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8.xml" ContentType="application/vnd.openxmlformats-officedocument.theme+xml"/>
  <Override PartName="/ppt/tags/tag2.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1.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2.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3.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4.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5.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16.xml" ContentType="application/vnd.openxmlformats-officedocument.theme+xml"/>
  <Override PartName="/ppt/tags/tag7.xml" ContentType="application/vnd.openxmlformats-officedocument.presentationml.tags+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7.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8.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19.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20.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611" r:id="rId5"/>
    <p:sldMasterId id="2147484638" r:id="rId6"/>
    <p:sldMasterId id="2147484667" r:id="rId7"/>
    <p:sldMasterId id="2147484691" r:id="rId8"/>
    <p:sldMasterId id="2147484722" r:id="rId9"/>
    <p:sldMasterId id="2147484754" r:id="rId10"/>
    <p:sldMasterId id="2147484786" r:id="rId11"/>
    <p:sldMasterId id="2147484803" r:id="rId12"/>
    <p:sldMasterId id="2147484829" r:id="rId13"/>
    <p:sldMasterId id="2147484866" r:id="rId14"/>
    <p:sldMasterId id="2147484888" r:id="rId15"/>
    <p:sldMasterId id="2147484907" r:id="rId16"/>
    <p:sldMasterId id="2147484921" r:id="rId17"/>
    <p:sldMasterId id="2147484947" r:id="rId18"/>
    <p:sldMasterId id="2147484968" r:id="rId19"/>
    <p:sldMasterId id="2147484999" r:id="rId20"/>
    <p:sldMasterId id="2147485027" r:id="rId21"/>
    <p:sldMasterId id="2147485063" r:id="rId22"/>
    <p:sldMasterId id="2147485095" r:id="rId23"/>
    <p:sldMasterId id="2147485129" r:id="rId24"/>
  </p:sldMasterIdLst>
  <p:notesMasterIdLst>
    <p:notesMasterId r:id="rId150"/>
  </p:notesMasterIdLst>
  <p:handoutMasterIdLst>
    <p:handoutMasterId r:id="rId151"/>
  </p:handoutMasterIdLst>
  <p:sldIdLst>
    <p:sldId id="2076136686" r:id="rId25"/>
    <p:sldId id="2076136691" r:id="rId26"/>
    <p:sldId id="2076136694" r:id="rId27"/>
    <p:sldId id="2076136746" r:id="rId28"/>
    <p:sldId id="2076138006" r:id="rId29"/>
    <p:sldId id="10606" r:id="rId30"/>
    <p:sldId id="2076136631" r:id="rId31"/>
    <p:sldId id="1840" r:id="rId32"/>
    <p:sldId id="10607" r:id="rId33"/>
    <p:sldId id="2128" r:id="rId34"/>
    <p:sldId id="2076136721" r:id="rId35"/>
    <p:sldId id="2076136723" r:id="rId36"/>
    <p:sldId id="4590" r:id="rId37"/>
    <p:sldId id="4589" r:id="rId38"/>
    <p:sldId id="10610" r:id="rId39"/>
    <p:sldId id="2076136724" r:id="rId40"/>
    <p:sldId id="2076136687" r:id="rId41"/>
    <p:sldId id="2076136681" r:id="rId42"/>
    <p:sldId id="2076137223" r:id="rId43"/>
    <p:sldId id="2076136719" r:id="rId44"/>
    <p:sldId id="2076136689" r:id="rId45"/>
    <p:sldId id="2076136698" r:id="rId46"/>
    <p:sldId id="2076136743" r:id="rId47"/>
    <p:sldId id="2076136741" r:id="rId48"/>
    <p:sldId id="2076136702" r:id="rId49"/>
    <p:sldId id="4603" r:id="rId50"/>
    <p:sldId id="4510" r:id="rId51"/>
    <p:sldId id="2076136737" r:id="rId52"/>
    <p:sldId id="2076136738" r:id="rId53"/>
    <p:sldId id="4506" r:id="rId54"/>
    <p:sldId id="2076136739" r:id="rId55"/>
    <p:sldId id="2076136837" r:id="rId56"/>
    <p:sldId id="2076136750" r:id="rId57"/>
    <p:sldId id="2076136725" r:id="rId58"/>
    <p:sldId id="2076136715" r:id="rId59"/>
    <p:sldId id="2076136747" r:id="rId60"/>
    <p:sldId id="2076136744" r:id="rId61"/>
    <p:sldId id="2029" r:id="rId62"/>
    <p:sldId id="2076137224" r:id="rId63"/>
    <p:sldId id="364" r:id="rId64"/>
    <p:sldId id="2076137575" r:id="rId65"/>
    <p:sldId id="2076136695" r:id="rId66"/>
    <p:sldId id="2076136732" r:id="rId67"/>
    <p:sldId id="2076136701" r:id="rId68"/>
    <p:sldId id="8330" r:id="rId69"/>
    <p:sldId id="3719" r:id="rId70"/>
    <p:sldId id="2183" r:id="rId71"/>
    <p:sldId id="2076136836" r:id="rId72"/>
    <p:sldId id="2076136706" r:id="rId73"/>
    <p:sldId id="2076136713" r:id="rId74"/>
    <p:sldId id="4515" r:id="rId75"/>
    <p:sldId id="2076137588" r:id="rId76"/>
    <p:sldId id="2076137583" r:id="rId77"/>
    <p:sldId id="362" r:id="rId78"/>
    <p:sldId id="2076137576" r:id="rId79"/>
    <p:sldId id="2076136697" r:id="rId80"/>
    <p:sldId id="2076136817" r:id="rId81"/>
    <p:sldId id="2076136830" r:id="rId82"/>
    <p:sldId id="2076136827" r:id="rId83"/>
    <p:sldId id="2076136829" r:id="rId84"/>
    <p:sldId id="2076136828" r:id="rId85"/>
    <p:sldId id="2076136816" r:id="rId86"/>
    <p:sldId id="513" r:id="rId87"/>
    <p:sldId id="4552" r:id="rId88"/>
    <p:sldId id="2076136710" r:id="rId89"/>
    <p:sldId id="2076136716" r:id="rId90"/>
    <p:sldId id="2076136822" r:id="rId91"/>
    <p:sldId id="2031" r:id="rId92"/>
    <p:sldId id="2076137585" r:id="rId93"/>
    <p:sldId id="365" r:id="rId94"/>
    <p:sldId id="2076137577" r:id="rId95"/>
    <p:sldId id="2076136696" r:id="rId96"/>
    <p:sldId id="2076136733" r:id="rId97"/>
    <p:sldId id="2076136700" r:id="rId98"/>
    <p:sldId id="2076136838" r:id="rId99"/>
    <p:sldId id="2076136831" r:id="rId100"/>
    <p:sldId id="2076136826" r:id="rId101"/>
    <p:sldId id="2076136833" r:id="rId102"/>
    <p:sldId id="2076136834" r:id="rId103"/>
    <p:sldId id="2076136825" r:id="rId104"/>
    <p:sldId id="2076136800" r:id="rId105"/>
    <p:sldId id="2076136727" r:id="rId106"/>
    <p:sldId id="2076136832" r:id="rId107"/>
    <p:sldId id="2076136709" r:id="rId108"/>
    <p:sldId id="2076136714" r:id="rId109"/>
    <p:sldId id="2076136807" r:id="rId110"/>
    <p:sldId id="2030" r:id="rId111"/>
    <p:sldId id="2076137587" r:id="rId112"/>
    <p:sldId id="2076137210" r:id="rId113"/>
    <p:sldId id="363" r:id="rId114"/>
    <p:sldId id="2076137574" r:id="rId115"/>
    <p:sldId id="2076136699" r:id="rId116"/>
    <p:sldId id="2076136818" r:id="rId117"/>
    <p:sldId id="2076136811" r:id="rId118"/>
    <p:sldId id="2076136839" r:id="rId119"/>
    <p:sldId id="2045" r:id="rId120"/>
    <p:sldId id="2076136762" r:id="rId121"/>
    <p:sldId id="2076136843" r:id="rId122"/>
    <p:sldId id="2076136814" r:id="rId123"/>
    <p:sldId id="258" r:id="rId124"/>
    <p:sldId id="2076136755" r:id="rId125"/>
    <p:sldId id="2076136840" r:id="rId126"/>
    <p:sldId id="2076136835" r:id="rId127"/>
    <p:sldId id="2076136711" r:id="rId128"/>
    <p:sldId id="2076136717" r:id="rId129"/>
    <p:sldId id="2076136815" r:id="rId130"/>
    <p:sldId id="2032" r:id="rId131"/>
    <p:sldId id="2076137586" r:id="rId132"/>
    <p:sldId id="366" r:id="rId133"/>
    <p:sldId id="2076137578" r:id="rId134"/>
    <p:sldId id="2076136842" r:id="rId135"/>
    <p:sldId id="2076136844" r:id="rId136"/>
    <p:sldId id="2076136703" r:id="rId137"/>
    <p:sldId id="2076136804" r:id="rId138"/>
    <p:sldId id="2076136805" r:id="rId139"/>
    <p:sldId id="1843" r:id="rId140"/>
    <p:sldId id="2076137201" r:id="rId141"/>
    <p:sldId id="2076137202" r:id="rId142"/>
    <p:sldId id="2076137211" r:id="rId143"/>
    <p:sldId id="2076137212" r:id="rId144"/>
    <p:sldId id="2076137213" r:id="rId145"/>
    <p:sldId id="2076137203" r:id="rId146"/>
    <p:sldId id="303" r:id="rId147"/>
    <p:sldId id="305" r:id="rId148"/>
    <p:sldId id="351" r:id="rId149"/>
  </p:sldIdLst>
  <p:sldSz cx="12434888" cy="6994525"/>
  <p:notesSz cx="6858000" cy="20383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A4FAB754-2565-4DB3-B03D-3FEBBEF61CAB}">
          <p14:sldIdLst>
            <p14:sldId id="2076136686"/>
            <p14:sldId id="2076136691"/>
            <p14:sldId id="2076136694"/>
            <p14:sldId id="2076136746"/>
            <p14:sldId id="2076138006"/>
          </p14:sldIdLst>
        </p14:section>
        <p14:section name="CAF Overview and Gov Deep Dive" id="{DE5436F1-2EA6-4EF7-AC88-CF3FDE0C424D}">
          <p14:sldIdLst>
            <p14:sldId id="10606"/>
            <p14:sldId id="2076136631"/>
            <p14:sldId id="1840"/>
            <p14:sldId id="10607"/>
            <p14:sldId id="2128"/>
            <p14:sldId id="2076136721"/>
            <p14:sldId id="2076136723"/>
            <p14:sldId id="4590"/>
            <p14:sldId id="4589"/>
            <p14:sldId id="10610"/>
            <p14:sldId id="2076136724"/>
            <p14:sldId id="2076136687"/>
            <p14:sldId id="2076136681"/>
            <p14:sldId id="2076137223"/>
            <p14:sldId id="2076136719"/>
            <p14:sldId id="2076136689"/>
          </p14:sldIdLst>
        </p14:section>
        <p14:section name="Resource Management" id="{A26A1546-0F76-463F-8A4D-E98BB1CE46E4}">
          <p14:sldIdLst>
            <p14:sldId id="2076136698"/>
            <p14:sldId id="2076136743"/>
            <p14:sldId id="2076136741"/>
            <p14:sldId id="2076136702"/>
            <p14:sldId id="4603"/>
            <p14:sldId id="4510"/>
            <p14:sldId id="2076136737"/>
            <p14:sldId id="2076136738"/>
            <p14:sldId id="4506"/>
            <p14:sldId id="2076136739"/>
            <p14:sldId id="2076136837"/>
            <p14:sldId id="2076136750"/>
            <p14:sldId id="2076136725"/>
            <p14:sldId id="2076136715"/>
            <p14:sldId id="2076136747"/>
            <p14:sldId id="2076136744"/>
            <p14:sldId id="2029"/>
            <p14:sldId id="2076137224"/>
            <p14:sldId id="364"/>
            <p14:sldId id="2076137575"/>
            <p14:sldId id="2076136695"/>
            <p14:sldId id="2076136732"/>
            <p14:sldId id="2076136701"/>
            <p14:sldId id="8330"/>
            <p14:sldId id="3719"/>
            <p14:sldId id="2183"/>
            <p14:sldId id="2076136836"/>
            <p14:sldId id="2076136706"/>
            <p14:sldId id="2076136713"/>
            <p14:sldId id="4515"/>
            <p14:sldId id="2076137588"/>
            <p14:sldId id="2076137583"/>
            <p14:sldId id="362"/>
            <p14:sldId id="2076137576"/>
            <p14:sldId id="2076136697"/>
          </p14:sldIdLst>
        </p14:section>
        <p14:section name="Identity Management" id="{08D74C45-DC37-48DB-9D97-AEBD1950E20F}">
          <p14:sldIdLst>
            <p14:sldId id="2076136817"/>
            <p14:sldId id="2076136830"/>
            <p14:sldId id="2076136827"/>
            <p14:sldId id="2076136829"/>
            <p14:sldId id="2076136828"/>
            <p14:sldId id="2076136816"/>
            <p14:sldId id="513"/>
            <p14:sldId id="4552"/>
            <p14:sldId id="2076136710"/>
            <p14:sldId id="2076136716"/>
            <p14:sldId id="2076136822"/>
            <p14:sldId id="2031"/>
            <p14:sldId id="2076137585"/>
            <p14:sldId id="365"/>
            <p14:sldId id="2076137577"/>
          </p14:sldIdLst>
        </p14:section>
        <p14:section name="Security Baseline" id="{98262ECD-48F8-47EC-88FB-4374541EF035}">
          <p14:sldIdLst>
            <p14:sldId id="2076136696"/>
            <p14:sldId id="2076136733"/>
            <p14:sldId id="2076136700"/>
            <p14:sldId id="2076136838"/>
            <p14:sldId id="2076136831"/>
            <p14:sldId id="2076136826"/>
            <p14:sldId id="2076136833"/>
            <p14:sldId id="2076136834"/>
            <p14:sldId id="2076136825"/>
            <p14:sldId id="2076136800"/>
            <p14:sldId id="2076136727"/>
            <p14:sldId id="2076136832"/>
            <p14:sldId id="2076136709"/>
            <p14:sldId id="2076136714"/>
            <p14:sldId id="2076136807"/>
            <p14:sldId id="2030"/>
            <p14:sldId id="2076137587"/>
            <p14:sldId id="2076137210"/>
            <p14:sldId id="363"/>
            <p14:sldId id="2076137574"/>
          </p14:sldIdLst>
        </p14:section>
        <p14:section name="Deployment Acceleration" id="{71AE4092-33CD-4D25-B49D-734129E7F800}">
          <p14:sldIdLst>
            <p14:sldId id="2076136699"/>
            <p14:sldId id="2076136818"/>
            <p14:sldId id="2076136811"/>
            <p14:sldId id="2076136839"/>
            <p14:sldId id="2045"/>
            <p14:sldId id="2076136762"/>
            <p14:sldId id="2076136843"/>
            <p14:sldId id="2076136814"/>
            <p14:sldId id="258"/>
            <p14:sldId id="2076136755"/>
            <p14:sldId id="2076136840"/>
            <p14:sldId id="2076136835"/>
            <p14:sldId id="2076136711"/>
            <p14:sldId id="2076136717"/>
            <p14:sldId id="2076136815"/>
            <p14:sldId id="2032"/>
            <p14:sldId id="2076137586"/>
            <p14:sldId id="366"/>
            <p14:sldId id="2076137578"/>
          </p14:sldIdLst>
        </p14:section>
        <p14:section name="Closing &amp; Next Steps" id="{E750FD28-6823-4CAF-9353-36F2AFF0B28C}">
          <p14:sldIdLst>
            <p14:sldId id="2076136842"/>
            <p14:sldId id="2076136844"/>
            <p14:sldId id="2076136703"/>
          </p14:sldIdLst>
        </p14:section>
        <p14:section name="Azure Tooling - backup" id="{5E74F7D6-A16C-4BBE-897C-D004DED3303A}">
          <p14:sldIdLst>
            <p14:sldId id="2076136804"/>
            <p14:sldId id="2076136805"/>
            <p14:sldId id="1843"/>
          </p14:sldIdLst>
        </p14:section>
        <p14:section name="Customer situation" id="{5991257D-D987-4F69-B696-E24E9F2F9685}">
          <p14:sldIdLst>
            <p14:sldId id="2076137201"/>
            <p14:sldId id="2076137202"/>
            <p14:sldId id="2076137211"/>
            <p14:sldId id="2076137212"/>
            <p14:sldId id="2076137213"/>
            <p14:sldId id="2076137203"/>
            <p14:sldId id="303"/>
            <p14:sldId id="305"/>
            <p14:sldId id="351"/>
          </p14:sldIdLst>
        </p14:section>
      </p14:sectionLst>
    </p:ext>
    <p:ext uri="{EFAFB233-063F-42B5-8137-9DF3F51BA10A}">
      <p15:sldGuideLst xmlns:p15="http://schemas.microsoft.com/office/powerpoint/2012/main">
        <p15:guide id="1" orient="horz" pos="2203">
          <p15:clr>
            <a:srgbClr val="A4A3A4"/>
          </p15:clr>
        </p15:guide>
        <p15:guide id="2" pos="3893"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29" name="Pete Apple" initials="PA" lastIdx="8" clrIdx="29">
    <p:extLst>
      <p:ext uri="{19B8F6BF-5375-455C-9EA6-DF929625EA0E}">
        <p15:presenceInfo xmlns:p15="http://schemas.microsoft.com/office/powerpoint/2012/main" userId="S::peteappl@microsoft.com::c857cc24-d118-4db1-a800-8f4ca17639e0" providerId="AD"/>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angita Jayaraman" initials="SJ" lastIdx="30" clrIdx="4">
    <p:extLst>
      <p:ext uri="{19B8F6BF-5375-455C-9EA6-DF929625EA0E}">
        <p15:presenceInfo xmlns:p15="http://schemas.microsoft.com/office/powerpoint/2012/main" userId="S::sangitaj@microsoft.com::842ff81f-a047-49f4-b05c-0521d985243a" providerId="AD"/>
      </p:ext>
    </p:extLst>
  </p:cmAuthor>
  <p:cmAuthor id="5" name="John Nelson" initials="JN" lastIdx="10" clrIdx="5">
    <p:extLst>
      <p:ext uri="{19B8F6BF-5375-455C-9EA6-DF929625EA0E}">
        <p15:presenceInfo xmlns:p15="http://schemas.microsoft.com/office/powerpoint/2012/main" userId="S::jnelson_mcorp.cx#ext#@microsoft.onmicrosoft.com::53392702-b8ea-474f-b669-607a57c578ff" providerId="AD"/>
      </p:ext>
    </p:extLst>
  </p:cmAuthor>
  <p:cmAuthor id="6" name="Llewellyn Preece" initials="LP" lastIdx="8" clrIdx="6">
    <p:extLst>
      <p:ext uri="{19B8F6BF-5375-455C-9EA6-DF929625EA0E}">
        <p15:presenceInfo xmlns:p15="http://schemas.microsoft.com/office/powerpoint/2012/main" userId="S::llpree@microsoft.com::fab412c5-9419-4273-9357-f3e7fdb4a8b7" providerId="AD"/>
      </p:ext>
    </p:extLst>
  </p:cmAuthor>
  <p:cmAuthor id="7" name="Stephen Shay" initials="SS" lastIdx="1" clrIdx="7">
    <p:extLst>
      <p:ext uri="{19B8F6BF-5375-455C-9EA6-DF929625EA0E}">
        <p15:presenceInfo xmlns:p15="http://schemas.microsoft.com/office/powerpoint/2012/main" userId="Stephen Shay" providerId="None"/>
      </p:ext>
    </p:extLst>
  </p:cmAuthor>
  <p:cmAuthor id="8" name="Charles Cadwallader" initials="CC" lastIdx="2" clrIdx="8">
    <p:extLst>
      <p:ext uri="{19B8F6BF-5375-455C-9EA6-DF929625EA0E}">
        <p15:presenceInfo xmlns:p15="http://schemas.microsoft.com/office/powerpoint/2012/main" userId="Charles Cadwallader" providerId="None"/>
      </p:ext>
    </p:extLst>
  </p:cmAuthor>
  <p:cmAuthor id="9" name=" " initials="" lastIdx="3" clrIdx="9">
    <p:extLst>
      <p:ext uri="{19B8F6BF-5375-455C-9EA6-DF929625EA0E}">
        <p15:presenceInfo xmlns:p15="http://schemas.microsoft.com/office/powerpoint/2012/main" userId=" " providerId="None"/>
      </p:ext>
    </p:extLst>
  </p:cmAuthor>
  <p:cmAuthor id="10" name="Vic Pongracz" initials="VP" lastIdx="7" clrIdx="10">
    <p:extLst>
      <p:ext uri="{19B8F6BF-5375-455C-9EA6-DF929625EA0E}">
        <p15:presenceInfo xmlns:p15="http://schemas.microsoft.com/office/powerpoint/2012/main" userId="S::vipongra@microsoft.com::bddaf31c-b7b0-491c-8ba5-7525fa7b3730" providerId="AD"/>
      </p:ext>
    </p:extLst>
  </p:cmAuthor>
  <p:cmAuthor id="11" name="Brian Blanchard (AZURE PNP)" initials="BB(P" lastIdx="16" clrIdx="11">
    <p:extLst>
      <p:ext uri="{19B8F6BF-5375-455C-9EA6-DF929625EA0E}">
        <p15:presenceInfo xmlns:p15="http://schemas.microsoft.com/office/powerpoint/2012/main" userId="S::brblanch@microsoft.com::8d4157a8-64e6-4b97-b092-1526621426f9" providerId="AD"/>
      </p:ext>
    </p:extLst>
  </p:cmAuthor>
  <p:cmAuthor id="12" name="Evelyn Padrino" initials="EP" lastIdx="4" clrIdx="12">
    <p:extLst>
      <p:ext uri="{19B8F6BF-5375-455C-9EA6-DF929625EA0E}">
        <p15:presenceInfo xmlns:p15="http://schemas.microsoft.com/office/powerpoint/2012/main" userId="Evelyn Padrino" providerId="None"/>
      </p:ext>
    </p:extLst>
  </p:cmAuthor>
  <p:cmAuthor id="13" name="David Coulter" initials="DC" lastIdx="19" clrIdx="13">
    <p:extLst>
      <p:ext uri="{19B8F6BF-5375-455C-9EA6-DF929625EA0E}">
        <p15:presenceInfo xmlns:p15="http://schemas.microsoft.com/office/powerpoint/2012/main" userId="S::dacoulte@microsoft.com::bd7f51f3-86ab-4183-af7c-70e0e78624e3" providerId="AD"/>
      </p:ext>
    </p:extLst>
  </p:cmAuthor>
  <p:cmAuthor id="14" name="Matt Zanner" initials="MZ" lastIdx="8" clrIdx="14">
    <p:extLst>
      <p:ext uri="{19B8F6BF-5375-455C-9EA6-DF929625EA0E}">
        <p15:presenceInfo xmlns:p15="http://schemas.microsoft.com/office/powerpoint/2012/main" userId="S::mzanner@microsoft.com::f4b3a98e-8e6f-46bb-be43-27f32b492073" providerId="AD"/>
      </p:ext>
    </p:extLst>
  </p:cmAuthor>
  <p:cmAuthor id="15" name="James Complin" initials="JC" lastIdx="2" clrIdx="15">
    <p:extLst>
      <p:ext uri="{19B8F6BF-5375-455C-9EA6-DF929625EA0E}">
        <p15:presenceInfo xmlns:p15="http://schemas.microsoft.com/office/powerpoint/2012/main" userId="S::jacompli@microsoft.com::04684b05-a571-42a8-b582-bdb318c64b6d" providerId="AD"/>
      </p:ext>
    </p:extLst>
  </p:cmAuthor>
  <p:cmAuthor id="16" name="Pratibha Sood" initials="PS" lastIdx="45" clrIdx="16">
    <p:extLst>
      <p:ext uri="{19B8F6BF-5375-455C-9EA6-DF929625EA0E}">
        <p15:presenceInfo xmlns:p15="http://schemas.microsoft.com/office/powerpoint/2012/main" userId="S::prsood@microsoft.com::757de0c6-7155-45cc-8575-9f822407d213" providerId="AD"/>
      </p:ext>
    </p:extLst>
  </p:cmAuthor>
  <p:cmAuthor id="17" name="Pablo Sanchez" initials="PS" lastIdx="3" clrIdx="17">
    <p:extLst>
      <p:ext uri="{19B8F6BF-5375-455C-9EA6-DF929625EA0E}">
        <p15:presenceInfo xmlns:p15="http://schemas.microsoft.com/office/powerpoint/2012/main" userId="S::pablosp@microsoft.com::0f48470a-3c87-4ba9-ac2f-63e38402478e" providerId="AD"/>
      </p:ext>
    </p:extLst>
  </p:cmAuthor>
  <p:cmAuthor id="18" name="Wayne Meyer" initials="WM" lastIdx="48" clrIdx="18">
    <p:extLst>
      <p:ext uri="{19B8F6BF-5375-455C-9EA6-DF929625EA0E}">
        <p15:presenceInfo xmlns:p15="http://schemas.microsoft.com/office/powerpoint/2012/main" userId="S::wayneme@microsoft.com::505e5828-32a7-4b23-b483-86ab7e4f6d84" providerId="AD"/>
      </p:ext>
    </p:extLst>
  </p:cmAuthor>
  <p:cmAuthor id="19" name="Johan Grant" initials="JG" lastIdx="5" clrIdx="19">
    <p:extLst>
      <p:ext uri="{19B8F6BF-5375-455C-9EA6-DF929625EA0E}">
        <p15:presenceInfo xmlns:p15="http://schemas.microsoft.com/office/powerpoint/2012/main" userId="S::jogrant@microsoft.com::4c19665d-e4ad-4a0a-a05e-a1053f6c6b5c" providerId="AD"/>
      </p:ext>
    </p:extLst>
  </p:cmAuthor>
  <p:cmAuthor id="20" name="Ansley Yeo" initials="AY" lastIdx="8" clrIdx="20">
    <p:extLst>
      <p:ext uri="{19B8F6BF-5375-455C-9EA6-DF929625EA0E}">
        <p15:presenceInfo xmlns:p15="http://schemas.microsoft.com/office/powerpoint/2012/main" userId="S::ansyeo@microsoft.com::0d040379-8e93-4226-9271-d416b2176717" providerId="AD"/>
      </p:ext>
    </p:extLst>
  </p:cmAuthor>
  <p:cmAuthor id="21" name="Kenny Young" initials="KY" lastIdx="1" clrIdx="21">
    <p:extLst>
      <p:ext uri="{19B8F6BF-5375-455C-9EA6-DF929625EA0E}">
        <p15:presenceInfo xmlns:p15="http://schemas.microsoft.com/office/powerpoint/2012/main" userId="Kenny Young" providerId="None"/>
      </p:ext>
    </p:extLst>
  </p:cmAuthor>
  <p:cmAuthor id="22" name="Kenny Young" initials="KY [2]" lastIdx="11" clrIdx="22">
    <p:extLst>
      <p:ext uri="{19B8F6BF-5375-455C-9EA6-DF929625EA0E}">
        <p15:presenceInfo xmlns:p15="http://schemas.microsoft.com/office/powerpoint/2012/main" userId="S::keyo@microsoft.com::d357d056-f682-48fc-bc2c-4dee56b37154" providerId="AD"/>
      </p:ext>
    </p:extLst>
  </p:cmAuthor>
  <p:cmAuthor id="23" name="Guillermo Gomez" initials="GG" lastIdx="19" clrIdx="23">
    <p:extLst>
      <p:ext uri="{19B8F6BF-5375-455C-9EA6-DF929625EA0E}">
        <p15:presenceInfo xmlns:p15="http://schemas.microsoft.com/office/powerpoint/2012/main" userId="S::gugomez@microsoft.com::65fc3c68-5ff3-46c4-8611-d7aab518adfa" providerId="AD"/>
      </p:ext>
    </p:extLst>
  </p:cmAuthor>
  <p:cmAuthor id="24" name="Abdul Sheik" initials="AS" lastIdx="3" clrIdx="24">
    <p:extLst>
      <p:ext uri="{19B8F6BF-5375-455C-9EA6-DF929625EA0E}">
        <p15:presenceInfo xmlns:p15="http://schemas.microsoft.com/office/powerpoint/2012/main" userId="S::absheik@microsoft.com::74e933d6-6494-48b2-9cce-d7738aaf4042" providerId="AD"/>
      </p:ext>
    </p:extLst>
  </p:cmAuthor>
  <p:cmAuthor id="25" name="Dean Cefola" initials="DC" lastIdx="1" clrIdx="25">
    <p:extLst>
      <p:ext uri="{19B8F6BF-5375-455C-9EA6-DF929625EA0E}">
        <p15:presenceInfo xmlns:p15="http://schemas.microsoft.com/office/powerpoint/2012/main" userId="S::deacef@microsoft.com::2af39dce-b999-4877-bfdb-5eec986497ed" providerId="AD"/>
      </p:ext>
    </p:extLst>
  </p:cmAuthor>
  <p:cmAuthor id="26" name="Rob Kuehfus" initials="RK" lastIdx="4" clrIdx="26">
    <p:extLst>
      <p:ext uri="{19B8F6BF-5375-455C-9EA6-DF929625EA0E}">
        <p15:presenceInfo xmlns:p15="http://schemas.microsoft.com/office/powerpoint/2012/main" userId="S::rokuehfu@microsoft.com::08fa2429-8542-44d3-bca6-fdf2f04fc238" providerId="AD"/>
      </p:ext>
    </p:extLst>
  </p:cmAuthor>
  <p:cmAuthor id="27" name="Lorand Farkas" initials="LF" lastIdx="7" clrIdx="27">
    <p:extLst>
      <p:ext uri="{19B8F6BF-5375-455C-9EA6-DF929625EA0E}">
        <p15:presenceInfo xmlns:p15="http://schemas.microsoft.com/office/powerpoint/2012/main" userId="S::lorandf@microsoft.com::6dd8c035-74a1-41f1-bcf4-8d01c12b1819" providerId="AD"/>
      </p:ext>
    </p:extLst>
  </p:cmAuthor>
  <p:cmAuthor id="28" name="Fredrik Arnesen" initials="FA" lastIdx="2" clrIdx="28">
    <p:extLst>
      <p:ext uri="{19B8F6BF-5375-455C-9EA6-DF929625EA0E}">
        <p15:presenceInfo xmlns:p15="http://schemas.microsoft.com/office/powerpoint/2012/main" userId="S::frarnese@microsoft.com::36ce4db8-73c5-45e0-898f-6673a26cf4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002050"/>
    <a:srgbClr val="E6E7E8"/>
    <a:srgbClr val="FFC000"/>
    <a:srgbClr val="434343"/>
    <a:srgbClr val="4F81BD"/>
    <a:srgbClr val="B4A0FF"/>
    <a:srgbClr val="FF8C00"/>
    <a:srgbClr val="BAD80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BCDF75-14C1-484F-BA87-0843CD4F0649}" v="3" dt="2020-04-24T23:59:17.8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71" autoAdjust="0"/>
  </p:normalViewPr>
  <p:slideViewPr>
    <p:cSldViewPr snapToGrid="0">
      <p:cViewPr varScale="1">
        <p:scale>
          <a:sx n="79" d="100"/>
          <a:sy n="79" d="100"/>
        </p:scale>
        <p:origin x="1734" y="84"/>
      </p:cViewPr>
      <p:guideLst>
        <p:guide orient="horz" pos="2203"/>
        <p:guide pos="3893"/>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3.xml"/><Relationship Id="rId21" Type="http://schemas.openxmlformats.org/officeDocument/2006/relationships/slideMaster" Target="slideMasters/slideMaster18.xml"/><Relationship Id="rId42" Type="http://schemas.openxmlformats.org/officeDocument/2006/relationships/slide" Target="slides/slide18.xml"/><Relationship Id="rId63" Type="http://schemas.openxmlformats.org/officeDocument/2006/relationships/slide" Target="slides/slide39.xml"/><Relationship Id="rId84" Type="http://schemas.openxmlformats.org/officeDocument/2006/relationships/slide" Target="slides/slide60.xml"/><Relationship Id="rId138" Type="http://schemas.openxmlformats.org/officeDocument/2006/relationships/slide" Target="slides/slide114.xml"/><Relationship Id="rId107" Type="http://schemas.openxmlformats.org/officeDocument/2006/relationships/slide" Target="slides/slide83.xml"/><Relationship Id="rId11" Type="http://schemas.openxmlformats.org/officeDocument/2006/relationships/slideMaster" Target="slideMasters/slideMaster8.xml"/><Relationship Id="rId32" Type="http://schemas.openxmlformats.org/officeDocument/2006/relationships/slide" Target="slides/slide8.xml"/><Relationship Id="rId53" Type="http://schemas.openxmlformats.org/officeDocument/2006/relationships/slide" Target="slides/slide29.xml"/><Relationship Id="rId74" Type="http://schemas.openxmlformats.org/officeDocument/2006/relationships/slide" Target="slides/slide50.xml"/><Relationship Id="rId128" Type="http://schemas.openxmlformats.org/officeDocument/2006/relationships/slide" Target="slides/slide104.xml"/><Relationship Id="rId149" Type="http://schemas.openxmlformats.org/officeDocument/2006/relationships/slide" Target="slides/slide125.xml"/><Relationship Id="rId5" Type="http://schemas.openxmlformats.org/officeDocument/2006/relationships/slideMaster" Target="slideMasters/slideMaster2.xml"/><Relationship Id="rId95" Type="http://schemas.openxmlformats.org/officeDocument/2006/relationships/slide" Target="slides/slide71.xml"/><Relationship Id="rId22" Type="http://schemas.openxmlformats.org/officeDocument/2006/relationships/slideMaster" Target="slideMasters/slideMaster19.xml"/><Relationship Id="rId43" Type="http://schemas.openxmlformats.org/officeDocument/2006/relationships/slide" Target="slides/slide19.xml"/><Relationship Id="rId64" Type="http://schemas.openxmlformats.org/officeDocument/2006/relationships/slide" Target="slides/slide40.xml"/><Relationship Id="rId118" Type="http://schemas.openxmlformats.org/officeDocument/2006/relationships/slide" Target="slides/slide94.xml"/><Relationship Id="rId139" Type="http://schemas.openxmlformats.org/officeDocument/2006/relationships/slide" Target="slides/slide115.xml"/><Relationship Id="rId80" Type="http://schemas.openxmlformats.org/officeDocument/2006/relationships/slide" Target="slides/slide56.xml"/><Relationship Id="rId85" Type="http://schemas.openxmlformats.org/officeDocument/2006/relationships/slide" Target="slides/slide61.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9.xml"/><Relationship Id="rId38" Type="http://schemas.openxmlformats.org/officeDocument/2006/relationships/slide" Target="slides/slide14.xml"/><Relationship Id="rId59" Type="http://schemas.openxmlformats.org/officeDocument/2006/relationships/slide" Target="slides/slide35.xml"/><Relationship Id="rId103" Type="http://schemas.openxmlformats.org/officeDocument/2006/relationships/slide" Target="slides/slide79.xml"/><Relationship Id="rId108" Type="http://schemas.openxmlformats.org/officeDocument/2006/relationships/slide" Target="slides/slide84.xml"/><Relationship Id="rId124" Type="http://schemas.openxmlformats.org/officeDocument/2006/relationships/slide" Target="slides/slide100.xml"/><Relationship Id="rId129" Type="http://schemas.openxmlformats.org/officeDocument/2006/relationships/slide" Target="slides/slide105.xml"/><Relationship Id="rId54" Type="http://schemas.openxmlformats.org/officeDocument/2006/relationships/slide" Target="slides/slide30.xml"/><Relationship Id="rId70" Type="http://schemas.openxmlformats.org/officeDocument/2006/relationships/slide" Target="slides/slide46.xml"/><Relationship Id="rId75" Type="http://schemas.openxmlformats.org/officeDocument/2006/relationships/slide" Target="slides/slide51.xml"/><Relationship Id="rId91" Type="http://schemas.openxmlformats.org/officeDocument/2006/relationships/slide" Target="slides/slide67.xml"/><Relationship Id="rId96" Type="http://schemas.openxmlformats.org/officeDocument/2006/relationships/slide" Target="slides/slide72.xml"/><Relationship Id="rId140" Type="http://schemas.openxmlformats.org/officeDocument/2006/relationships/slide" Target="slides/slide116.xml"/><Relationship Id="rId145" Type="http://schemas.openxmlformats.org/officeDocument/2006/relationships/slide" Target="slides/slide12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Master" Target="slideMasters/slideMaster20.xml"/><Relationship Id="rId28" Type="http://schemas.openxmlformats.org/officeDocument/2006/relationships/slide" Target="slides/slide4.xml"/><Relationship Id="rId49" Type="http://schemas.openxmlformats.org/officeDocument/2006/relationships/slide" Target="slides/slide25.xml"/><Relationship Id="rId114" Type="http://schemas.openxmlformats.org/officeDocument/2006/relationships/slide" Target="slides/slide90.xml"/><Relationship Id="rId119" Type="http://schemas.openxmlformats.org/officeDocument/2006/relationships/slide" Target="slides/slide95.xml"/><Relationship Id="rId44" Type="http://schemas.openxmlformats.org/officeDocument/2006/relationships/slide" Target="slides/slide20.xml"/><Relationship Id="rId60" Type="http://schemas.openxmlformats.org/officeDocument/2006/relationships/slide" Target="slides/slide36.xml"/><Relationship Id="rId65" Type="http://schemas.openxmlformats.org/officeDocument/2006/relationships/slide" Target="slides/slide41.xml"/><Relationship Id="rId81" Type="http://schemas.openxmlformats.org/officeDocument/2006/relationships/slide" Target="slides/slide57.xml"/><Relationship Id="rId86" Type="http://schemas.openxmlformats.org/officeDocument/2006/relationships/slide" Target="slides/slide62.xml"/><Relationship Id="rId130" Type="http://schemas.openxmlformats.org/officeDocument/2006/relationships/slide" Target="slides/slide106.xml"/><Relationship Id="rId135" Type="http://schemas.openxmlformats.org/officeDocument/2006/relationships/slide" Target="slides/slide111.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5.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120" Type="http://schemas.openxmlformats.org/officeDocument/2006/relationships/slide" Target="slides/slide96.xml"/><Relationship Id="rId125" Type="http://schemas.openxmlformats.org/officeDocument/2006/relationships/slide" Target="slides/slide101.xml"/><Relationship Id="rId141" Type="http://schemas.openxmlformats.org/officeDocument/2006/relationships/slide" Target="slides/slide117.xml"/><Relationship Id="rId146" Type="http://schemas.openxmlformats.org/officeDocument/2006/relationships/slide" Target="slides/slide122.xml"/><Relationship Id="rId7" Type="http://schemas.openxmlformats.org/officeDocument/2006/relationships/slideMaster" Target="slideMasters/slideMaster4.xml"/><Relationship Id="rId71" Type="http://schemas.openxmlformats.org/officeDocument/2006/relationships/slide" Target="slides/slide47.xml"/><Relationship Id="rId92"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5.xml"/><Relationship Id="rId24" Type="http://schemas.openxmlformats.org/officeDocument/2006/relationships/slideMaster" Target="slideMasters/slideMaster21.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slide" Target="slides/slide63.xml"/><Relationship Id="rId110" Type="http://schemas.openxmlformats.org/officeDocument/2006/relationships/slide" Target="slides/slide86.xml"/><Relationship Id="rId115" Type="http://schemas.openxmlformats.org/officeDocument/2006/relationships/slide" Target="slides/slide91.xml"/><Relationship Id="rId131" Type="http://schemas.openxmlformats.org/officeDocument/2006/relationships/slide" Target="slides/slide107.xml"/><Relationship Id="rId136" Type="http://schemas.openxmlformats.org/officeDocument/2006/relationships/slide" Target="slides/slide112.xml"/><Relationship Id="rId157" Type="http://schemas.microsoft.com/office/2015/10/relationships/revisionInfo" Target="revisionInfo.xml"/><Relationship Id="rId61" Type="http://schemas.openxmlformats.org/officeDocument/2006/relationships/slide" Target="slides/slide37.xml"/><Relationship Id="rId82" Type="http://schemas.openxmlformats.org/officeDocument/2006/relationships/slide" Target="slides/slide58.xml"/><Relationship Id="rId152" Type="http://schemas.openxmlformats.org/officeDocument/2006/relationships/commentAuthors" Target="commentAuthor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6.xml"/><Relationship Id="rId35" Type="http://schemas.openxmlformats.org/officeDocument/2006/relationships/slide" Target="slides/slide11.xml"/><Relationship Id="rId56" Type="http://schemas.openxmlformats.org/officeDocument/2006/relationships/slide" Target="slides/slide32.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26" Type="http://schemas.openxmlformats.org/officeDocument/2006/relationships/slide" Target="slides/slide102.xml"/><Relationship Id="rId147" Type="http://schemas.openxmlformats.org/officeDocument/2006/relationships/slide" Target="slides/slide123.xml"/><Relationship Id="rId8" Type="http://schemas.openxmlformats.org/officeDocument/2006/relationships/slideMaster" Target="slideMasters/slideMaster5.xml"/><Relationship Id="rId51" Type="http://schemas.openxmlformats.org/officeDocument/2006/relationships/slide" Target="slides/slide27.xml"/><Relationship Id="rId72" Type="http://schemas.openxmlformats.org/officeDocument/2006/relationships/slide" Target="slides/slide48.xml"/><Relationship Id="rId93" Type="http://schemas.openxmlformats.org/officeDocument/2006/relationships/slide" Target="slides/slide69.xml"/><Relationship Id="rId98" Type="http://schemas.openxmlformats.org/officeDocument/2006/relationships/slide" Target="slides/slide74.xml"/><Relationship Id="rId121" Type="http://schemas.openxmlformats.org/officeDocument/2006/relationships/slide" Target="slides/slide97.xml"/><Relationship Id="rId142" Type="http://schemas.openxmlformats.org/officeDocument/2006/relationships/slide" Target="slides/slide118.xml"/><Relationship Id="rId3" Type="http://schemas.openxmlformats.org/officeDocument/2006/relationships/customXml" Target="../customXml/item3.xml"/><Relationship Id="rId25" Type="http://schemas.openxmlformats.org/officeDocument/2006/relationships/slide" Target="slides/slide1.xml"/><Relationship Id="rId46" Type="http://schemas.openxmlformats.org/officeDocument/2006/relationships/slide" Target="slides/slide22.xml"/><Relationship Id="rId67" Type="http://schemas.openxmlformats.org/officeDocument/2006/relationships/slide" Target="slides/slide43.xml"/><Relationship Id="rId116" Type="http://schemas.openxmlformats.org/officeDocument/2006/relationships/slide" Target="slides/slide92.xml"/><Relationship Id="rId137" Type="http://schemas.openxmlformats.org/officeDocument/2006/relationships/slide" Target="slides/slide113.xml"/><Relationship Id="rId20" Type="http://schemas.openxmlformats.org/officeDocument/2006/relationships/slideMaster" Target="slideMasters/slideMaster17.xml"/><Relationship Id="rId41" Type="http://schemas.openxmlformats.org/officeDocument/2006/relationships/slide" Target="slides/slide17.xml"/><Relationship Id="rId62" Type="http://schemas.openxmlformats.org/officeDocument/2006/relationships/slide" Target="slides/slide38.xml"/><Relationship Id="rId83" Type="http://schemas.openxmlformats.org/officeDocument/2006/relationships/slide" Target="slides/slide59.xml"/><Relationship Id="rId88" Type="http://schemas.openxmlformats.org/officeDocument/2006/relationships/slide" Target="slides/slide64.xml"/><Relationship Id="rId111" Type="http://schemas.openxmlformats.org/officeDocument/2006/relationships/slide" Target="slides/slide87.xml"/><Relationship Id="rId132" Type="http://schemas.openxmlformats.org/officeDocument/2006/relationships/slide" Target="slides/slide108.xml"/><Relationship Id="rId153" Type="http://schemas.openxmlformats.org/officeDocument/2006/relationships/presProps" Target="presProps.xml"/><Relationship Id="rId15" Type="http://schemas.openxmlformats.org/officeDocument/2006/relationships/slideMaster" Target="slideMasters/slideMaster12.xml"/><Relationship Id="rId36" Type="http://schemas.openxmlformats.org/officeDocument/2006/relationships/slide" Target="slides/slide12.xml"/><Relationship Id="rId57" Type="http://schemas.openxmlformats.org/officeDocument/2006/relationships/slide" Target="slides/slide33.xml"/><Relationship Id="rId106" Type="http://schemas.openxmlformats.org/officeDocument/2006/relationships/slide" Target="slides/slide82.xml"/><Relationship Id="rId127" Type="http://schemas.openxmlformats.org/officeDocument/2006/relationships/slide" Target="slides/slide103.xml"/><Relationship Id="rId10" Type="http://schemas.openxmlformats.org/officeDocument/2006/relationships/slideMaster" Target="slideMasters/slideMaster7.xml"/><Relationship Id="rId31" Type="http://schemas.openxmlformats.org/officeDocument/2006/relationships/slide" Target="slides/slide7.xml"/><Relationship Id="rId52" Type="http://schemas.openxmlformats.org/officeDocument/2006/relationships/slide" Target="slides/slide28.xml"/><Relationship Id="rId73" Type="http://schemas.openxmlformats.org/officeDocument/2006/relationships/slide" Target="slides/slide49.xml"/><Relationship Id="rId78" Type="http://schemas.openxmlformats.org/officeDocument/2006/relationships/slide" Target="slides/slide54.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122" Type="http://schemas.openxmlformats.org/officeDocument/2006/relationships/slide" Target="slides/slide98.xml"/><Relationship Id="rId143" Type="http://schemas.openxmlformats.org/officeDocument/2006/relationships/slide" Target="slides/slide119.xml"/><Relationship Id="rId148" Type="http://schemas.openxmlformats.org/officeDocument/2006/relationships/slide" Target="slides/slide124.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2.xml"/><Relationship Id="rId47" Type="http://schemas.openxmlformats.org/officeDocument/2006/relationships/slide" Target="slides/slide23.xml"/><Relationship Id="rId68" Type="http://schemas.openxmlformats.org/officeDocument/2006/relationships/slide" Target="slides/slide44.xml"/><Relationship Id="rId89" Type="http://schemas.openxmlformats.org/officeDocument/2006/relationships/slide" Target="slides/slide65.xml"/><Relationship Id="rId112" Type="http://schemas.openxmlformats.org/officeDocument/2006/relationships/slide" Target="slides/slide88.xml"/><Relationship Id="rId133" Type="http://schemas.openxmlformats.org/officeDocument/2006/relationships/slide" Target="slides/slide109.xml"/><Relationship Id="rId154" Type="http://schemas.openxmlformats.org/officeDocument/2006/relationships/viewProps" Target="viewProps.xml"/><Relationship Id="rId16" Type="http://schemas.openxmlformats.org/officeDocument/2006/relationships/slideMaster" Target="slideMasters/slideMaster13.xml"/><Relationship Id="rId37" Type="http://schemas.openxmlformats.org/officeDocument/2006/relationships/slide" Target="slides/slide13.xml"/><Relationship Id="rId58" Type="http://schemas.openxmlformats.org/officeDocument/2006/relationships/slide" Target="slides/slide34.xml"/><Relationship Id="rId79" Type="http://schemas.openxmlformats.org/officeDocument/2006/relationships/slide" Target="slides/slide55.xml"/><Relationship Id="rId102" Type="http://schemas.openxmlformats.org/officeDocument/2006/relationships/slide" Target="slides/slide78.xml"/><Relationship Id="rId123" Type="http://schemas.openxmlformats.org/officeDocument/2006/relationships/slide" Target="slides/slide99.xml"/><Relationship Id="rId144" Type="http://schemas.openxmlformats.org/officeDocument/2006/relationships/slide" Target="slides/slide120.xml"/><Relationship Id="rId90" Type="http://schemas.openxmlformats.org/officeDocument/2006/relationships/slide" Target="slides/slide66.xml"/><Relationship Id="rId27" Type="http://schemas.openxmlformats.org/officeDocument/2006/relationships/slide" Target="slides/slide3.xml"/><Relationship Id="rId48" Type="http://schemas.openxmlformats.org/officeDocument/2006/relationships/slide" Target="slides/slide24.xml"/><Relationship Id="rId69" Type="http://schemas.openxmlformats.org/officeDocument/2006/relationships/slide" Target="slides/slide45.xml"/><Relationship Id="rId113" Type="http://schemas.openxmlformats.org/officeDocument/2006/relationships/slide" Target="slides/slide89.xml"/><Relationship Id="rId134" Type="http://schemas.openxmlformats.org/officeDocument/2006/relationships/slide" Target="slides/slide1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6" tIns="46588" rIns="93176" bIns="4658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6" tIns="46588" rIns="93176" bIns="46588" rtlCol="0"/>
          <a:lstStyle>
            <a:lvl1pPr algn="r">
              <a:defRPr sz="1200"/>
            </a:lvl1pPr>
          </a:lstStyle>
          <a:p>
            <a:fld id="{7D882017-B93D-4480-9374-1B6DA8CF948B}" type="datetime8">
              <a:rPr lang="en-US" smtClean="0">
                <a:latin typeface="Segoe UI" pitchFamily="34" charset="0"/>
              </a:rPr>
              <a:pPr/>
              <a:t>4/30/2020 1:01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6" tIns="46588" rIns="93176" bIns="46588" rtlCol="0" anchor="b"/>
          <a:lstStyle>
            <a:lvl1pPr algn="l">
              <a:defRPr sz="1200"/>
            </a:lvl1pPr>
          </a:lstStyle>
          <a:p>
            <a:pPr marL="406027" defTabSz="931451"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6"/>
            <a:ext cx="1096674" cy="464820"/>
          </a:xfrm>
          <a:prstGeom prst="rect">
            <a:avLst/>
          </a:prstGeom>
        </p:spPr>
        <p:txBody>
          <a:bodyPr vert="horz" lIns="93176" tIns="46588" rIns="93176" bIns="46588" rtlCol="0" anchor="b"/>
          <a:lstStyle>
            <a:lvl1pPr algn="r">
              <a:defRPr sz="1200"/>
            </a:lvl1pPr>
          </a:lstStyle>
          <a:p>
            <a:fld id="{0EC9E9D6-92A0-482B-A603-C9BA7FFB8190}" type="slidenum">
              <a:rPr lang="en-US" smtClean="0">
                <a:latin typeface="Segoe UI" pitchFamily="34" charset="0"/>
              </a:rPr>
              <a:p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6" tIns="46588" rIns="93176" bIns="4658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6" tIns="46588" rIns="93176" bIns="46588"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6" tIns="46588" rIns="93176" bIns="46588" rtlCol="0" anchor="b"/>
          <a:lstStyle>
            <a:lvl1pPr marL="582349" indent="0" algn="l">
              <a:defRPr sz="1200"/>
            </a:lvl1p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6" tIns="46588" rIns="93176" bIns="46588" rtlCol="0"/>
          <a:lstStyle>
            <a:lvl1pPr algn="r">
              <a:defRPr sz="1200">
                <a:latin typeface="Segoe UI" pitchFamily="34" charset="0"/>
              </a:defRPr>
            </a:lvl1pPr>
          </a:lstStyle>
          <a:p>
            <a:fld id="{AF558CAF-ED4A-48B5-B365-EB5B674553D1}" type="datetime8">
              <a:rPr lang="en-US" smtClean="0"/>
              <a:pPr/>
              <a:t>4/30/2020 1:01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6" tIns="46588" rIns="93176"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8" y="8829966"/>
            <a:ext cx="968150" cy="464820"/>
          </a:xfrm>
          <a:prstGeom prst="rect">
            <a:avLst/>
          </a:prstGeom>
        </p:spPr>
        <p:txBody>
          <a:bodyPr vert="horz" lIns="93176" tIns="46588" rIns="93176" bIns="4658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loud-adoption-framework/govern/methodolog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cloud-adoption-framework/decision-guides/resource-tagg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cloud-adoption-framework/decision-guides/resource-taggi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cloud-adoption-framework/decision-guides/resource-tagg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standard/"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overn/guides/complex/"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cloud-adoption-framework/getting-started/enabl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microsoft.com/en-us/azure/governance/policy/samples/billing-tags-policy-initiativ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cloud-adoption-framework/govern/identity-baselin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cloud-adoption-framework/govern/identity-baseline/"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cloud-adoption-framework/govern/identity-baselin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cloud-adoption-framework/govern/identity-baselin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role-based-access-contro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cloud-adoption-framework/govern/governance-disciplin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cloud-adoption-framework/govern/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s://docs.microsoft.com/en-us/azure/cloud-adoption-framework/decision-guides/policy-enforcement/" TargetMode="External"/><Relationship Id="rId3" Type="http://schemas.openxmlformats.org/officeDocument/2006/relationships/hyperlink" Target="https://docs.microsoft.com/en-us/azure/cloud-adoption-framework/govern/security-baseline/" TargetMode="External"/><Relationship Id="rId7" Type="http://schemas.openxmlformats.org/officeDocument/2006/relationships/hyperlink" Target="https://docs.microsoft.com/azure/active-directory/users-groups-roles/roles-delegate-by-task"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decision-guides/software-defined-network/" TargetMode="External"/><Relationship Id="rId5" Type="http://schemas.openxmlformats.org/officeDocument/2006/relationships/hyperlink" Target="https://docs.microsoft.com/en-us/azure/cloud-adoption-framework/decision-guides/identity/" TargetMode="External"/><Relationship Id="rId4" Type="http://schemas.openxmlformats.org/officeDocument/2006/relationships/hyperlink" Target="https://docs.microsoft.com/en-us/azure/cloud-adoption-framework/decision-guides/encryption/"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cloud-adoption-framework/decision-guides/identit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cloud-adoption-framework/decision-guides/identit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cloud-adoption-framework/govern/security-baseline/"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decision-guides/encryption/"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7" Type="http://schemas.openxmlformats.org/officeDocument/2006/relationships/hyperlink" Target="https://docs.microsoft.com/en-us/azure/cloud-adoption-framework/govern/deployment-accelera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govern/identity-baseline/" TargetMode="External"/><Relationship Id="rId5" Type="http://schemas.openxmlformats.org/officeDocument/2006/relationships/hyperlink" Target="https://docs.microsoft.com/en-us/azure/cloud-adoption-framework/govern/resource-consistency/" TargetMode="External"/><Relationship Id="rId4" Type="http://schemas.openxmlformats.org/officeDocument/2006/relationships/hyperlink" Target="https://docs.microsoft.com/en-us/azure/cloud-adoption-framework/govern/security-baseline/"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cloud-adoption-framework/govern/security-baseline/"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s://docs.microsoft.com/en-us/azure/security/azure-security-data-encryption-best-practices" TargetMode="External"/><Relationship Id="rId4" Type="http://schemas.openxmlformats.org/officeDocument/2006/relationships/hyperlink" Target="https://docs.microsoft.com/en-us/azure/cloud-adoption-framework/decision-guides/encryption/" TargetMode="External"/></Relationships>
</file>

<file path=ppt/notesSlides/_rels/notesSlide61.xml.rels><?xml version="1.0" encoding="UTF-8" standalone="yes"?>
<Relationships xmlns="http://schemas.openxmlformats.org/package/2006/relationships"><Relationship Id="rId8" Type="http://schemas.openxmlformats.org/officeDocument/2006/relationships/hyperlink" Target="https://docs.microsoft.com/en-us/azure/cloud-adoption-framework/decision-guides/policy-enforcement/" TargetMode="External"/><Relationship Id="rId3" Type="http://schemas.openxmlformats.org/officeDocument/2006/relationships/hyperlink" Target="https://docs.microsoft.com/en-us/azure/cloud-adoption-framework/govern/security-baseline/" TargetMode="External"/><Relationship Id="rId7" Type="http://schemas.openxmlformats.org/officeDocument/2006/relationships/hyperlink" Target="https://docs.microsoft.com/azure/active-directory/users-groups-roles/roles-delegate-by-task"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decision-guides/software-defined-network/" TargetMode="External"/><Relationship Id="rId5" Type="http://schemas.openxmlformats.org/officeDocument/2006/relationships/hyperlink" Target="https://docs.microsoft.com/en-us/azure/cloud-adoption-framework/decision-guides/identity/" TargetMode="External"/><Relationship Id="rId4" Type="http://schemas.openxmlformats.org/officeDocument/2006/relationships/hyperlink" Target="https://docs.microsoft.com/en-us/azure/cloud-adoption-framework/decision-guides/encryption/" TargetMode="External"/><Relationship Id="rId9" Type="http://schemas.openxmlformats.org/officeDocument/2006/relationships/hyperlink" Target="https://docs.microsoft.com/en-us/azure/security/azure-security-data-encryption-best-practices"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s://docs.microsoft.com/en-us/azure/cloud-adoption-framework/decision-guides/policy-enforcement/" TargetMode="External"/><Relationship Id="rId3" Type="http://schemas.openxmlformats.org/officeDocument/2006/relationships/hyperlink" Target="https://docs.microsoft.com/en-us/azure/cloud-adoption-framework/govern/security-baseline/" TargetMode="External"/><Relationship Id="rId7" Type="http://schemas.openxmlformats.org/officeDocument/2006/relationships/hyperlink" Target="https://docs.microsoft.com/azure/active-directory/users-groups-roles/roles-delegate-by-task"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decision-guides/software-defined-network/" TargetMode="External"/><Relationship Id="rId5" Type="http://schemas.openxmlformats.org/officeDocument/2006/relationships/hyperlink" Target="https://docs.microsoft.com/en-us/azure/cloud-adoption-framework/decision-guides/identity/" TargetMode="External"/><Relationship Id="rId4" Type="http://schemas.openxmlformats.org/officeDocument/2006/relationships/hyperlink" Target="https://docs.microsoft.com/en-us/azure/cloud-adoption-framework/decision-guides/encryption/" TargetMode="External"/><Relationship Id="rId9" Type="http://schemas.openxmlformats.org/officeDocument/2006/relationships/hyperlink" Target="https://docs.microsoft.com/en-us/azure/security/azure-security-data-encryption-best-practices"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cloud-adoption-framework/govern/deployment-acceleration/"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7" Type="http://schemas.openxmlformats.org/officeDocument/2006/relationships/hyperlink" Target="https://docs.microsoft.com/en-us/azure/cloud-adoption-framework/govern/deployment-accelera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govern/identity-baseline/" TargetMode="External"/><Relationship Id="rId5" Type="http://schemas.openxmlformats.org/officeDocument/2006/relationships/hyperlink" Target="https://docs.microsoft.com/en-us/azure/cloud-adoption-framework/govern/resource-consistency/" TargetMode="External"/><Relationship Id="rId4" Type="http://schemas.openxmlformats.org/officeDocument/2006/relationships/hyperlink" Target="https://docs.microsoft.com/en-us/azure/cloud-adoption-framework/govern/security-baseline/" TargetMode="Externa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cloud-adoption-framework/govern/deployment-acceleration/"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docs.microsoft.com/en-us/azure/devops/learn/what-is-infrastructure-as-code"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devops/learn/what-is-continuous-integration"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docs.microsoft.com/en-us/azure/devops/learn/what-is-continuous-delivery"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azure/governance/blueprints/overview"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azure/key-vault/key-vault-overview"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docs.microsoft.com/en-us/azure/governance/policy/overview" TargetMode="External"/><Relationship Id="rId5" Type="http://schemas.openxmlformats.org/officeDocument/2006/relationships/hyperlink" Target="https://docs.microsoft.com/en-us/azure/security-center/security-center-intro" TargetMode="External"/><Relationship Id="rId4" Type="http://schemas.openxmlformats.org/officeDocument/2006/relationships/hyperlink" Target="https://docs.microsoft.com/en-us/azure/azure-monitor/overview"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terraform-landing-zone"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terraform-landing-zone"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azure/azure-resource-manager/templates/overview" TargetMode="External"/><Relationship Id="rId2" Type="http://schemas.openxmlformats.org/officeDocument/2006/relationships/slide" Target="../slides/slide106.xml"/><Relationship Id="rId1" Type="http://schemas.openxmlformats.org/officeDocument/2006/relationships/notesMaster" Target="../notesMasters/notesMaster1.xml"/><Relationship Id="rId5" Type="http://schemas.openxmlformats.org/officeDocument/2006/relationships/hyperlink" Target="https://docs.microsoft.com/en-us/azure/cloud-adoption-framework/ready/expanded-scope/terraform-landing-zone" TargetMode="External"/><Relationship Id="rId4" Type="http://schemas.openxmlformats.org/officeDocument/2006/relationships/hyperlink" Target="https://docs.microsoft.com/en-us/azure/governance/blueprints/samples/caf-foundation/"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This questionnaire is designed to help you identify gaps in your organization across six key domains as defined in the Microsoft Cloud Adoption Framework. It provides a personalized report that outlines the difference between your current state and business priorities, and tailored resources to help you get started.</a:t>
            </a:r>
          </a:p>
          <a:p>
            <a:endParaRPr lang="en-US" sz="882" b="0" i="0" kern="1200" dirty="0">
              <a:solidFill>
                <a:schemeClr val="tx1"/>
              </a:solidFill>
              <a:effectLst/>
              <a:latin typeface="Segoe UI" panose="020B0502040204020203" pitchFamily="34" charset="0"/>
              <a:ea typeface="+mn-ea"/>
              <a:cs typeface="+mn-cs"/>
            </a:endParaRPr>
          </a:p>
          <a:p>
            <a:r>
              <a:rPr lang="en-US" dirty="0"/>
              <a:t>Survey the audience about how the engagement went:</a:t>
            </a:r>
          </a:p>
          <a:p>
            <a:pPr marL="171450" indent="-171450">
              <a:buFontTx/>
              <a:buChar char="-"/>
            </a:pPr>
            <a:r>
              <a:rPr lang="en-US" dirty="0"/>
              <a:t>How did the assessment go for each individual?</a:t>
            </a:r>
          </a:p>
          <a:p>
            <a:pPr marL="171450" indent="-171450">
              <a:buFontTx/>
              <a:buChar char="-"/>
            </a:pPr>
            <a:r>
              <a:rPr lang="en-US" dirty="0"/>
              <a:t>What information did the assessment provide that they didn’t already know or how did they change their perspective</a:t>
            </a:r>
          </a:p>
          <a:p>
            <a:pPr marL="171450" indent="-171450">
              <a:buFontTx/>
              <a:buChar char="-"/>
            </a:pPr>
            <a:r>
              <a:rPr lang="en-US" dirty="0"/>
              <a:t>What kinds of decisions did these assessments help with?</a:t>
            </a:r>
          </a:p>
          <a:p>
            <a:pPr marL="388712" lvl="1" indent="-171450">
              <a:buFontTx/>
              <a:buChar char="-"/>
            </a:pPr>
            <a:r>
              <a:rPr lang="en-US" dirty="0"/>
              <a:t>Immediate (within a month)</a:t>
            </a:r>
          </a:p>
          <a:p>
            <a:pPr marL="388712" lvl="1" indent="-171450">
              <a:buFontTx/>
              <a:buChar char="-"/>
            </a:pPr>
            <a:r>
              <a:rPr lang="en-US" dirty="0"/>
              <a:t>Near-term (within a quarter)</a:t>
            </a:r>
          </a:p>
          <a:p>
            <a:pPr marL="388712" lvl="1" indent="-171450">
              <a:buFontTx/>
              <a:buChar char="-"/>
            </a:pPr>
            <a:r>
              <a:rPr lang="en-US" dirty="0"/>
              <a:t>Long term (fiscal year and beyond)</a:t>
            </a:r>
          </a:p>
          <a:p>
            <a:pPr marL="171450" indent="-171450">
              <a:buFontTx/>
              <a:buChar char="-"/>
            </a:pPr>
            <a:r>
              <a:rPr lang="en-US" dirty="0"/>
              <a:t>How did the assessment provide value for developing plans?</a:t>
            </a:r>
          </a:p>
          <a:p>
            <a:pPr marL="171450" indent="-171450">
              <a:buFontTx/>
              <a:buChar char="-"/>
            </a:pPr>
            <a:r>
              <a:rPr lang="en-US" dirty="0"/>
              <a:t>What role would these assessments (or other potential future assessments) play in developing plans?</a:t>
            </a:r>
          </a:p>
          <a:p>
            <a:pPr marL="171450" indent="-171450">
              <a:buFontTx/>
              <a:buChar char="-"/>
            </a:pPr>
            <a:r>
              <a:rPr lang="en-US" dirty="0"/>
              <a:t>In which situations could the assessment provide the most value?</a:t>
            </a:r>
          </a:p>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7392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latin typeface="Segoe UI Light" pitchFamily="34" charset="0"/>
                <a:ea typeface="+mn-ea"/>
                <a:cs typeface="+mn-cs"/>
              </a:rPr>
              <a:t>We have done an assessment lets focus on a few areas that we can address within the time frame allocated. Note we are building an MVP with you to get something established, once this is done we can continue to evolve to further improve.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latin typeface="Segoe UI Light" pitchFamily="34" charset="0"/>
                <a:ea typeface="+mn-ea"/>
                <a:cs typeface="+mn-cs"/>
              </a:rPr>
              <a:t>REF:  </a:t>
            </a:r>
            <a:r>
              <a:rPr lang="en-US" dirty="0">
                <a:hlinkClick r:id="rId3"/>
              </a:rPr>
              <a:t>https://docs.microsoft.com/en-us/azure/cloud-adoption-framework/govern/methodology</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521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basic slide to </a:t>
            </a:r>
            <a:r>
              <a:rPr lang="en-US" err="1"/>
              <a:t>outine</a:t>
            </a:r>
            <a:r>
              <a:rPr lang="en-US"/>
              <a:t> each mini-workshop…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058442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Enterprise Governance Guide:  </a:t>
            </a:r>
            <a:r>
              <a:rPr lang="en-US" dirty="0">
                <a:hlinkClick r:id="rId3"/>
              </a:rPr>
              <a:t>https://docs.microsoft.com/en-us/azure/cloud-adoption-framework/govern/guides/standard/</a:t>
            </a:r>
            <a:endParaRPr lang="en-US" dirty="0"/>
          </a:p>
          <a:p>
            <a:r>
              <a:rPr lang="en-US" dirty="0"/>
              <a:t>Complex Enterprise Governance Guide:  </a:t>
            </a:r>
            <a:r>
              <a:rPr lang="en-US" dirty="0">
                <a:hlinkClick r:id="rId4"/>
              </a:rPr>
              <a:t>https://docs.microsoft.com/en-us/azure/cloud-adoption-framework/govern/guides/complex/</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627400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Enterprise Governance Guide:  </a:t>
            </a:r>
            <a:r>
              <a:rPr lang="en-US" dirty="0">
                <a:hlinkClick r:id="rId3"/>
              </a:rPr>
              <a:t>https://docs.microsoft.com/en-us/azure/cloud-adoption-framework/govern/guides/standard/</a:t>
            </a:r>
            <a:endParaRPr lang="en-US" dirty="0"/>
          </a:p>
          <a:p>
            <a:r>
              <a:rPr lang="en-US" dirty="0"/>
              <a:t>Complex Enterprise Governance Guide:  </a:t>
            </a:r>
            <a:r>
              <a:rPr lang="en-US" dirty="0">
                <a:hlinkClick r:id="rId4"/>
              </a:rPr>
              <a:t>https://docs.microsoft.com/en-us/azure/cloud-adoption-framework/govern/guides/complex/</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33438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Enterprise Governance Guide:  </a:t>
            </a:r>
            <a:r>
              <a:rPr lang="en-US" dirty="0">
                <a:hlinkClick r:id="rId3"/>
              </a:rPr>
              <a:t>https://docs.microsoft.com/en-us/azure/cloud-adoption-framework/govern/guides/standard/</a:t>
            </a:r>
            <a:endParaRPr lang="en-US" dirty="0"/>
          </a:p>
          <a:p>
            <a:r>
              <a:rPr lang="en-US" dirty="0"/>
              <a:t>Complex Enterprise Governance Guide:  </a:t>
            </a:r>
            <a:r>
              <a:rPr lang="en-US" dirty="0">
                <a:hlinkClick r:id="rId4"/>
              </a:rPr>
              <a:t>https://docs.microsoft.com/en-us/azure/cloud-adoption-framework/govern/guides/complex/</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12759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FBC5AB4-73E1-4592-A53D-5871D66F5476}"/>
              </a:ext>
            </a:extLst>
          </p:cNvPr>
          <p:cNvSpPr>
            <a:spLocks noGrp="1"/>
          </p:cNvSpPr>
          <p:nvPr>
            <p:ph type="body" idx="1"/>
          </p:nvPr>
        </p:nvSpPr>
        <p:spPr/>
        <p:txBody>
          <a:bodyPr/>
          <a:lstStyle/>
          <a:p>
            <a:r>
              <a:rPr lang="en-US" dirty="0"/>
              <a:t>Standard Enterprise Governance Guide:  </a:t>
            </a:r>
            <a:r>
              <a:rPr lang="en-US" dirty="0">
                <a:hlinkClick r:id="rId3"/>
              </a:rPr>
              <a:t>https://docs.microsoft.com/en-us/azure/cloud-adoption-framework/govern/guides/standard/</a:t>
            </a:r>
            <a:endParaRPr lang="en-US" dirty="0"/>
          </a:p>
          <a:p>
            <a:r>
              <a:rPr lang="en-US" dirty="0"/>
              <a:t>Complex Enterprise Governance Guide:  </a:t>
            </a:r>
            <a:r>
              <a:rPr lang="en-US" dirty="0">
                <a:hlinkClick r:id="rId4"/>
              </a:rPr>
              <a:t>https://docs.microsoft.com/en-us/azure/cloud-adoption-framework/govern/guides/complex/</a:t>
            </a:r>
            <a:endParaRPr lang="en-US" dirty="0"/>
          </a:p>
        </p:txBody>
      </p:sp>
    </p:spTree>
    <p:extLst>
      <p:ext uri="{BB962C8B-B14F-4D97-AF65-F5344CB8AC3E}">
        <p14:creationId xmlns:p14="http://schemas.microsoft.com/office/powerpoint/2010/main" val="259094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Enterprise Governance Guide:  </a:t>
            </a:r>
            <a:r>
              <a:rPr lang="en-US" dirty="0">
                <a:hlinkClick r:id="rId3"/>
              </a:rPr>
              <a:t>https://docs.microsoft.com/en-us/azure/cloud-adoption-framework/govern/guides/standard/</a:t>
            </a:r>
            <a:endParaRPr lang="en-US" dirty="0"/>
          </a:p>
          <a:p>
            <a:r>
              <a:rPr lang="en-US" dirty="0"/>
              <a:t>Complex Enterprise Governance Guide:  </a:t>
            </a:r>
            <a:r>
              <a:rPr lang="en-US" dirty="0">
                <a:hlinkClick r:id="rId4"/>
              </a:rPr>
              <a:t>https://docs.microsoft.com/en-us/azure/cloud-adoption-framework/govern/guides/complex/</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4650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Enterprise Governance Guide:  </a:t>
            </a:r>
            <a:r>
              <a:rPr lang="en-US" dirty="0">
                <a:hlinkClick r:id="rId3"/>
              </a:rPr>
              <a:t>https://docs.microsoft.com/en-us/azure/cloud-adoption-framework/govern/guides/standard/</a:t>
            </a:r>
            <a:endParaRPr lang="en-US" dirty="0"/>
          </a:p>
          <a:p>
            <a:r>
              <a:rPr lang="en-US" dirty="0"/>
              <a:t>Complex Enterprise Governance Guide:  </a:t>
            </a:r>
            <a:r>
              <a:rPr lang="en-US" dirty="0">
                <a:hlinkClick r:id="rId4"/>
              </a:rPr>
              <a:t>https://docs.microsoft.com/en-us/azure/cloud-adoption-framework/govern/guides/complex/</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971788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40CED05E-A704-4C77-B7E7-1E254A4A6B50}"/>
              </a:ext>
            </a:extLst>
          </p:cNvPr>
          <p:cNvSpPr>
            <a:spLocks noGrp="1"/>
          </p:cNvSpPr>
          <p:nvPr>
            <p:ph type="body" idx="1"/>
          </p:nvPr>
        </p:nvSpPr>
        <p:spPr/>
        <p:txBody>
          <a:bodyPr/>
          <a:lstStyle/>
          <a:p>
            <a:r>
              <a:rPr lang="en-US" dirty="0"/>
              <a:t>Standard Enterprise Governance Guide:  </a:t>
            </a:r>
            <a:r>
              <a:rPr lang="en-US" dirty="0">
                <a:hlinkClick r:id="rId3"/>
              </a:rPr>
              <a:t>https://docs.microsoft.com/en-us/azure/cloud-adoption-framework/govern/guides/standard/</a:t>
            </a:r>
            <a:endParaRPr lang="en-US" dirty="0"/>
          </a:p>
          <a:p>
            <a:r>
              <a:rPr lang="en-US" dirty="0"/>
              <a:t>Complex Enterprise Governance Guide:  </a:t>
            </a:r>
            <a:r>
              <a:rPr lang="en-US" dirty="0">
                <a:hlinkClick r:id="rId4"/>
              </a:rPr>
              <a:t>https://docs.microsoft.com/en-us/azure/cloud-adoption-framework/govern/guides/complex/</a:t>
            </a:r>
            <a:endParaRPr lang="en-US" dirty="0"/>
          </a:p>
          <a:p>
            <a:endParaRPr lang="en-US" dirty="0"/>
          </a:p>
        </p:txBody>
      </p:sp>
    </p:spTree>
    <p:extLst>
      <p:ext uri="{BB962C8B-B14F-4D97-AF65-F5344CB8AC3E}">
        <p14:creationId xmlns:p14="http://schemas.microsoft.com/office/powerpoint/2010/main" val="109939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in an RG should always be tagged as a best practice. </a:t>
            </a:r>
          </a:p>
          <a:p>
            <a:endParaRPr lang="en-US" dirty="0"/>
          </a:p>
          <a:p>
            <a:r>
              <a:rPr lang="en-US" dirty="0"/>
              <a:t>Resource Tagging – REF:  </a:t>
            </a:r>
            <a:r>
              <a:rPr lang="en-US" dirty="0">
                <a:hlinkClick r:id="rId3"/>
              </a:rPr>
              <a:t>https://docs.microsoft.com/en-us/azure/cloud-adoption-framework/decision-guides/resource-tagging/</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20302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Resource Tagging – REF:  </a:t>
            </a:r>
            <a:r>
              <a:rPr lang="en-US" dirty="0">
                <a:hlinkClick r:id="rId3"/>
              </a:rPr>
              <a:t>https://docs.microsoft.com/en-us/azure/cloud-adoption-framework/decision-guides/resource-tagging/</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6034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Resource Tagging – REF:  </a:t>
            </a:r>
            <a:r>
              <a:rPr lang="en-US" dirty="0">
                <a:hlinkClick r:id="rId3"/>
              </a:rPr>
              <a:t>https://docs.microsoft.com/en-us/azure/cloud-adoption-framework/decision-guides/resource-tagging/</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894523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1367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Enterprise Governance Guide:  </a:t>
            </a:r>
            <a:r>
              <a:rPr lang="en-US" dirty="0">
                <a:hlinkClick r:id="rId3"/>
              </a:rPr>
              <a:t>https://docs.microsoft.com/en-us/azure/cloud-adoption-framework/govern/guides/standard/</a:t>
            </a:r>
            <a:endParaRPr lang="en-US" dirty="0"/>
          </a:p>
          <a:p>
            <a:r>
              <a:rPr lang="en-US" dirty="0"/>
              <a:t>Complex Enterprise Governance Guide:  </a:t>
            </a:r>
            <a:r>
              <a:rPr lang="en-US" dirty="0">
                <a:hlinkClick r:id="rId4"/>
              </a:rPr>
              <a:t>https://docs.microsoft.com/en-us/azure/cloud-adoption-framework/govern/guides/complex/</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085715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Enterprise Governance Guide:  </a:t>
            </a:r>
            <a:r>
              <a:rPr lang="en-US" dirty="0">
                <a:hlinkClick r:id="rId3"/>
              </a:rPr>
              <a:t>https://docs.microsoft.com/en-us/azure/cloud-adoption-framework/govern/guides/standard/</a:t>
            </a:r>
            <a:endParaRPr lang="en-US" dirty="0"/>
          </a:p>
          <a:p>
            <a:r>
              <a:rPr lang="en-US" dirty="0"/>
              <a:t>Complex Enterprise Governance Guide:  </a:t>
            </a:r>
            <a:r>
              <a:rPr lang="en-US" dirty="0">
                <a:hlinkClick r:id="rId4"/>
              </a:rPr>
              <a:t>https://docs.microsoft.com/en-us/azure/cloud-adoption-framework/govern/guides/complex/</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4269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the Cloud Governance team is not yet familiar with the full range of Azure services available. They want to limit Azure adoption to an initial set of core services and locations, which will be expanded over time. These should be centrally enforced, with the ability to grant exceptions where required (for example, for teams piloting new technologies, or one-off deployments of a shared resource such as an ExpressRoute circuit).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IT Security team is particularly concerned about production environments. These require additional controls to ensure that resources cannot be accidentally modified or deleted by administrators getting confused between a test workload versus production.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maintain consistency, the Cloud Governance team is developing a set of naming conventions. These names will apply to subscriptions, resource groups and resources. Trey require the ability to enforce this naming convention consistently across their Azure subscriptions.</a:t>
            </a:r>
          </a:p>
          <a:p>
            <a:endParaRPr lang="en-US" sz="1200" b="0" kern="1200" dirty="0">
              <a:solidFill>
                <a:schemeClr val="tx1"/>
              </a:solidFill>
              <a:effectLst/>
              <a:latin typeface="+mn-lt"/>
              <a:ea typeface="+mn-ea"/>
              <a:cs typeface="+mn-cs"/>
            </a:endParaRPr>
          </a:p>
          <a:p>
            <a:r>
              <a:rPr lang="en-US" sz="1200" dirty="0"/>
              <a:t>Standard Enterprise Governance Guide:  </a:t>
            </a:r>
            <a:r>
              <a:rPr lang="en-US" sz="1200" dirty="0">
                <a:hlinkClick r:id="rId3"/>
              </a:rPr>
              <a:t>https://docs.microsoft.com/en-us/azure/cloud-adoption-framework/govern/guides/standard/</a:t>
            </a:r>
            <a:endParaRPr lang="en-US" sz="1200" dirty="0"/>
          </a:p>
          <a:p>
            <a:r>
              <a:rPr lang="en-US" sz="1200" dirty="0"/>
              <a:t>Complex Enterprise Governance Guide:  </a:t>
            </a:r>
            <a:r>
              <a:rPr lang="en-US" sz="1200" dirty="0">
                <a:hlinkClick r:id="rId4"/>
              </a:rPr>
              <a:t>https://docs.microsoft.com/en-us/azure/cloud-adoption-framework/govern/guides/complex/</a:t>
            </a:r>
            <a:endParaRPr lang="en-US" sz="1200" dirty="0"/>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4083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the Cloud Governance team is not yet familiar with the full range of Azure services available. They want to limit Trey's Azure adoption to an initial set of core services and locations, which will be expanded over time. These should be centrally enforced, with the ability to grant exceptions where required (for example, for teams piloting new technologies, or one-off deployments of a shared resource such as an ExpressRoute circuit).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IT Security team is particularly concerned about production environments. These require additional controls to ensure that resources cannot be accidentally modified or deleted by administrators getting confused between a test workload versus production.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maintain consistency, the Cloud Governance team is developing a set of naming conventions. These names will apply to subscriptions, resource groups and resources. Trey require the ability to enforce this naming convention consistently across their Azure subscriptions.</a:t>
            </a:r>
          </a:p>
          <a:p>
            <a:endParaRPr lang="en-US" sz="1200" b="0" kern="1200" dirty="0">
              <a:solidFill>
                <a:schemeClr val="tx1"/>
              </a:solidFill>
              <a:effectLst/>
              <a:latin typeface="+mn-lt"/>
              <a:ea typeface="+mn-ea"/>
              <a:cs typeface="+mn-cs"/>
            </a:endParaRPr>
          </a:p>
          <a:p>
            <a:r>
              <a:rPr lang="en-US" sz="1200" dirty="0"/>
              <a:t>Standard Enterprise Governance Guide:  </a:t>
            </a:r>
            <a:r>
              <a:rPr lang="en-US" sz="1200" dirty="0">
                <a:hlinkClick r:id="rId3"/>
              </a:rPr>
              <a:t>https://docs.microsoft.com/en-us/azure/cloud-adoption-framework/govern/guides/standard/</a:t>
            </a:r>
            <a:endParaRPr lang="en-US" sz="1200" dirty="0"/>
          </a:p>
          <a:p>
            <a:r>
              <a:rPr lang="en-US" sz="1200" dirty="0"/>
              <a:t>Complex Enterprise Governance Guide:  </a:t>
            </a:r>
            <a:r>
              <a:rPr lang="en-US" sz="1200" dirty="0">
                <a:hlinkClick r:id="rId4"/>
              </a:rPr>
              <a:t>https://docs.microsoft.com/en-us/azure/cloud-adoption-framework/govern/guides/complex/</a:t>
            </a:r>
            <a:endParaRPr lang="en-US" sz="1200" dirty="0"/>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069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basic slide to </a:t>
            </a:r>
            <a:r>
              <a:rPr lang="en-US" dirty="0" err="1"/>
              <a:t>outine</a:t>
            </a:r>
            <a:r>
              <a:rPr lang="en-US" dirty="0"/>
              <a:t> each mini-workshop…</a:t>
            </a:r>
          </a:p>
          <a:p>
            <a:endParaRPr lang="en-US" dirty="0"/>
          </a:p>
          <a:p>
            <a:r>
              <a:rPr lang="en-US" dirty="0"/>
              <a:t>Cost Management – REF:  </a:t>
            </a:r>
            <a:r>
              <a:rPr lang="en-US" dirty="0">
                <a:hlinkClick r:id="rId3"/>
              </a:rPr>
              <a:t>https://docs.microsoft.com/en-us/azure/cloud-adoption-framework/govern/cost-management/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40252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Cost Management – REF:  </a:t>
            </a:r>
            <a:r>
              <a:rPr lang="en-US" dirty="0">
                <a:hlinkClick r:id="rId3"/>
              </a:rPr>
              <a:t>https://docs.microsoft.com/en-us/azure/cloud-adoption-framework/govern/cost-management/</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4379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  </a:t>
            </a:r>
            <a:r>
              <a:rPr lang="en-US" dirty="0">
                <a:hlinkClick r:id="rId3"/>
              </a:rPr>
              <a:t>https://docs.microsoft.com/en-us/azure/cloud-adoption-framework/getting-started/enable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AE664B-9853-46E9-AB97-CB53734249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296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63">
              <a:defRPr/>
            </a:pPr>
            <a:r>
              <a:rPr lang="en-US" dirty="0">
                <a:solidFill>
                  <a:schemeClr val="tx2"/>
                </a:solidFill>
                <a:latin typeface="Segoe UI Semibold" panose="020B0702040204020203" pitchFamily="34" charset="0"/>
                <a:cs typeface="Segoe UI Semibold" panose="020B0702040204020203" pitchFamily="34" charset="0"/>
              </a:rPr>
              <a:t>A major benefit of having cost management in the Azure Portal is that now you can take advantage of deep integration with a variety of Azure services that make your experience even better.</a:t>
            </a:r>
          </a:p>
          <a:p>
            <a:pPr defTabSz="932563">
              <a:defRPr/>
            </a:pPr>
            <a:r>
              <a:rPr lang="en-US" dirty="0">
                <a:solidFill>
                  <a:schemeClr val="tx2"/>
                </a:solidFill>
                <a:latin typeface="Segoe UI Semibold" panose="020B0702040204020203" pitchFamily="34" charset="0"/>
                <a:cs typeface="Segoe UI Semibold" panose="020B0702040204020203" pitchFamily="34" charset="0"/>
              </a:rPr>
              <a:t>You can take advantage of policy to help you with </a:t>
            </a:r>
            <a:r>
              <a:rPr lang="en-US" dirty="0">
                <a:solidFill>
                  <a:srgbClr val="1A1A1A"/>
                </a:solidFill>
                <a:latin typeface="Segoe UI"/>
              </a:rPr>
              <a:t>tagging you resources and be able to do better cost analysis.</a:t>
            </a:r>
          </a:p>
          <a:p>
            <a:pPr defTabSz="932563">
              <a:defRPr/>
            </a:pPr>
            <a:r>
              <a:rPr lang="en-US" dirty="0">
                <a:solidFill>
                  <a:srgbClr val="1A1A1A"/>
                </a:solidFill>
                <a:latin typeface="Segoe UI"/>
              </a:rPr>
              <a:t>Azure management groups and RBAC allow you to ensure better access controls to your data.</a:t>
            </a:r>
          </a:p>
          <a:p>
            <a:pPr defTabSz="932563">
              <a:defRPr/>
            </a:pPr>
            <a:r>
              <a:rPr lang="en-US" dirty="0">
                <a:solidFill>
                  <a:srgbClr val="1A1A1A"/>
                </a:solidFill>
                <a:latin typeface="Segoe UI"/>
              </a:rPr>
              <a:t>Implement notifications through action groups, which will help with budgets.</a:t>
            </a:r>
          </a:p>
          <a:p>
            <a:pPr defTabSz="932563">
              <a:defRPr/>
            </a:pPr>
            <a:r>
              <a:rPr lang="en-US" dirty="0">
                <a:solidFill>
                  <a:srgbClr val="1A1A1A"/>
                </a:solidFill>
                <a:latin typeface="Segoe UI"/>
              </a:rPr>
              <a:t>Azure Advisor is now integrated in Azure Cost Management too, giving you suggestions on how to optimize your workloads through things like right sizing, reserved instances or eliminating idle resources.</a:t>
            </a:r>
          </a:p>
          <a:p>
            <a:pPr defTabSz="932563">
              <a:defRPr/>
            </a:pPr>
            <a:endParaRPr lang="en-US" dirty="0">
              <a:solidFill>
                <a:srgbClr val="1A1A1A"/>
              </a:solidFill>
              <a:latin typeface="Segoe UI"/>
            </a:endParaRPr>
          </a:p>
          <a:p>
            <a:pPr defTabSz="932563">
              <a:defRPr/>
            </a:pPr>
            <a:r>
              <a:rPr lang="en-US" dirty="0">
                <a:solidFill>
                  <a:srgbClr val="1A1A1A"/>
                </a:solidFill>
                <a:latin typeface="Segoe UI"/>
              </a:rPr>
              <a:t>This is the power of being part of the Azure platform.</a:t>
            </a:r>
          </a:p>
          <a:p>
            <a:pPr defTabSz="932563">
              <a:defRPr/>
            </a:pPr>
            <a:r>
              <a:rPr lang="en-US" dirty="0">
                <a:solidFill>
                  <a:srgbClr val="1A1A1A"/>
                </a:solidFill>
                <a:latin typeface="Segoe UI"/>
              </a:rPr>
              <a:t>built on top of ARM, </a:t>
            </a:r>
          </a:p>
          <a:p>
            <a:pPr defTabSz="932563">
              <a:defRPr/>
            </a:pPr>
            <a:r>
              <a:rPr lang="en-US" dirty="0">
                <a:solidFill>
                  <a:srgbClr val="1A1A1A"/>
                </a:solidFill>
                <a:latin typeface="Segoe UI"/>
              </a:rPr>
              <a:t>RBAC</a:t>
            </a:r>
          </a:p>
          <a:p>
            <a:pPr marL="0" marR="0" lvl="0" indent="0" algn="l" defTabSz="932563" rtl="0" eaLnBrk="1" fontAlgn="auto" latinLnBrk="0" hangingPunct="1">
              <a:lnSpc>
                <a:spcPct val="90000"/>
              </a:lnSpc>
              <a:spcBef>
                <a:spcPts val="0"/>
              </a:spcBef>
              <a:spcAft>
                <a:spcPts val="340"/>
              </a:spcAft>
              <a:buClrTx/>
              <a:buSzTx/>
              <a:buFontTx/>
              <a:buNone/>
              <a:tabLst/>
              <a:defRPr/>
            </a:pPr>
            <a:endParaRPr lang="en-US" sz="1050" dirty="0"/>
          </a:p>
          <a:p>
            <a:pPr marL="0" marR="0" lvl="0" indent="0" algn="l" defTabSz="932563" rtl="0" eaLnBrk="1" fontAlgn="auto" latinLnBrk="0" hangingPunct="1">
              <a:lnSpc>
                <a:spcPct val="90000"/>
              </a:lnSpc>
              <a:spcBef>
                <a:spcPts val="0"/>
              </a:spcBef>
              <a:spcAft>
                <a:spcPts val="340"/>
              </a:spcAft>
              <a:buClrTx/>
              <a:buSzTx/>
              <a:buFontTx/>
              <a:buNone/>
              <a:tabLst/>
              <a:defRPr/>
            </a:pPr>
            <a:r>
              <a:rPr lang="en-US" sz="1050" dirty="0"/>
              <a:t>Cost Management – REF:  </a:t>
            </a:r>
            <a:r>
              <a:rPr lang="en-US" sz="1050" dirty="0">
                <a:hlinkClick r:id="rId3"/>
              </a:rPr>
              <a:t>https://docs.microsoft.com/en-us/azure/cloud-adoption-framework/govern/cost-management/</a:t>
            </a:r>
            <a:endParaRPr lang="en-US" sz="1050" dirty="0"/>
          </a:p>
          <a:p>
            <a:pPr defTabSz="932563">
              <a:defRPr/>
            </a:pPr>
            <a:endParaRPr lang="en-US" sz="1050" dirty="0">
              <a:gradFill>
                <a:gsLst>
                  <a:gs pos="2917">
                    <a:srgbClr val="1A1A1A"/>
                  </a:gs>
                  <a:gs pos="30000">
                    <a:srgbClr val="1A1A1A"/>
                  </a:gs>
                </a:gsLst>
                <a:lin ang="5400000" scaled="0"/>
              </a:gradFill>
              <a:latin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65877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Reducing # of portals…and we will cover details in upcoming slides..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Cost Management – REF:  </a:t>
            </a:r>
            <a:r>
              <a:rPr lang="en-US" dirty="0">
                <a:hlinkClick r:id="rId3"/>
              </a:rPr>
              <a:t>https://docs.microsoft.com/en-us/azure/cloud-adoption-framework/govern/cost-management/</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186D81F1-30AA-40AF-B8AC-2DE09ADBD668}"/>
              </a:ext>
            </a:extLst>
          </p:cNvPr>
          <p:cNvSpPr>
            <a:spLocks noGrp="1"/>
          </p:cNvSpPr>
          <p:nvPr>
            <p:ph type="body" idx="1"/>
          </p:nvPr>
        </p:nvSpPr>
        <p:spPr/>
        <p:txBody>
          <a:bodyPr/>
          <a:lstStyle/>
          <a:p>
            <a:r>
              <a:rPr lang="en-US" dirty="0"/>
              <a:t>Azure Cost Management is a ready to go service, but we understand that you may want to customize your cost management experience and that is why we are providing connectors for </a:t>
            </a:r>
            <a:r>
              <a:rPr lang="en-US" dirty="0" err="1"/>
              <a:t>PowerBi</a:t>
            </a:r>
            <a:r>
              <a:rPr lang="en-US" dirty="0"/>
              <a:t> and access to the cost management APIs.</a:t>
            </a:r>
          </a:p>
          <a:p>
            <a:r>
              <a:rPr lang="en-US" dirty="0"/>
              <a:t>Now you can customize your own dashboard on </a:t>
            </a:r>
            <a:r>
              <a:rPr lang="en-US" dirty="0" err="1"/>
              <a:t>PowerBI</a:t>
            </a:r>
            <a:r>
              <a:rPr lang="en-US" dirty="0"/>
              <a:t>, and use the APIs to integrate it with your existing applications.</a:t>
            </a:r>
          </a:p>
          <a:p>
            <a:endParaRPr lang="en-US" dirty="0"/>
          </a:p>
          <a:p>
            <a:r>
              <a:rPr lang="en-US" dirty="0"/>
              <a:t>With Azure Cost Management, we want to make sure that we provide al the tools necessary for your needs and that is why we cover this spectrum.</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Cost Management – REF:  </a:t>
            </a:r>
            <a:r>
              <a:rPr lang="en-US" dirty="0">
                <a:hlinkClick r:id="rId3"/>
              </a:rPr>
              <a:t>https://docs.microsoft.com/en-us/azure/cloud-adoption-framework/govern/cost-management/</a:t>
            </a:r>
            <a:endParaRPr lang="en-US" dirty="0"/>
          </a:p>
          <a:p>
            <a:endParaRPr lang="en-US" dirty="0"/>
          </a:p>
        </p:txBody>
      </p:sp>
    </p:spTree>
    <p:extLst>
      <p:ext uri="{BB962C8B-B14F-4D97-AF65-F5344CB8AC3E}">
        <p14:creationId xmlns:p14="http://schemas.microsoft.com/office/powerpoint/2010/main" val="1572332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Cost Management – REF:  </a:t>
            </a:r>
            <a:r>
              <a:rPr lang="en-US" dirty="0">
                <a:hlinkClick r:id="rId3"/>
              </a:rPr>
              <a:t>https://docs.microsoft.com/en-us/azure/cloud-adoption-framework/govern/cost-management/</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876267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Cost Management – REF:  </a:t>
            </a:r>
            <a:r>
              <a:rPr lang="en-US" dirty="0">
                <a:hlinkClick r:id="rId3"/>
              </a:rPr>
              <a:t>https://docs.microsoft.com/en-us/azure/cloud-adoption-framework/govern/cost-management/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Billing tags policy initiative - REF </a:t>
            </a:r>
            <a:r>
              <a:rPr lang="en-US" sz="900" b="1" i="0" kern="1200" dirty="0">
                <a:solidFill>
                  <a:schemeClr val="tx1"/>
                </a:solidFill>
                <a:effectLst/>
                <a:latin typeface="Segoe UI Light" pitchFamily="34" charset="0"/>
                <a:ea typeface="+mn-ea"/>
                <a:cs typeface="+mn-cs"/>
              </a:rPr>
              <a:t>- </a:t>
            </a:r>
            <a:r>
              <a:rPr lang="en-US" dirty="0">
                <a:hlinkClick r:id="rId4"/>
              </a:rPr>
              <a:t>https://docs.microsoft.com/en-us/azure/governance/policy/samples/billing-tags-policy-initiative</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016276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651282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966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7607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Cost Management – REF:  </a:t>
            </a:r>
            <a:r>
              <a:rPr lang="en-US" dirty="0">
                <a:hlinkClick r:id="rId3"/>
              </a:rPr>
              <a:t>https://docs.microsoft.com/en-us/azure/cloud-adoption-framework/govern/cost-management/</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8371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Each business unit and subunit is allocated an Azure quota/budget and is responsible for tracking their expenditure within that budget. Within a business unit, each new project should track its consumption using a specific tag for its IO code within the business unit.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each business unit has a requirement to break down their costs into the following categories. Accurate allocation of costs between this categories is essential, since this data feeds into gross margin and net profit figures collated by the central finance team and published quarterly to investors.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Development and Test</a:t>
            </a:r>
          </a:p>
          <a:p>
            <a:r>
              <a:rPr lang="en-US" sz="1200" b="0" kern="1200" dirty="0">
                <a:solidFill>
                  <a:schemeClr val="tx1"/>
                </a:solidFill>
                <a:effectLst/>
                <a:latin typeface="+mn-lt"/>
                <a:ea typeface="+mn-ea"/>
                <a:cs typeface="+mn-cs"/>
              </a:rPr>
              <a:t>- Production</a:t>
            </a:r>
          </a:p>
          <a:p>
            <a:r>
              <a:rPr lang="en-US" sz="1200" b="0" kern="1200" dirty="0">
                <a:solidFill>
                  <a:schemeClr val="tx1"/>
                </a:solidFill>
                <a:effectLst/>
                <a:latin typeface="+mn-lt"/>
                <a:ea typeface="+mn-ea"/>
                <a:cs typeface="+mn-cs"/>
              </a:rPr>
              <a:t>- Support Services</a:t>
            </a:r>
          </a:p>
          <a:p>
            <a:r>
              <a:rPr lang="en-US" sz="1200" b="0" kern="1200" dirty="0">
                <a:solidFill>
                  <a:schemeClr val="tx1"/>
                </a:solidFill>
                <a:effectLst/>
                <a:latin typeface="+mn-lt"/>
                <a:ea typeface="+mn-ea"/>
                <a:cs typeface="+mn-cs"/>
              </a:rPr>
              <a:t>-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Business units and the finance department need tools to accurately and reliably track all Azure costs, including a cost management dashboard and reports to understand current costs and projected future costs. Alerts when budgets are approached or exceeded are required.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the Cloud Governance team's charter includes company-wide monitoring and reporting of all Azure spend, including reviewing usage to identify cost-saving opportunities and identifying and investigating anomalous spending.</a:t>
            </a:r>
          </a:p>
          <a:p>
            <a:endParaRPr lang="en-IE"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823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https://docs.microsoft.com/en-us/azure/cloud-adoption-framework/govern/guides/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11499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Each business unit and subunit is allocated an Azure quota/budget and is responsible for tracking their expenditure within that budget. Within a business unit, each new project should track its consumption using a specific tag for its IO code within the business unit.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each business unit has a requirement to break down their costs into the following categories. Accurate allocation of costs between this categories is essential, since this data feeds into gross margin and net profit figures collated by the central finance team and published quarterly to investors.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Development and Test</a:t>
            </a:r>
          </a:p>
          <a:p>
            <a:r>
              <a:rPr lang="en-US" sz="1200" b="0" kern="1200" dirty="0">
                <a:solidFill>
                  <a:schemeClr val="tx1"/>
                </a:solidFill>
                <a:effectLst/>
                <a:latin typeface="+mn-lt"/>
                <a:ea typeface="+mn-ea"/>
                <a:cs typeface="+mn-cs"/>
              </a:rPr>
              <a:t>- Production</a:t>
            </a:r>
          </a:p>
          <a:p>
            <a:r>
              <a:rPr lang="en-US" sz="1200" b="0" kern="1200" dirty="0">
                <a:solidFill>
                  <a:schemeClr val="tx1"/>
                </a:solidFill>
                <a:effectLst/>
                <a:latin typeface="+mn-lt"/>
                <a:ea typeface="+mn-ea"/>
                <a:cs typeface="+mn-cs"/>
              </a:rPr>
              <a:t>- Support Services</a:t>
            </a:r>
          </a:p>
          <a:p>
            <a:r>
              <a:rPr lang="en-US" sz="1200" b="0" kern="1200" dirty="0">
                <a:solidFill>
                  <a:schemeClr val="tx1"/>
                </a:solidFill>
                <a:effectLst/>
                <a:latin typeface="+mn-lt"/>
                <a:ea typeface="+mn-ea"/>
                <a:cs typeface="+mn-cs"/>
              </a:rPr>
              <a:t>-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Business units and the finance department need tools to accurately and reliably track all Azure costs, including a cost management dashboard and reports to understand current costs and projected future costs. Alerts when budgets are approached or exceeded are required.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addition, the Cloud Governance team's charter includes company-wide monitoring and reporting of all Azure spend, including reviewing usage to identify cost-saving opportunities and identifying and investigating anomalous spending.</a:t>
            </a:r>
          </a:p>
          <a:p>
            <a:endParaRPr lang="en-IE"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1630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basic slide to </a:t>
            </a:r>
            <a:r>
              <a:rPr lang="en-US" dirty="0" err="1"/>
              <a:t>outine</a:t>
            </a:r>
            <a:r>
              <a:rPr lang="en-US" dirty="0"/>
              <a:t> each mini-workshop…</a:t>
            </a:r>
          </a:p>
          <a:p>
            <a:endParaRPr lang="en-US" dirty="0"/>
          </a:p>
          <a:p>
            <a:r>
              <a:rPr lang="en-US" dirty="0">
                <a:hlinkClick r:id="rId3"/>
              </a:rPr>
              <a:t>https://docs.microsoft.com/en-us/azure/cloud-adoption-framework/govern/identity-baseline/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880460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https://docs.microsoft.com/en-us/azure/cloud-adoption-framework/govern/identity-baseline/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891026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https://docs.microsoft.com/en-us/azure/cloud-adoption-framework/govern/identity-baseline/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54963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https://docs.microsoft.com/en-us/azure/cloud-adoption-framework/govern/identity-baseline/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76501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&lt;CLICK1&gt;</a:t>
            </a:r>
          </a:p>
          <a:p>
            <a:r>
              <a:rPr lang="en-US" sz="900" b="1" i="0" u="none" strike="noStrike" kern="1200" dirty="0">
                <a:solidFill>
                  <a:schemeClr val="tx1"/>
                </a:solidFill>
                <a:effectLst/>
                <a:latin typeface="Segoe UI Light" pitchFamily="34" charset="0"/>
                <a:ea typeface="+mn-ea"/>
                <a:cs typeface="+mn-cs"/>
              </a:rPr>
              <a:t>Security principal</a:t>
            </a: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security principal</a:t>
            </a:r>
            <a:r>
              <a:rPr lang="en-US" sz="900" b="0" i="0" u="none" strike="noStrike" kern="1200" dirty="0">
                <a:solidFill>
                  <a:schemeClr val="tx1"/>
                </a:solidFill>
                <a:effectLst/>
                <a:latin typeface="Segoe UI Light" pitchFamily="34" charset="0"/>
                <a:ea typeface="+mn-ea"/>
                <a:cs typeface="+mn-cs"/>
              </a:rPr>
              <a:t> is an object that represents a user, group, service principal, or managed identity that is requesting access to Azure resources.</a:t>
            </a:r>
          </a:p>
          <a:p>
            <a:endParaRPr lang="en-GB" dirty="0"/>
          </a:p>
          <a:p>
            <a:r>
              <a:rPr lang="en-US" sz="900" b="0" i="0" u="none" strike="noStrike" kern="1200" dirty="0">
                <a:solidFill>
                  <a:schemeClr val="tx1"/>
                </a:solidFill>
                <a:effectLst/>
                <a:latin typeface="Segoe UI Light" pitchFamily="34" charset="0"/>
                <a:ea typeface="+mn-ea"/>
                <a:cs typeface="+mn-cs"/>
              </a:rPr>
              <a:t>- Service principal - A security identity used by applications or services to access specific Azure resources. You can think of it as a </a:t>
            </a:r>
            <a:r>
              <a:rPr lang="en-US" sz="900" b="0" i="1" u="none" strike="noStrike" kern="1200" dirty="0">
                <a:solidFill>
                  <a:schemeClr val="tx1"/>
                </a:solidFill>
                <a:effectLst/>
                <a:latin typeface="Segoe UI Light" pitchFamily="34" charset="0"/>
                <a:ea typeface="+mn-ea"/>
                <a:cs typeface="+mn-cs"/>
              </a:rPr>
              <a:t>user identity</a:t>
            </a:r>
            <a:r>
              <a:rPr lang="en-US" sz="900" b="0" i="0" u="none" strike="noStrike" kern="1200" dirty="0">
                <a:solidFill>
                  <a:schemeClr val="tx1"/>
                </a:solidFill>
                <a:effectLst/>
                <a:latin typeface="Segoe UI Light" pitchFamily="34" charset="0"/>
                <a:ea typeface="+mn-ea"/>
                <a:cs typeface="+mn-cs"/>
              </a:rPr>
              <a:t> (username and password or certificate) for an application.</a:t>
            </a:r>
          </a:p>
          <a:p>
            <a:pPr marL="171450" indent="-171450">
              <a:buFontTx/>
              <a:buChar char="-"/>
            </a:pPr>
            <a:r>
              <a:rPr lang="en-US" sz="900" b="0" i="0" u="none" strike="noStrike" kern="1200" dirty="0">
                <a:solidFill>
                  <a:schemeClr val="tx1"/>
                </a:solidFill>
                <a:effectLst/>
                <a:latin typeface="Segoe UI Light" pitchFamily="34" charset="0"/>
                <a:ea typeface="+mn-ea"/>
                <a:cs typeface="+mn-cs"/>
              </a:rPr>
              <a:t>Managed identity - An identity in Azure Active Directory that is automatically managed by Azure. You typically use </a:t>
            </a:r>
            <a:r>
              <a:rPr lang="en-US" sz="900" b="0" i="0" u="none" strike="noStrike" kern="1200" dirty="0">
                <a:solidFill>
                  <a:schemeClr val="tx1"/>
                </a:solidFill>
                <a:effectLst/>
                <a:latin typeface="Segoe UI Light" pitchFamily="34" charset="0"/>
                <a:ea typeface="+mn-ea"/>
                <a:cs typeface="+mn-cs"/>
                <a:hlinkClick r:id="rId3"/>
              </a:rPr>
              <a:t>managed identities</a:t>
            </a:r>
            <a:r>
              <a:rPr lang="en-US" sz="900" b="0" i="0" u="none" strike="noStrike" kern="1200" dirty="0">
                <a:solidFill>
                  <a:schemeClr val="tx1"/>
                </a:solidFill>
                <a:effectLst/>
                <a:latin typeface="Segoe UI Light" pitchFamily="34" charset="0"/>
                <a:ea typeface="+mn-ea"/>
                <a:cs typeface="+mn-cs"/>
              </a:rPr>
              <a:t> when developing cloud applications to manage the credentials for authenticating to Azure services.</a:t>
            </a:r>
          </a:p>
          <a:p>
            <a:pPr marL="0" indent="0">
              <a:buFontTx/>
              <a:buNone/>
            </a:pPr>
            <a:endParaRPr lang="en-US"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&lt;CLICK2&gt;</a:t>
            </a:r>
          </a:p>
          <a:p>
            <a:r>
              <a:rPr lang="en-US" sz="900" b="1" i="0" u="none" strike="noStrike" kern="1200" dirty="0">
                <a:solidFill>
                  <a:schemeClr val="tx1"/>
                </a:solidFill>
                <a:effectLst/>
                <a:latin typeface="Segoe UI Light" pitchFamily="34" charset="0"/>
                <a:ea typeface="+mn-ea"/>
                <a:cs typeface="+mn-cs"/>
              </a:rPr>
              <a:t>Role definition</a:t>
            </a: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role definition</a:t>
            </a:r>
            <a:r>
              <a:rPr lang="en-US" sz="900" b="0" i="0" u="none" strike="noStrike" kern="1200" dirty="0">
                <a:solidFill>
                  <a:schemeClr val="tx1"/>
                </a:solidFill>
                <a:effectLst/>
                <a:latin typeface="Segoe UI Light" pitchFamily="34" charset="0"/>
                <a:ea typeface="+mn-ea"/>
                <a:cs typeface="+mn-cs"/>
              </a:rPr>
              <a:t> is a collection of permissions. It's sometimes just called a </a:t>
            </a:r>
            <a:r>
              <a:rPr lang="en-US" sz="900" b="0" i="1" u="none" strike="noStrike" kern="1200" dirty="0">
                <a:solidFill>
                  <a:schemeClr val="tx1"/>
                </a:solidFill>
                <a:effectLst/>
                <a:latin typeface="Segoe UI Light" pitchFamily="34" charset="0"/>
                <a:ea typeface="+mn-ea"/>
                <a:cs typeface="+mn-cs"/>
              </a:rPr>
              <a:t>role</a:t>
            </a:r>
            <a:r>
              <a:rPr lang="en-US" sz="900" b="0" i="0" u="none" strike="noStrike" kern="1200" dirty="0">
                <a:solidFill>
                  <a:schemeClr val="tx1"/>
                </a:solidFill>
                <a:effectLst/>
                <a:latin typeface="Segoe UI Light" pitchFamily="34" charset="0"/>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&lt;CLICK3&gt;</a:t>
            </a:r>
          </a:p>
          <a:p>
            <a:r>
              <a:rPr lang="en-US" sz="900" b="1" i="0" u="none" strike="noStrike" kern="1200" dirty="0">
                <a:solidFill>
                  <a:schemeClr val="tx1"/>
                </a:solidFill>
                <a:effectLst/>
                <a:latin typeface="Segoe UI Light" pitchFamily="34" charset="0"/>
                <a:ea typeface="+mn-ea"/>
                <a:cs typeface="+mn-cs"/>
              </a:rPr>
              <a:t>Scope</a:t>
            </a:r>
          </a:p>
          <a:p>
            <a:r>
              <a:rPr lang="en-US" sz="900" b="0" i="1" u="none" strike="noStrike" kern="1200" dirty="0">
                <a:solidFill>
                  <a:schemeClr val="tx1"/>
                </a:solidFill>
                <a:effectLst/>
                <a:latin typeface="Segoe UI Light" pitchFamily="34" charset="0"/>
                <a:ea typeface="+mn-ea"/>
                <a:cs typeface="+mn-cs"/>
              </a:rPr>
              <a:t>Scope</a:t>
            </a:r>
            <a:r>
              <a:rPr lang="en-US" sz="900" b="0" i="0" u="none" strike="noStrike" kern="1200" dirty="0">
                <a:solidFill>
                  <a:schemeClr val="tx1"/>
                </a:solidFill>
                <a:effectLst/>
                <a:latin typeface="Segoe UI Light" pitchFamily="34" charset="0"/>
                <a:ea typeface="+mn-ea"/>
                <a:cs typeface="+mn-cs"/>
              </a:rPr>
              <a:t> is the boundary that the access applies to. When you assign a role, you can further limit the actions allowed by defining a scope. This is helpful if you want to make someone a </a:t>
            </a:r>
            <a:r>
              <a:rPr lang="en-US" sz="900" b="0" i="0" u="sng" strike="noStrike" kern="1200" dirty="0">
                <a:solidFill>
                  <a:schemeClr val="tx1"/>
                </a:solidFill>
                <a:effectLst/>
                <a:latin typeface="Segoe UI Light" pitchFamily="34" charset="0"/>
                <a:ea typeface="+mn-ea"/>
                <a:cs typeface="+mn-cs"/>
                <a:hlinkClick r:id="rId4"/>
              </a:rPr>
              <a:t>Website Contributor</a:t>
            </a:r>
            <a:r>
              <a:rPr lang="en-US" sz="900" b="0" i="0" u="none" strike="noStrike" kern="1200" dirty="0">
                <a:solidFill>
                  <a:schemeClr val="tx1"/>
                </a:solidFill>
                <a:effectLst/>
                <a:latin typeface="Segoe UI Light" pitchFamily="34" charset="0"/>
                <a:ea typeface="+mn-ea"/>
                <a:cs typeface="+mn-cs"/>
              </a:rPr>
              <a:t>, but only for one resource group.</a:t>
            </a:r>
          </a:p>
          <a:p>
            <a:endParaRPr lang="en-US" sz="900" b="0" i="0" u="none" strike="noStrike" kern="1200" dirty="0">
              <a:solidFill>
                <a:schemeClr val="tx1"/>
              </a:solidFill>
              <a:effectLst/>
              <a:latin typeface="Segoe UI Light" pitchFamily="34" charset="0"/>
              <a:ea typeface="+mn-ea"/>
              <a:cs typeface="+mn-cs"/>
            </a:endParaRPr>
          </a:p>
          <a:p>
            <a:pPr marL="0" indent="0">
              <a:buFontTx/>
              <a:buNone/>
            </a:pPr>
            <a:endParaRPr lang="en-US" sz="900" b="0" i="0" u="none" strike="noStrike"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4190629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kern="0" dirty="0"/>
              <a:t>RBAC for Azure resources documentation – REF:  </a:t>
            </a:r>
            <a:r>
              <a:rPr lang="en-US" dirty="0">
                <a:hlinkClick r:id="rId3"/>
              </a:rPr>
              <a:t>https://docs.microsoft.com/en-us/azure/role-based-access-control/</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kern="0" dirty="0"/>
          </a:p>
          <a:p>
            <a:pPr lvl="0"/>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0718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9A439-E2E0-405F-B0F7-15E64DF1A0EA}"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809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909601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2623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https://docs.microsoft.com/en-us/azure/cloud-adoption-framework/govern/governance-disciplines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4937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Trey Research has deployed Office 365 and it is configured with federated access to their ADFS servers. Trey's EA has been created within the same organization.</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Providing the ability to delegate permissions to different administrators at the business unit and subunit level is critical. However, for an organization the size of Trey Research, it is not possible for the Cloud Governance team to manage all user permissions centrally. Instead, for each new project, an administrator in the business unit should be able to manage access for his or her team. The business unit administrator must not be able to override or circumnavigate governance rules defined by the Cloud Governance team. Team members must be provide the access they need, to the resources they need, but no more. To maintain consistency and to enable Cloud Governance team audit, Azure access should be controlled using built-in roles only, not custom roles.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The Trey e-commerce team make significant use of contingent staff. At present, these staff are granted identities in the existing Trey directory, and are required to work on-site to gain access to Trey development and test environments. Trey would like to streamline this process and enable remote working. </a:t>
            </a:r>
          </a:p>
          <a:p>
            <a:endParaRPr lang="en-IE"/>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3900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Trey Research has deployed Office 365 and it is configured with federated access to their ADFS servers. Trey's EA has been created within the same organization.</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Providing the ability to delegate permissions to different administrators at the business unit and subunit level is critical. However, for an organization the size of Trey Research, it is not possible for the Cloud Governance team to manage all user permissions centrally. Instead, for each new project, an administrator in the business unit should be able to manage access for his or her team. The business unit administrator must not be able to override or circumnavigate governance rules defined by the Cloud Governance team. Team members must be provide the access they need, to the resources they need, but no more. To maintain consistency and to enable Cloud Governance team audit, Azure access should be controlled using built-in roles only, not custom roles.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The Trey e-commerce team make significant use of contingent staff. At present, these staff are granted identities in the existing Trey directory, and are required to work on-site to gain access to Trey development and test environments. Trey would like to streamline this process and enable remote working. </a:t>
            </a:r>
          </a:p>
          <a:p>
            <a:endParaRPr lang="en-IE"/>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4619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basic slide to </a:t>
            </a:r>
            <a:r>
              <a:rPr lang="en-US" dirty="0" err="1"/>
              <a:t>outine</a:t>
            </a:r>
            <a:r>
              <a:rPr lang="en-US" dirty="0"/>
              <a:t> each mini-workshop…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691573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Baseline – REF:  </a:t>
            </a:r>
            <a:r>
              <a:rPr lang="en-US" dirty="0">
                <a:hlinkClick r:id="rId3"/>
              </a:rPr>
              <a:t>https://docs.microsoft.com/en-us/azure/cloud-adoption-framework/govern/security-baseline/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429945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Baseline – REF:  </a:t>
            </a:r>
            <a:r>
              <a:rPr lang="en-US" dirty="0">
                <a:hlinkClick r:id="rId3"/>
              </a:rPr>
              <a:t>https://docs.microsoft.com/en-us/azure/cloud-adoption-framework/govern/security-baseline/</a:t>
            </a:r>
            <a:endParaRPr lang="en-US" dirty="0"/>
          </a:p>
          <a:p>
            <a:r>
              <a:rPr lang="en-US" dirty="0"/>
              <a:t>Encryption Decision Guide – REF:  </a:t>
            </a:r>
            <a:r>
              <a:rPr lang="en-US" dirty="0">
                <a:hlinkClick r:id="rId4"/>
              </a:rPr>
              <a:t>https://docs.microsoft.com/en-us/azure/cloud-adoption-framework/decision-guides/encryption/</a:t>
            </a:r>
            <a:endParaRPr lang="en-US" dirty="0"/>
          </a:p>
          <a:p>
            <a:r>
              <a:rPr lang="en-US" dirty="0"/>
              <a:t>Identity Decision Guide – REF:  </a:t>
            </a:r>
            <a:r>
              <a:rPr lang="en-US" dirty="0">
                <a:hlinkClick r:id="rId5"/>
              </a:rPr>
              <a:t>https://docs.microsoft.com/en-us/azure/cloud-adoption-framework/decision-guides/identity/</a:t>
            </a:r>
            <a:endParaRPr lang="en-US" dirty="0"/>
          </a:p>
          <a:p>
            <a:r>
              <a:rPr lang="en-US" dirty="0"/>
              <a:t>Software Defined Networking – REF:  </a:t>
            </a:r>
            <a:r>
              <a:rPr lang="en-US" dirty="0">
                <a:hlinkClick r:id="rId6"/>
              </a:rPr>
              <a:t>https://docs.microsoft.com/en-us/azure/cloud-adoption-framework/decision-guides/software-defined-network/</a:t>
            </a:r>
            <a:endParaRPr lang="en-US" dirty="0"/>
          </a:p>
          <a:p>
            <a:r>
              <a:rPr lang="en-US" dirty="0"/>
              <a:t>Least-privilege access – REF: </a:t>
            </a:r>
            <a:r>
              <a:rPr lang="en-US" dirty="0">
                <a:hlinkClick r:id="rId7"/>
              </a:rPr>
              <a:t>https://docs.microsoft.com/azure/active-directory/users-groups-roles/roles-delegate-by-task</a:t>
            </a:r>
            <a:endParaRPr lang="en-US" dirty="0"/>
          </a:p>
          <a:p>
            <a:r>
              <a:rPr lang="en-US" dirty="0"/>
              <a:t>Automate Security Policies – REF:  </a:t>
            </a:r>
            <a:r>
              <a:rPr lang="en-US" dirty="0">
                <a:hlinkClick r:id="rId8"/>
              </a:rPr>
              <a:t>https://docs.microsoft.com/en-us/azure/cloud-adoption-framework/decision-guides/policy-enforcement/</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949280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94024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Decision Guide – REF:  </a:t>
            </a:r>
            <a:r>
              <a:rPr lang="en-US" dirty="0">
                <a:hlinkClick r:id="rId3"/>
              </a:rPr>
              <a:t>https://docs.microsoft.com/en-us/azure/cloud-adoption-framework/decision-guides/identity/</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1305877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Management – REF:  </a:t>
            </a:r>
            <a:r>
              <a:rPr lang="en-US" dirty="0">
                <a:hlinkClick r:id="rId3"/>
              </a:rPr>
              <a:t>https://docs.microsoft.com/en-us/azure/cloud-adoption-framework/decision-guides/identity/</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7609705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Baseline – REF:  </a:t>
            </a:r>
            <a:r>
              <a:rPr lang="en-US" dirty="0">
                <a:hlinkClick r:id="rId3"/>
              </a:rPr>
              <a:t>https://docs.microsoft.com/en-us/azure/cloud-adoption-framework/govern/security-baseline/</a:t>
            </a:r>
            <a:endParaRPr lang="en-US" dirty="0"/>
          </a:p>
          <a:p>
            <a:r>
              <a:rPr lang="en-US" dirty="0"/>
              <a:t>Encryption Decision Guide – REF:  </a:t>
            </a:r>
            <a:r>
              <a:rPr lang="en-US" dirty="0">
                <a:hlinkClick r:id="rId4"/>
              </a:rPr>
              <a:t>https://docs.microsoft.com/en-us/azure/cloud-adoption-framework/decision-guides/encryption/</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534462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Management – REF:  </a:t>
            </a:r>
            <a:r>
              <a:rPr lang="en-US" dirty="0">
                <a:hlinkClick r:id="rId3"/>
              </a:rPr>
              <a:t>https://docs.microsoft.com/en-us/azure/cloud-adoption-framework/govern/cost-management/</a:t>
            </a:r>
            <a:endParaRPr lang="en-US" dirty="0"/>
          </a:p>
          <a:p>
            <a:r>
              <a:rPr lang="en-US" dirty="0"/>
              <a:t>Security Baseline – REF:  </a:t>
            </a:r>
            <a:r>
              <a:rPr lang="en-US" dirty="0">
                <a:hlinkClick r:id="rId4"/>
              </a:rPr>
              <a:t>https://docs.microsoft.com/en-us/azure/cloud-adoption-framework/govern/security-baseline/</a:t>
            </a:r>
            <a:endParaRPr lang="en-US" dirty="0"/>
          </a:p>
          <a:p>
            <a:r>
              <a:rPr lang="en-US" dirty="0"/>
              <a:t>Resource Consistency – REF:  </a:t>
            </a:r>
            <a:r>
              <a:rPr lang="en-US" dirty="0">
                <a:hlinkClick r:id="rId5"/>
              </a:rPr>
              <a:t>https://docs.microsoft.com/en-us/azure/cloud-adoption-framework/govern/resource-consistency/</a:t>
            </a:r>
            <a:endParaRPr lang="en-US" dirty="0"/>
          </a:p>
          <a:p>
            <a:r>
              <a:rPr lang="en-US" dirty="0"/>
              <a:t>Identity Baseline – REF:  </a:t>
            </a:r>
            <a:r>
              <a:rPr lang="en-US" dirty="0">
                <a:hlinkClick r:id="rId6"/>
              </a:rPr>
              <a:t>https://docs.microsoft.com/en-us/azure/cloud-adoption-framework/govern/identity-baseline/</a:t>
            </a:r>
            <a:endParaRPr lang="en-US" dirty="0"/>
          </a:p>
          <a:p>
            <a:r>
              <a:rPr lang="en-US" dirty="0"/>
              <a:t>Deployment Acceleration – REF:  </a:t>
            </a:r>
            <a:r>
              <a:rPr lang="en-US" dirty="0">
                <a:hlinkClick r:id="rId7"/>
              </a:rPr>
              <a:t>https://docs.microsoft.com/en-us/azure/cloud-adoption-framework/govern/deployment-acceleration/</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1515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values assets are those that have a high impact on the organization’s mission or profitability. </a:t>
            </a:r>
          </a:p>
          <a:p>
            <a:endParaRPr lang="en-US" dirty="0"/>
          </a:p>
          <a:p>
            <a:r>
              <a:rPr lang="en-US" dirty="0"/>
              <a:t>Security Baseline – REF:  </a:t>
            </a:r>
            <a:r>
              <a:rPr lang="en-US" dirty="0">
                <a:hlinkClick r:id="rId3"/>
              </a:rPr>
              <a:t>https://docs.microsoft.com/en-us/azure/cloud-adoption-framework/govern/security-baseline/</a:t>
            </a:r>
            <a:endParaRPr lang="en-US" dirty="0"/>
          </a:p>
          <a:p>
            <a:r>
              <a:rPr lang="en-US" dirty="0"/>
              <a:t>Encryption Decision Guide – REF:  </a:t>
            </a:r>
            <a:r>
              <a:rPr lang="en-US" dirty="0">
                <a:hlinkClick r:id="rId4"/>
              </a:rPr>
              <a:t>https://docs.microsoft.com/en-us/azure/cloud-adoption-framework/decision-guides/encryption/</a:t>
            </a:r>
            <a:endParaRPr lang="en-US" dirty="0"/>
          </a:p>
          <a:p>
            <a:r>
              <a:rPr lang="en-US" dirty="0"/>
              <a:t>Azure Data Security &amp; Encryption Best Practices: </a:t>
            </a:r>
            <a:r>
              <a:rPr lang="en-US" dirty="0">
                <a:hlinkClick r:id="rId5"/>
              </a:rPr>
              <a:t>https://docs.microsoft.com/en-us/azure/security/azure-security-data-encryption-best-practices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722190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Baseline – REF:  </a:t>
            </a:r>
            <a:r>
              <a:rPr lang="en-US" dirty="0">
                <a:hlinkClick r:id="rId3"/>
              </a:rPr>
              <a:t>https://docs.microsoft.com/en-us/azure/cloud-adoption-framework/govern/security-baseline/</a:t>
            </a:r>
            <a:endParaRPr lang="en-US" dirty="0"/>
          </a:p>
          <a:p>
            <a:r>
              <a:rPr lang="en-US" dirty="0"/>
              <a:t>Encryption Decision Guide – REF:  </a:t>
            </a:r>
            <a:r>
              <a:rPr lang="en-US" dirty="0">
                <a:hlinkClick r:id="rId4"/>
              </a:rPr>
              <a:t>https://docs.microsoft.com/en-us/azure/cloud-adoption-framework/decision-guides/encryption/</a:t>
            </a:r>
            <a:endParaRPr lang="en-US" dirty="0"/>
          </a:p>
          <a:p>
            <a:r>
              <a:rPr lang="en-US" dirty="0"/>
              <a:t>Identity Decision Guide – REF:  </a:t>
            </a:r>
            <a:r>
              <a:rPr lang="en-US" dirty="0">
                <a:hlinkClick r:id="rId5"/>
              </a:rPr>
              <a:t>https://docs.microsoft.com/en-us/azure/cloud-adoption-framework/decision-guides/identity/</a:t>
            </a:r>
            <a:endParaRPr lang="en-US" dirty="0"/>
          </a:p>
          <a:p>
            <a:r>
              <a:rPr lang="en-US" dirty="0"/>
              <a:t>Software Defined Networking – REF:  </a:t>
            </a:r>
            <a:r>
              <a:rPr lang="en-US" dirty="0">
                <a:hlinkClick r:id="rId6"/>
              </a:rPr>
              <a:t>https://docs.microsoft.com/en-us/azure/cloud-adoption-framework/decision-guides/software-defined-network/</a:t>
            </a:r>
            <a:endParaRPr lang="en-US" dirty="0"/>
          </a:p>
          <a:p>
            <a:r>
              <a:rPr lang="en-US" dirty="0"/>
              <a:t>Least-privilege access – REF: </a:t>
            </a:r>
            <a:r>
              <a:rPr lang="en-US" dirty="0">
                <a:hlinkClick r:id="rId7"/>
              </a:rPr>
              <a:t>https://docs.microsoft.com/azure/active-directory/users-groups-roles/roles-delegate-by-task</a:t>
            </a:r>
            <a:endParaRPr lang="en-US" dirty="0"/>
          </a:p>
          <a:p>
            <a:r>
              <a:rPr lang="en-US" dirty="0"/>
              <a:t>Automate Security Policies – REF:  </a:t>
            </a:r>
            <a:r>
              <a:rPr lang="en-US" dirty="0">
                <a:hlinkClick r:id="rId8"/>
              </a:rPr>
              <a:t>https://docs.microsoft.com/en-us/azure/cloud-adoption-framework/decision-guides/policy-enforcement/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Data Security &amp; Encryption Best Practices: </a:t>
            </a:r>
            <a:r>
              <a:rPr lang="en-US" dirty="0">
                <a:hlinkClick r:id="rId9"/>
              </a:rPr>
              <a:t>https://docs.microsoft.com/en-us/azure/security/azure-security-data-encryption-best-practices</a:t>
            </a:r>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024420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591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Baseline – REF:  </a:t>
            </a:r>
            <a:r>
              <a:rPr lang="en-US" dirty="0">
                <a:hlinkClick r:id="rId3"/>
              </a:rPr>
              <a:t>https://docs.microsoft.com/en-us/azure/cloud-adoption-framework/govern/security-baseline/</a:t>
            </a:r>
            <a:endParaRPr lang="en-US" dirty="0"/>
          </a:p>
          <a:p>
            <a:r>
              <a:rPr lang="en-US" dirty="0"/>
              <a:t>Encryption Decision Guide – REF:  </a:t>
            </a:r>
            <a:r>
              <a:rPr lang="en-US" dirty="0">
                <a:hlinkClick r:id="rId4"/>
              </a:rPr>
              <a:t>https://docs.microsoft.com/en-us/azure/cloud-adoption-framework/decision-guides/encryption/</a:t>
            </a:r>
            <a:endParaRPr lang="en-US" dirty="0"/>
          </a:p>
          <a:p>
            <a:r>
              <a:rPr lang="en-US" dirty="0"/>
              <a:t>Identity Decision Guide – REF:  </a:t>
            </a:r>
            <a:r>
              <a:rPr lang="en-US" dirty="0">
                <a:hlinkClick r:id="rId5"/>
              </a:rPr>
              <a:t>https://docs.microsoft.com/en-us/azure/cloud-adoption-framework/decision-guides/identity/</a:t>
            </a:r>
            <a:endParaRPr lang="en-US" dirty="0"/>
          </a:p>
          <a:p>
            <a:r>
              <a:rPr lang="en-US" dirty="0"/>
              <a:t>Software Defined Networking – REF:  </a:t>
            </a:r>
            <a:r>
              <a:rPr lang="en-US" dirty="0">
                <a:hlinkClick r:id="rId6"/>
              </a:rPr>
              <a:t>https://docs.microsoft.com/en-us/azure/cloud-adoption-framework/decision-guides/software-defined-network/</a:t>
            </a:r>
            <a:endParaRPr lang="en-US" dirty="0"/>
          </a:p>
          <a:p>
            <a:r>
              <a:rPr lang="en-US" dirty="0"/>
              <a:t>Least-privilege access – REF: </a:t>
            </a:r>
            <a:r>
              <a:rPr lang="en-US" dirty="0">
                <a:hlinkClick r:id="rId7"/>
              </a:rPr>
              <a:t>https://docs.microsoft.com/azure/active-directory/users-groups-roles/roles-delegate-by-task</a:t>
            </a:r>
            <a:endParaRPr lang="en-US" dirty="0"/>
          </a:p>
          <a:p>
            <a:r>
              <a:rPr lang="en-US" dirty="0"/>
              <a:t>Automate Security Policies – REF:  </a:t>
            </a:r>
            <a:r>
              <a:rPr lang="en-US" dirty="0">
                <a:hlinkClick r:id="rId8"/>
              </a:rPr>
              <a:t>https://docs.microsoft.com/en-us/azure/cloud-adoption-framework/decision-guides/policy-enforcement/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Data Security &amp; Encryption Best Practices: </a:t>
            </a:r>
            <a:r>
              <a:rPr lang="en-US" dirty="0">
                <a:hlinkClick r:id="rId9"/>
              </a:rPr>
              <a:t>https://docs.microsoft.com/en-us/azure/security/azure-security-data-encryption-best-practices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3452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The IT security team have advised a precautionary approach to cloud adoption. The Cloud Governance team are keen to adopt a strong set of best practices to make sure the IT security and business teams feel comfortable to avoid security becoming an adoption blocker.</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If a service has an outage, it is important to know the chain of events that led up to the outage and who (if anyone) caused it.</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IT security require that all Azure VMs (Windows and Linux) meet their password complexity requirements. They also require that only approved OS images are used as the baseline for any VM.</a:t>
            </a:r>
          </a:p>
          <a:p>
            <a:endParaRPr lang="en-IE"/>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1203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The IT security team have advised a precautionary approach to cloud adoption. The Cloud Governance team are keen to adopt a strong set of best practices to make sure the IT security and business teams feel comfortable to avoid security becoming an adoption blocker.</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If a service has an outage, it is important to know the chain of events that led up to the outage and who (if anyone) caused it.</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IT security require that all Azure VMs (Windows and Linux) meet their password complexity requirements. They also require that only approved OS images are used as the baseline for any VM.</a:t>
            </a:r>
          </a:p>
          <a:p>
            <a:endParaRPr lang="en-IE"/>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81333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Trey Research has deployed Office 365 and it is configured with federated access to their ADFS servers. Trey's EA has been created within the same organization.</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Providing the ability to delegate permissions to different administrators at the business unit and subunit level is critical. However, for an organization the size of Trey Research, it is not possible for the Cloud Governance team to manage all user permissions centrally. Instead, for each new project, an administrator in the business unit should be able to manage access for his or her team. The business unit administrator must not be able to override or circumnavigate governance rules defined by the Cloud Governance team. Team members must be provide the access they need, to the resources they need, but no more. To maintain consistency and to enable Cloud Governance team audit, Azure access should be controlled using built-in roles only, not custom roles.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The Trey e-commerce team make significant use of contingent staff. At present, these staff are granted identities in the existing Trey directory, and are required to work on-site to gain access to Trey development and test environments. Trey would like to streamline this process and enable remote working. </a:t>
            </a:r>
          </a:p>
          <a:p>
            <a:endParaRPr lang="en-IE"/>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9336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basic slide to outline each mini-workshop…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6549608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42019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Acceleration – REF:  </a:t>
            </a:r>
            <a:r>
              <a:rPr lang="en-US" dirty="0">
                <a:hlinkClick r:id="rId3"/>
              </a:rPr>
              <a:t>https://docs.microsoft.com/en-us/azure/cloud-adoption-framework/govern/deployment-acceleration/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276147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third parties can be used to accomplish similar goals?  Reference third party sites/capabilities</a:t>
            </a:r>
          </a:p>
          <a:p>
            <a:endParaRPr lang="en-US" dirty="0"/>
          </a:p>
          <a:p>
            <a:r>
              <a:rPr lang="en-US" dirty="0"/>
              <a:t>Cost Management – REF:  </a:t>
            </a:r>
            <a:r>
              <a:rPr lang="en-US" dirty="0">
                <a:hlinkClick r:id="rId3"/>
              </a:rPr>
              <a:t>https://docs.microsoft.com/en-us/azure/cloud-adoption-framework/govern/cost-management/</a:t>
            </a:r>
            <a:endParaRPr lang="en-US" dirty="0"/>
          </a:p>
          <a:p>
            <a:r>
              <a:rPr lang="en-US" dirty="0"/>
              <a:t>Security Baseline – REF:  </a:t>
            </a:r>
            <a:r>
              <a:rPr lang="en-US" dirty="0">
                <a:hlinkClick r:id="rId4"/>
              </a:rPr>
              <a:t>https://docs.microsoft.com/en-us/azure/cloud-adoption-framework/govern/security-baseline/</a:t>
            </a:r>
            <a:endParaRPr lang="en-US" dirty="0"/>
          </a:p>
          <a:p>
            <a:r>
              <a:rPr lang="en-US" dirty="0"/>
              <a:t>Resource Consistency – REF:  </a:t>
            </a:r>
            <a:r>
              <a:rPr lang="en-US" dirty="0">
                <a:hlinkClick r:id="rId5"/>
              </a:rPr>
              <a:t>https://docs.microsoft.com/en-us/azure/cloud-adoption-framework/govern/resource-consistency/</a:t>
            </a:r>
            <a:endParaRPr lang="en-US" dirty="0"/>
          </a:p>
          <a:p>
            <a:r>
              <a:rPr lang="en-US" dirty="0"/>
              <a:t>Identity Baseline – REF:  </a:t>
            </a:r>
            <a:r>
              <a:rPr lang="en-US" dirty="0">
                <a:hlinkClick r:id="rId6"/>
              </a:rPr>
              <a:t>https://docs.microsoft.com/en-us/azure/cloud-adoption-framework/govern/identity-baseline/</a:t>
            </a:r>
            <a:endParaRPr lang="en-US" dirty="0"/>
          </a:p>
          <a:p>
            <a:r>
              <a:rPr lang="en-US" dirty="0"/>
              <a:t>Deployment Acceleration – REF:  </a:t>
            </a:r>
            <a:r>
              <a:rPr lang="en-US" dirty="0">
                <a:hlinkClick r:id="rId7"/>
              </a:rPr>
              <a:t>https://docs.microsoft.com/en-us/azure/cloud-adoption-framework/govern/deployment-acceleration/</a:t>
            </a:r>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9525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4/30/2020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a:p>
        </p:txBody>
      </p:sp>
      <p:sp>
        <p:nvSpPr>
          <p:cNvPr id="3" name="Notes Placeholder 2">
            <a:extLst>
              <a:ext uri="{FF2B5EF4-FFF2-40B4-BE49-F238E27FC236}">
                <a16:creationId xmlns:a16="http://schemas.microsoft.com/office/drawing/2014/main" id="{3AEE20A3-F37A-43A2-873C-6D3E9CED67E3}"/>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Deployment Acceleration – REF:  </a:t>
            </a:r>
            <a:r>
              <a:rPr lang="en-US" dirty="0">
                <a:hlinkClick r:id="rId3"/>
              </a:rPr>
              <a:t>https://docs.microsoft.com/en-us/azure/cloud-adoption-framework/govern/deployment-acceleration/</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What is infrastructure as Code? – REF:  </a:t>
            </a:r>
            <a:r>
              <a:rPr lang="en-US" dirty="0">
                <a:hlinkClick r:id="rId4"/>
              </a:rPr>
              <a:t>https://docs.microsoft.com/en-us/azure/devops/learn/what-is-infrastructure-as-code</a:t>
            </a:r>
            <a:endParaRPr lang="en-US" dirty="0"/>
          </a:p>
          <a:p>
            <a:endParaRPr lang="en-US" dirty="0"/>
          </a:p>
        </p:txBody>
      </p:sp>
    </p:spTree>
    <p:extLst>
      <p:ext uri="{BB962C8B-B14F-4D97-AF65-F5344CB8AC3E}">
        <p14:creationId xmlns:p14="http://schemas.microsoft.com/office/powerpoint/2010/main" val="140250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continuous integration – REF:  </a:t>
            </a:r>
            <a:r>
              <a:rPr lang="en-US" dirty="0">
                <a:hlinkClick r:id="rId3"/>
              </a:rPr>
              <a:t>https://docs.microsoft.com/en-us/azure/devops/learn/what-is-continuous-integration</a:t>
            </a:r>
            <a:endParaRPr lang="en-US" dirty="0"/>
          </a:p>
          <a:p>
            <a:r>
              <a:rPr lang="en-US" dirty="0"/>
              <a:t>What is continuous delivery – REF:  </a:t>
            </a:r>
            <a:r>
              <a:rPr lang="en-US" dirty="0">
                <a:hlinkClick r:id="rId4"/>
              </a:rPr>
              <a:t>https://docs.microsoft.com/en-us/azure/devops/learn/what-is-continuous-delivery</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419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Blueprints – REF: </a:t>
            </a:r>
            <a:r>
              <a:rPr lang="en-US" dirty="0">
                <a:hlinkClick r:id="rId3"/>
              </a:rPr>
              <a:t>https://docs.microsoft.com/en-us/azure/governance/blueprints/overview</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496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Key Value – REF:  </a:t>
            </a:r>
            <a:r>
              <a:rPr lang="en-US" dirty="0">
                <a:hlinkClick r:id="rId3"/>
              </a:rPr>
              <a:t>https://docs.microsoft.com/en-us/azure/key-vault/key-vault-overview</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Monitor – REF:  </a:t>
            </a:r>
            <a:r>
              <a:rPr lang="en-US" dirty="0">
                <a:hlinkClick r:id="rId4"/>
              </a:rPr>
              <a:t>https://docs.microsoft.com/en-us/azure/azure-monitor/overview</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Security Center – REF:  </a:t>
            </a:r>
            <a:r>
              <a:rPr lang="en-US" dirty="0">
                <a:hlinkClick r:id="rId5"/>
              </a:rPr>
              <a:t>https://docs.microsoft.com/en-us/azure/security-center/security-center-intro</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Policies – REF:  </a:t>
            </a:r>
            <a:r>
              <a:rPr lang="en-US" dirty="0">
                <a:hlinkClick r:id="rId6"/>
              </a:rPr>
              <a:t>https://docs.microsoft.com/en-us/azure/governance/policy/overview</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20451146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Terraform Landing Zone Ref:  </a:t>
            </a:r>
            <a:r>
              <a:rPr lang="en-US" dirty="0">
                <a:hlinkClick r:id="rId3"/>
              </a:rPr>
              <a:t>https://docs.microsoft.com/en-us/azure/cloud-adoption-framework/ready/landing-zone/terraform-landing-zone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7376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Terraform Landing Zone Ref:  </a:t>
            </a:r>
            <a:r>
              <a:rPr lang="en-US" dirty="0">
                <a:hlinkClick r:id="rId3"/>
              </a:rPr>
              <a:t>https://docs.microsoft.com/en-us/azure/cloud-adoption-framework/ready/landing-zone/terraform-landing-zone</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4048656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22349206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Templates:  </a:t>
            </a:r>
            <a:r>
              <a:rPr lang="en-US" dirty="0">
                <a:hlinkClick r:id="rId3"/>
              </a:rPr>
              <a:t>https://docs.microsoft.com/en-us/azure/azure-resource-manager/templates/overview</a:t>
            </a:r>
            <a:endParaRPr lang="en-US" dirty="0"/>
          </a:p>
          <a:p>
            <a:r>
              <a:rPr lang="en-US" dirty="0"/>
              <a:t>CAF Aligned Azure Blueprints:  </a:t>
            </a:r>
            <a:r>
              <a:rPr lang="en-US" dirty="0">
                <a:hlinkClick r:id="rId4"/>
              </a:rPr>
              <a:t>https://docs.microsoft.com/en-us/azure/governance/blueprints/samples/caf-foundation/</a:t>
            </a:r>
            <a:endParaRPr lang="en-US" dirty="0"/>
          </a:p>
          <a:p>
            <a:r>
              <a:rPr lang="en-US" dirty="0"/>
              <a:t>Terraform landing zones:  </a:t>
            </a:r>
            <a:r>
              <a:rPr lang="en-US" dirty="0">
                <a:hlinkClick r:id="rId5"/>
              </a:rPr>
              <a:t>https://docs.microsoft.com/en-us/azure/cloud-adoption-framework/ready/expanded-scope/terraform-landing-zone</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74938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43632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Increased agility is one of Trey's primary motivation for adopting the cloud. They are keen to take full advantage of deployment automation to enable agile processes that will enable them to update their services more frequently and easily.</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However, they are also concerned about how to maintain consistency and control across environments. They are concerned that production and test environments may diverge over time. However, they can't use identical automation in both environments, since test environments are often scaled differently to production to save costs.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The Cloud Governance team has developed best-practice reference implementations for commonly-deployed services, such as a DMZ network or a pair of web servers. They are looking for a way to automate these deployments. They recognize that these best practices will evolve over time, and so are also looking for a way to track existing deployments to ensure updates are rolled out consistently. In addition, where resources are deployed following Cloud Governance team best practices, individual business units should not be able to modify the configuration of those resources.</a:t>
            </a:r>
          </a:p>
          <a:p>
            <a:endParaRPr lang="en-IE"/>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36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using the Governance Benchmark tool helps drive critical thinking across attendees/participants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REF:  </a:t>
            </a:r>
            <a:r>
              <a:rPr lang="en-US" dirty="0">
                <a:latin typeface="Segoe UI" panose="020B0502040204020203" pitchFamily="34" charset="0"/>
                <a:cs typeface="Segoe UI" panose="020B0502040204020203" pitchFamily="34" charset="0"/>
              </a:rPr>
              <a:t>http://aka.ms/adopt/gov/assess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333756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Increased agility is one of Trey's primary motivation for adopting the cloud. They are keen to take full advantage of deployment automation to enable agile processes that will enable them to update their services more frequently and easily.</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However, they are also concerned about how to maintain consistency and control across environments. They are concerned that production and test environments may diverge over time. However, they can't use identical automation in both environments, since test environments are often scaled differently to production to save costs.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The Cloud Governance team has developed best-practice reference implementations for commonly-deployed services, such as a DMZ network or a pair of web servers. They are looking for a way to automate these deployments. They recognize that these best practices will evolve over time, and so are also looking for a way to track existing deployments to ensure updates are rolled out consistently. In addition, where resources are deployed following Cloud Governance team best practices, individual business units should not be able to modify the configuration of those resources.</a:t>
            </a:r>
          </a:p>
          <a:p>
            <a:endParaRPr lang="en-IE"/>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1630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Trey Research is a fictitious manufacturing company that builds consumer products with 29.6 billion USD in annual revenue. Trey's headquarters are in New Jersey, but they have data centers and branch offices scattered across the United States with several major offices in the United Kingdom, France, and Japan.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Even as large as it is, Trey seeks to maximize the cost-effectiveness and flexibility of its IT, especially in new projects and business units. With a dizzying number of existing business units, each with its own unique requirements from IT and ballooning costs from internal hardware and data center investment, Trey is looking to the cloud.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Trey is interested in a large-scale solution that will help mitigate creeping costs and start the transition to a modern cloud-based enterprise architecture.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Trey's technical leadership has decided to move forward with a Microsoft enterprise agreement (EA) with a heavy commitment in Microsoft Azure.</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7108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solidFill>
                <a:schemeClr val="bg1"/>
              </a:solidFill>
            </a:endParaRPr>
          </a:p>
          <a:p>
            <a:r>
              <a:rPr lang="en-US" sz="1200" b="0" kern="1200">
                <a:solidFill>
                  <a:schemeClr val="tx1"/>
                </a:solidFill>
                <a:effectLst/>
                <a:latin typeface="+mn-lt"/>
                <a:ea typeface="+mn-ea"/>
                <a:cs typeface="+mn-cs"/>
              </a:rPr>
              <a:t>Trey Research's CTO, is aware of the potential for the cloud, but also has a keen understanding that without strong governance, Trey may end up with an environment that lacks essential business controls. These incorrect practices can then be disbursed across the enterprise, leading to an unmanageable Azure estate and costs which are hard to track or control. Ken wants to start on the right foot by enforcing common-sense best practices from the start.</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Enterprise IT is responsible for managing corporate network connectivity, datacenter distribution, capacity planning, identity, and enterprise wide SaaS services for Trey Research employees. Enterprise IT is also responsible for supporting the services, datacenters, and setting auditing policy on hardware and services.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To help drive Azure adoption and best practices, Ken has chartered a Cloud Governance team within Enterprise IT, headed by Laura Knight. This team will be responsible for all aspects of Azure governance. This includes defining, implementing and enforcing cloud governance and working with other teams to ensure best practices are adopted.</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Rather than re-invent the wheel, the Cloud Governance team have decided to adopt Microsoft's Cloud Adoption Framework as a baseline upon which they will build their governance implementation. This framework is divided into five disciplines.</a:t>
            </a:r>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917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13695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86146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It is essential that as we adopt cloud we think about the individuals and roles that they will play in the future service delivery model. As iterated before “Cloud is a model, not just a place”. This will mean that we need to thing about how we leverage teams to be more agile and respond to ever changing demands. We need to ensure that the teams can help drive alignment and accountability.</a:t>
            </a:r>
          </a:p>
          <a:p>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There </a:t>
            </a:r>
            <a:r>
              <a:rPr lang="en-US" sz="882" kern="1200" dirty="0">
                <a:solidFill>
                  <a:schemeClr val="tx1"/>
                </a:solidFill>
                <a:effectLst/>
                <a:latin typeface="Segoe UI" panose="020B0502040204020203" pitchFamily="34" charset="0"/>
                <a:ea typeface="+mn-ea"/>
                <a:cs typeface="+mn-cs"/>
              </a:rPr>
              <a:t>are many ways that we can align the organization, the recommendations below are based on what we see with other customers and will start with the principle of a minimal viable product (MVP) and then evolve as Contoso progresses with the adoption.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Our guidance is to start with 2 teams, a </a:t>
            </a:r>
            <a:r>
              <a:rPr lang="en-US" sz="882" b="1" kern="1200" dirty="0">
                <a:solidFill>
                  <a:schemeClr val="tx1"/>
                </a:solidFill>
                <a:effectLst/>
                <a:latin typeface="Segoe UI" panose="020B0502040204020203" pitchFamily="34" charset="0"/>
                <a:ea typeface="+mn-ea"/>
                <a:cs typeface="+mn-cs"/>
              </a:rPr>
              <a:t>Cloud Strategy Team</a:t>
            </a:r>
            <a:r>
              <a:rPr lang="en-US" sz="882" kern="1200" dirty="0">
                <a:solidFill>
                  <a:schemeClr val="tx1"/>
                </a:solidFill>
                <a:effectLst/>
                <a:latin typeface="Segoe UI" panose="020B0502040204020203" pitchFamily="34" charset="0"/>
                <a:ea typeface="+mn-ea"/>
                <a:cs typeface="+mn-cs"/>
              </a:rPr>
              <a:t> and a </a:t>
            </a:r>
            <a:r>
              <a:rPr lang="en-US" sz="882" b="1" kern="1200" dirty="0">
                <a:solidFill>
                  <a:schemeClr val="tx1"/>
                </a:solidFill>
                <a:effectLst/>
                <a:latin typeface="Segoe UI" panose="020B0502040204020203" pitchFamily="34" charset="0"/>
                <a:ea typeface="+mn-ea"/>
                <a:cs typeface="+mn-cs"/>
              </a:rPr>
              <a:t>Cloud Governance Team</a:t>
            </a:r>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The </a:t>
            </a:r>
            <a:r>
              <a:rPr lang="en-US" sz="882" b="1" kern="1200" dirty="0">
                <a:solidFill>
                  <a:schemeClr val="tx1"/>
                </a:solidFill>
                <a:effectLst/>
                <a:latin typeface="Segoe UI" panose="020B0502040204020203" pitchFamily="34" charset="0"/>
                <a:ea typeface="+mn-ea"/>
                <a:cs typeface="+mn-cs"/>
              </a:rPr>
              <a:t>Cloud Strategy Team</a:t>
            </a:r>
            <a:r>
              <a:rPr lang="en-US" sz="882" kern="1200" dirty="0">
                <a:solidFill>
                  <a:schemeClr val="tx1"/>
                </a:solidFill>
                <a:effectLst/>
                <a:latin typeface="Segoe UI" panose="020B0502040204020203" pitchFamily="34" charset="0"/>
                <a:ea typeface="+mn-ea"/>
                <a:cs typeface="+mn-cs"/>
              </a:rPr>
              <a:t> is responsible for leading the cloud adoption within your organization, supporting all business outcomes, people and processes changes and technical projects identified within this plan. The types of roles typically found in the strategy team are:</a:t>
            </a:r>
          </a:p>
          <a:p>
            <a:pPr lvl="0"/>
            <a:r>
              <a:rPr lang="en-US" sz="882" kern="1200" dirty="0">
                <a:solidFill>
                  <a:schemeClr val="tx1"/>
                </a:solidFill>
                <a:effectLst/>
                <a:latin typeface="Segoe UI" panose="020B0502040204020203" pitchFamily="34" charset="0"/>
                <a:ea typeface="+mn-ea"/>
                <a:cs typeface="+mn-cs"/>
              </a:rPr>
              <a:t>Finance</a:t>
            </a:r>
          </a:p>
          <a:p>
            <a:pPr lvl="0"/>
            <a:r>
              <a:rPr lang="en-US" sz="882" kern="1200" dirty="0">
                <a:solidFill>
                  <a:schemeClr val="tx1"/>
                </a:solidFill>
                <a:effectLst/>
                <a:latin typeface="Segoe UI" panose="020B0502040204020203" pitchFamily="34" charset="0"/>
                <a:ea typeface="+mn-ea"/>
                <a:cs typeface="+mn-cs"/>
              </a:rPr>
              <a:t>Line of business</a:t>
            </a:r>
          </a:p>
          <a:p>
            <a:pPr lvl="0"/>
            <a:r>
              <a:rPr lang="en-US" sz="882" kern="1200" dirty="0">
                <a:solidFill>
                  <a:schemeClr val="tx1"/>
                </a:solidFill>
                <a:effectLst/>
                <a:latin typeface="Segoe UI" panose="020B0502040204020203" pitchFamily="34" charset="0"/>
                <a:ea typeface="+mn-ea"/>
                <a:cs typeface="+mn-cs"/>
              </a:rPr>
              <a:t>Human resources</a:t>
            </a:r>
          </a:p>
          <a:p>
            <a:pPr lvl="0"/>
            <a:r>
              <a:rPr lang="en-US" sz="882" kern="1200" dirty="0">
                <a:solidFill>
                  <a:schemeClr val="tx1"/>
                </a:solidFill>
                <a:effectLst/>
                <a:latin typeface="Segoe UI" panose="020B0502040204020203" pitchFamily="34" charset="0"/>
                <a:ea typeface="+mn-ea"/>
                <a:cs typeface="+mn-cs"/>
              </a:rPr>
              <a:t>Operations</a:t>
            </a:r>
          </a:p>
          <a:p>
            <a:pPr lvl="0"/>
            <a:r>
              <a:rPr lang="en-US" sz="882" kern="1200" dirty="0">
                <a:solidFill>
                  <a:schemeClr val="tx1"/>
                </a:solidFill>
                <a:effectLst/>
                <a:latin typeface="Segoe UI" panose="020B0502040204020203" pitchFamily="34" charset="0"/>
                <a:ea typeface="+mn-ea"/>
                <a:cs typeface="+mn-cs"/>
              </a:rPr>
              <a:t>Enterprise architecture</a:t>
            </a:r>
          </a:p>
          <a:p>
            <a:pPr lvl="0"/>
            <a:r>
              <a:rPr lang="en-US" sz="882" kern="1200" dirty="0">
                <a:solidFill>
                  <a:schemeClr val="tx1"/>
                </a:solidFill>
                <a:effectLst/>
                <a:latin typeface="Segoe UI" panose="020B0502040204020203" pitchFamily="34" charset="0"/>
                <a:ea typeface="+mn-ea"/>
                <a:cs typeface="+mn-cs"/>
              </a:rPr>
              <a:t>IT infrastructure</a:t>
            </a:r>
          </a:p>
          <a:p>
            <a:pPr lvl="0"/>
            <a:r>
              <a:rPr lang="en-US" sz="882" kern="1200" dirty="0">
                <a:solidFill>
                  <a:schemeClr val="tx1"/>
                </a:solidFill>
                <a:effectLst/>
                <a:latin typeface="Segoe UI" panose="020B0502040204020203" pitchFamily="34" charset="0"/>
                <a:ea typeface="+mn-ea"/>
                <a:cs typeface="+mn-cs"/>
              </a:rPr>
              <a:t>Application groups</a:t>
            </a:r>
          </a:p>
          <a:p>
            <a:pPr lvl="0"/>
            <a:r>
              <a:rPr lang="en-US" sz="882" kern="1200" dirty="0">
                <a:solidFill>
                  <a:schemeClr val="tx1"/>
                </a:solidFill>
                <a:effectLst/>
                <a:latin typeface="Segoe UI" panose="020B0502040204020203" pitchFamily="34" charset="0"/>
                <a:ea typeface="+mn-ea"/>
                <a:cs typeface="+mn-cs"/>
              </a:rPr>
              <a:t>Project managers (Often with Agile project management experience)</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The </a:t>
            </a:r>
            <a:r>
              <a:rPr lang="en-US" sz="882" b="1" kern="1200" dirty="0">
                <a:solidFill>
                  <a:schemeClr val="tx1"/>
                </a:solidFill>
                <a:effectLst/>
                <a:latin typeface="Segoe UI" panose="020B0502040204020203" pitchFamily="34" charset="0"/>
                <a:ea typeface="+mn-ea"/>
                <a:cs typeface="+mn-cs"/>
              </a:rPr>
              <a:t>Cloud Governance Team</a:t>
            </a:r>
            <a:r>
              <a:rPr lang="en-US" sz="882" kern="1200" dirty="0">
                <a:solidFill>
                  <a:schemeClr val="tx1"/>
                </a:solidFill>
                <a:effectLst/>
                <a:latin typeface="Segoe UI" panose="020B0502040204020203" pitchFamily="34" charset="0"/>
                <a:ea typeface="+mn-ea"/>
                <a:cs typeface="+mn-cs"/>
              </a:rPr>
              <a:t> ensures that risks and risk tolerance are properly evaluated and managed. This capability ensures the proper identification of risks that can't be tolerated by the business have the correct governing corporate policies. Here are some of the roles which we believe form part of your Governance team:</a:t>
            </a:r>
          </a:p>
          <a:p>
            <a:pPr lvl="0"/>
            <a:r>
              <a:rPr lang="en-US" sz="882" kern="1200" dirty="0">
                <a:solidFill>
                  <a:schemeClr val="tx1"/>
                </a:solidFill>
                <a:effectLst/>
                <a:latin typeface="Segoe UI" panose="020B0502040204020203" pitchFamily="34" charset="0"/>
                <a:ea typeface="+mn-ea"/>
                <a:cs typeface="+mn-cs"/>
              </a:rPr>
              <a:t>IT governance</a:t>
            </a:r>
          </a:p>
          <a:p>
            <a:pPr lvl="0"/>
            <a:r>
              <a:rPr lang="en-US" sz="882" kern="1200" dirty="0">
                <a:solidFill>
                  <a:schemeClr val="tx1"/>
                </a:solidFill>
                <a:effectLst/>
                <a:latin typeface="Segoe UI" panose="020B0502040204020203" pitchFamily="34" charset="0"/>
                <a:ea typeface="+mn-ea"/>
                <a:cs typeface="+mn-cs"/>
              </a:rPr>
              <a:t>Enterprise architecture</a:t>
            </a:r>
          </a:p>
          <a:p>
            <a:pPr lvl="0"/>
            <a:r>
              <a:rPr lang="en-US" sz="882" kern="1200" dirty="0">
                <a:solidFill>
                  <a:schemeClr val="tx1"/>
                </a:solidFill>
                <a:effectLst/>
                <a:latin typeface="Segoe UI" panose="020B0502040204020203" pitchFamily="34" charset="0"/>
                <a:ea typeface="+mn-ea"/>
                <a:cs typeface="+mn-cs"/>
              </a:rPr>
              <a:t>Security</a:t>
            </a:r>
          </a:p>
          <a:p>
            <a:pPr lvl="0"/>
            <a:r>
              <a:rPr lang="en-US" sz="882" kern="1200" dirty="0">
                <a:solidFill>
                  <a:schemeClr val="tx1"/>
                </a:solidFill>
                <a:effectLst/>
                <a:latin typeface="Segoe UI" panose="020B0502040204020203" pitchFamily="34" charset="0"/>
                <a:ea typeface="+mn-ea"/>
                <a:cs typeface="+mn-cs"/>
              </a:rPr>
              <a:t>IT operations</a:t>
            </a:r>
          </a:p>
          <a:p>
            <a:pPr lvl="0"/>
            <a:r>
              <a:rPr lang="en-US" sz="882" kern="1200" dirty="0">
                <a:solidFill>
                  <a:schemeClr val="tx1"/>
                </a:solidFill>
                <a:effectLst/>
                <a:latin typeface="Segoe UI" panose="020B0502040204020203" pitchFamily="34" charset="0"/>
                <a:ea typeface="+mn-ea"/>
                <a:cs typeface="+mn-cs"/>
              </a:rPr>
              <a:t>IT infrastructure</a:t>
            </a:r>
          </a:p>
          <a:p>
            <a:pPr lvl="0"/>
            <a:r>
              <a:rPr lang="en-US" sz="882" kern="1200" dirty="0">
                <a:solidFill>
                  <a:schemeClr val="tx1"/>
                </a:solidFill>
                <a:effectLst/>
                <a:latin typeface="Segoe UI" panose="020B0502040204020203" pitchFamily="34" charset="0"/>
                <a:ea typeface="+mn-ea"/>
                <a:cs typeface="+mn-cs"/>
              </a:rPr>
              <a:t>Networking</a:t>
            </a:r>
          </a:p>
          <a:p>
            <a:pPr lvl="0"/>
            <a:r>
              <a:rPr lang="en-US" sz="882" kern="1200" dirty="0">
                <a:solidFill>
                  <a:schemeClr val="tx1"/>
                </a:solidFill>
                <a:effectLst/>
                <a:latin typeface="Segoe UI" panose="020B0502040204020203" pitchFamily="34" charset="0"/>
                <a:ea typeface="+mn-ea"/>
                <a:cs typeface="+mn-cs"/>
              </a:rPr>
              <a:t>Identity</a:t>
            </a:r>
          </a:p>
          <a:p>
            <a:pPr lvl="0"/>
            <a:r>
              <a:rPr lang="en-US" sz="882" kern="1200" dirty="0">
                <a:solidFill>
                  <a:schemeClr val="tx1"/>
                </a:solidFill>
                <a:effectLst/>
                <a:latin typeface="Segoe UI" panose="020B0502040204020203" pitchFamily="34" charset="0"/>
                <a:ea typeface="+mn-ea"/>
                <a:cs typeface="+mn-cs"/>
              </a:rPr>
              <a:t>Virtualization</a:t>
            </a:r>
          </a:p>
          <a:p>
            <a:pPr lvl="0"/>
            <a:r>
              <a:rPr lang="en-US" sz="882" kern="1200" dirty="0">
                <a:solidFill>
                  <a:schemeClr val="tx1"/>
                </a:solidFill>
                <a:effectLst/>
                <a:latin typeface="Segoe UI" panose="020B0502040204020203" pitchFamily="34" charset="0"/>
                <a:ea typeface="+mn-ea"/>
                <a:cs typeface="+mn-cs"/>
              </a:rPr>
              <a:t>Business continuity and disaster recovery</a:t>
            </a:r>
          </a:p>
          <a:p>
            <a:pPr lvl="0"/>
            <a:r>
              <a:rPr lang="en-US" sz="882" kern="1200" dirty="0">
                <a:solidFill>
                  <a:schemeClr val="tx1"/>
                </a:solidFill>
                <a:effectLst/>
                <a:latin typeface="Segoe UI" panose="020B0502040204020203" pitchFamily="34" charset="0"/>
                <a:ea typeface="+mn-ea"/>
                <a:cs typeface="+mn-cs"/>
              </a:rPr>
              <a:t>Application owners within IT</a:t>
            </a:r>
          </a:p>
          <a:p>
            <a:pPr lvl="0"/>
            <a:r>
              <a:rPr lang="en-US" sz="882" kern="1200" dirty="0">
                <a:solidFill>
                  <a:schemeClr val="tx1"/>
                </a:solidFill>
                <a:effectLst/>
                <a:latin typeface="Segoe UI" panose="020B0502040204020203" pitchFamily="34" charset="0"/>
                <a:ea typeface="+mn-ea"/>
                <a:cs typeface="+mn-cs"/>
              </a:rPr>
              <a:t>Finance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46387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2000">
                <a:solidFill>
                  <a:schemeClr val="bg1"/>
                </a:solidFill>
                <a:latin typeface="Segoe UI" panose="020B0502040204020203" pitchFamily="34" charset="0"/>
                <a:ea typeface="Calibri" panose="020F0502020204030204" pitchFamily="34" charset="0"/>
                <a:cs typeface="Segoe UI" panose="020B0502040204020203" pitchFamily="34" charset="0"/>
              </a:rPr>
              <a:t>Trey Research has three business units: Industrial and Consumer, Electronics, and Life Sciences. Each of the Business Units has the same subunits: Product development, Marketing, and Sales and Support. Sales and Support is further divided into region subunits (US/EU/Asia).</a:t>
            </a:r>
            <a:endParaRPr lang="en-US" sz="2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4212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The CTO </a:t>
            </a:r>
            <a:r>
              <a:rPr lang="en-US" sz="1200">
                <a:latin typeface="Segoe UI Semibold" panose="020B0702040204020203" pitchFamily="34" charset="0"/>
                <a:cs typeface="Segoe UI Semibold" panose="020B0702040204020203" pitchFamily="34" charset="0"/>
              </a:rPr>
              <a:t>Ken Greenwald</a:t>
            </a:r>
            <a:r>
              <a:rPr lang="en-US" sz="1200" b="0" kern="1200">
                <a:solidFill>
                  <a:schemeClr val="tx1"/>
                </a:solidFill>
                <a:effectLst/>
                <a:latin typeface="+mn-lt"/>
                <a:ea typeface="+mn-ea"/>
                <a:cs typeface="+mn-cs"/>
              </a:rPr>
              <a:t>, was hired 6 months ago from outside the company, with a mandate to address ever-increasing IT costs. He has identified a sprawling IT estate, including a substantial legacy server footprint. New servers and services have been accumulated over time, without consolidating existing infrastructure. This includes:</a:t>
            </a:r>
          </a:p>
          <a:p>
            <a:r>
              <a:rPr lang="en-US" sz="1200" b="0" kern="1200">
                <a:solidFill>
                  <a:schemeClr val="tx1"/>
                </a:solidFill>
                <a:effectLst/>
                <a:latin typeface="+mn-lt"/>
                <a:ea typeface="+mn-ea"/>
                <a:cs typeface="+mn-cs"/>
              </a:rPr>
              <a:t>- Windows servers including both x32 and x64 hardware running Windows Server 2003 through to 2016</a:t>
            </a:r>
          </a:p>
          <a:p>
            <a:r>
              <a:rPr lang="en-US" sz="1200" b="0" kern="1200">
                <a:solidFill>
                  <a:schemeClr val="tx1"/>
                </a:solidFill>
                <a:effectLst/>
                <a:latin typeface="+mn-lt"/>
                <a:ea typeface="+mn-ea"/>
                <a:cs typeface="+mn-cs"/>
              </a:rPr>
              <a:t>- Linux servers running a mix of RHEL 6.10 and 7 series (7.2 through 7.6) and Ubuntu 16.04</a:t>
            </a:r>
          </a:p>
          <a:p>
            <a:r>
              <a:rPr lang="en-US" sz="1200" b="0" kern="1200">
                <a:solidFill>
                  <a:schemeClr val="tx1"/>
                </a:solidFill>
                <a:effectLst/>
                <a:latin typeface="+mn-lt"/>
                <a:ea typeface="+mn-ea"/>
                <a:cs typeface="+mn-cs"/>
              </a:rPr>
              <a:t>- The above servers comprise both physical machines as well as VMs hosted on VMware infrastructure managed by vCenter 6.5</a:t>
            </a:r>
          </a:p>
          <a:p>
            <a:r>
              <a:rPr lang="en-US" sz="1200" b="0" kern="1200">
                <a:solidFill>
                  <a:schemeClr val="tx1"/>
                </a:solidFill>
                <a:effectLst/>
                <a:latin typeface="+mn-lt"/>
                <a:ea typeface="+mn-ea"/>
                <a:cs typeface="+mn-cs"/>
              </a:rPr>
              <a:t>- Multiple database engines, including Microsoft SQL Server, PostgreSQL, and Cassandra</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In total, 448 servers and VMs have been identified to date, distributed across 5 main locations, all in the US. There is a complex web of dependencies between servers and no-one has a clear view of the entire estate. Fear of breaking an existing system has been one of the drivers of server count and sprawl.</a:t>
            </a:r>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520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4/30/2020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4074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7.xml"/><Relationship Id="rId4" Type="http://schemas.openxmlformats.org/officeDocument/2006/relationships/image" Target="../media/image35.jpe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9.emf"/><Relationship Id="rId5" Type="http://schemas.openxmlformats.org/officeDocument/2006/relationships/oleObject" Target="../embeddings/oleObject2.bin"/><Relationship Id="rId4" Type="http://schemas.openxmlformats.org/officeDocument/2006/relationships/image" Target="../media/image40.jpe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8.xml"/><Relationship Id="rId4" Type="http://schemas.openxmlformats.org/officeDocument/2006/relationships/image" Target="../media/image43.jpe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31.jpe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9.xml"/><Relationship Id="rId4" Type="http://schemas.openxmlformats.org/officeDocument/2006/relationships/image" Target="../media/image35.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tags" Target="../tags/tag4.xml"/><Relationship Id="rId7"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slideMaster" Target="../slideMasters/slideMaster9.xml"/><Relationship Id="rId5" Type="http://schemas.openxmlformats.org/officeDocument/2006/relationships/tags" Target="../tags/tag6.xml"/><Relationship Id="rId4" Type="http://schemas.openxmlformats.org/officeDocument/2006/relationships/tags" Target="../tags/tag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0.xml"/><Relationship Id="rId4" Type="http://schemas.openxmlformats.org/officeDocument/2006/relationships/image" Target="../media/image50.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0.xml"/><Relationship Id="rId4" Type="http://schemas.openxmlformats.org/officeDocument/2006/relationships/image" Target="../media/image50.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0.xml"/><Relationship Id="rId4" Type="http://schemas.openxmlformats.org/officeDocument/2006/relationships/image" Target="../media/image50.jpeg"/></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emf"/><Relationship Id="rId1" Type="http://schemas.openxmlformats.org/officeDocument/2006/relationships/slideMaster" Target="../slideMasters/slideMaster11.xml"/><Relationship Id="rId4" Type="http://schemas.openxmlformats.org/officeDocument/2006/relationships/image" Target="../media/image56.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eg"/><Relationship Id="rId1" Type="http://schemas.openxmlformats.org/officeDocument/2006/relationships/slideMaster" Target="../slideMasters/slideMaster11.xml"/><Relationship Id="rId4" Type="http://schemas.openxmlformats.org/officeDocument/2006/relationships/image" Target="../media/image59.pn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3.jpeg"/><Relationship Id="rId1" Type="http://schemas.openxmlformats.org/officeDocument/2006/relationships/slideMaster" Target="../slideMasters/slideMaster13.xml"/><Relationship Id="rId4" Type="http://schemas.openxmlformats.org/officeDocument/2006/relationships/image" Target="../media/image64.png"/></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emf"/><Relationship Id="rId1" Type="http://schemas.openxmlformats.org/officeDocument/2006/relationships/slideMaster" Target="../slideMasters/slideMaster14.xml"/><Relationship Id="rId4" Type="http://schemas.openxmlformats.org/officeDocument/2006/relationships/image" Target="../media/image66.sv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3.jpeg"/><Relationship Id="rId1" Type="http://schemas.openxmlformats.org/officeDocument/2006/relationships/slideMaster" Target="../slideMasters/slideMaster15.xml"/><Relationship Id="rId4" Type="http://schemas.openxmlformats.org/officeDocument/2006/relationships/image" Target="../media/image64.png"/></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8.xml"/><Relationship Id="rId4" Type="http://schemas.openxmlformats.org/officeDocument/2006/relationships/image" Target="../media/image89.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Master" Target="../slideMasters/slideMaster1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8.xml"/><Relationship Id="rId4" Type="http://schemas.openxmlformats.org/officeDocument/2006/relationships/image" Target="../media/image100.jpeg"/></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jpeg"/><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jpeg"/><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8.tiff"/><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8.tiff"/><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9.xml"/><Relationship Id="rId4" Type="http://schemas.openxmlformats.org/officeDocument/2006/relationships/image" Target="../media/image109.jpe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9.xml"/><Relationship Id="rId4" Type="http://schemas.openxmlformats.org/officeDocument/2006/relationships/image" Target="../media/image109.jpe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emf"/><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21.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2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1.xml"/><Relationship Id="rId4" Type="http://schemas.openxmlformats.org/officeDocument/2006/relationships/image" Target="../media/image3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1.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1.xml"/><Relationship Id="rId4" Type="http://schemas.openxmlformats.org/officeDocument/2006/relationships/image" Target="../media/image35.jpeg"/></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 Id="rId4" Type="http://schemas.openxmlformats.org/officeDocument/2006/relationships/image" Target="../media/image35.jpe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1154508" y="6452620"/>
            <a:ext cx="1005712" cy="195077"/>
          </a:xfrm>
          <a:prstGeom prst="rect">
            <a:avLst/>
          </a:prstGeom>
        </p:spPr>
      </p:pic>
      <p:sp>
        <p:nvSpPr>
          <p:cNvPr id="17" name="Rectangle 16"/>
          <p:cNvSpPr/>
          <p:nvPr userDrawn="1"/>
        </p:nvSpPr>
        <p:spPr bwMode="gray">
          <a:xfrm>
            <a:off x="274668" y="4316638"/>
            <a:ext cx="8304976" cy="2576740"/>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74668" y="4335462"/>
            <a:ext cx="8304976" cy="1676400"/>
          </a:xfrm>
          <a:noFill/>
        </p:spPr>
        <p:txBody>
          <a:bodyPr lIns="146304" tIns="91440" rIns="146304" bIns="91440" anchor="t" anchorCtr="0"/>
          <a:lstStyle>
            <a:lvl1pPr>
              <a:defRPr sz="5399" spc="-100"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74668" y="6011862"/>
            <a:ext cx="8304976" cy="881516"/>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94433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7697"/>
            <a:ext cx="7831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3229992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1" y="1989615"/>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7" y="5973763"/>
            <a:ext cx="3690466"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0"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0" y="1989615"/>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6"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629743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80" y="4002986"/>
            <a:ext cx="11531716"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257812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29626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3286201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53312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1211265"/>
            <a:ext cx="9142769"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667" y="3040065"/>
            <a:ext cx="914277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05" y="3770248"/>
            <a:ext cx="9142833"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259561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3125" cy="6994525"/>
          </a:xfrm>
          <a:prstGeom prst="rect">
            <a:avLst/>
          </a:prstGeom>
        </p:spPr>
      </p:pic>
      <p:sp>
        <p:nvSpPr>
          <p:cNvPr id="12" name="Rectangle 11"/>
          <p:cNvSpPr/>
          <p:nvPr userDrawn="1"/>
        </p:nvSpPr>
        <p:spPr bwMode="auto">
          <a:xfrm>
            <a:off x="273014" y="2125661"/>
            <a:ext cx="6399984"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9" y="2119177"/>
            <a:ext cx="6399919"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7" y="3954463"/>
            <a:ext cx="6401571"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205933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2252901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80"/>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5"/>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7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38971" y="0"/>
            <a:ext cx="6994154" cy="6994525"/>
          </a:xfrm>
          <a:prstGeom prst="rect">
            <a:avLst/>
          </a:prstGeom>
        </p:spPr>
      </p:pic>
    </p:spTree>
    <p:extLst>
      <p:ext uri="{BB962C8B-B14F-4D97-AF65-F5344CB8AC3E}">
        <p14:creationId xmlns:p14="http://schemas.microsoft.com/office/powerpoint/2010/main" val="623261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60" indent="0">
              <a:buNone/>
              <a:defRPr/>
            </a:lvl2pPr>
            <a:lvl3pPr marL="457117" indent="0">
              <a:buNone/>
              <a:defRPr/>
            </a:lvl3pPr>
            <a:lvl4pPr marL="685677" indent="0">
              <a:buNone/>
              <a:defRPr/>
            </a:lvl4pPr>
            <a:lvl5pPr marL="9142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76469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8" y="1211288"/>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641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1" b="0">
                <a:latin typeface="+mn-lt"/>
              </a:defRPr>
            </a:lvl1pPr>
            <a:lvl2pPr marL="255542" indent="0">
              <a:buFont typeface="Wingdings" panose="05000000000000000000" pitchFamily="2" charset="2"/>
              <a:buNone/>
              <a:defRPr sz="2400" b="0"/>
            </a:lvl2pPr>
            <a:lvl3pPr marL="450768" indent="0">
              <a:buFont typeface="Wingdings" panose="05000000000000000000" pitchFamily="2" charset="2"/>
              <a:buNone/>
              <a:tabLst/>
              <a:defRPr sz="2200" b="0"/>
            </a:lvl3pPr>
            <a:lvl4pPr marL="652343" indent="0">
              <a:buFont typeface="Wingdings" panose="05000000000000000000" pitchFamily="2" charset="2"/>
              <a:buNone/>
              <a:defRPr sz="2200" b="0"/>
            </a:lvl4pPr>
            <a:lvl5pPr marL="85392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9"/>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1" b="0" kern="1200" spc="0" baseline="0" dirty="0">
                <a:gradFill>
                  <a:gsLst>
                    <a:gs pos="1250">
                      <a:schemeClr val="tx1"/>
                    </a:gs>
                    <a:gs pos="100000">
                      <a:schemeClr val="tx1"/>
                    </a:gs>
                  </a:gsLst>
                  <a:lin ang="5400000" scaled="0"/>
                </a:gradFill>
                <a:latin typeface="+mn-lt"/>
                <a:ea typeface="+mn-ea"/>
                <a:cs typeface="+mn-cs"/>
              </a:defRPr>
            </a:lvl1pPr>
            <a:lvl2pPr marL="255542"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43"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2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7" marR="0" lvl="0" indent="-514257" algn="l" defTabSz="932574" rtl="0" eaLnBrk="1" fontAlgn="auto" latinLnBrk="0" hangingPunct="1">
              <a:lnSpc>
                <a:spcPct val="90000"/>
              </a:lnSpc>
              <a:spcBef>
                <a:spcPts val="1224"/>
              </a:spcBef>
              <a:spcAft>
                <a:spcPts val="0"/>
              </a:spcAft>
              <a:buClr>
                <a:schemeClr val="tx1"/>
              </a:buClr>
              <a:buSzPct val="90000"/>
              <a:tabLst/>
            </a:pPr>
            <a:r>
              <a:rPr lang="en-US"/>
              <a:t>Edit Master text styles</a:t>
            </a:r>
          </a:p>
          <a:p>
            <a:pPr marL="514257" marR="0" lvl="1" indent="-514257" algn="l" defTabSz="932574" rtl="0" eaLnBrk="1" fontAlgn="auto" latinLnBrk="0" hangingPunct="1">
              <a:lnSpc>
                <a:spcPct val="90000"/>
              </a:lnSpc>
              <a:spcBef>
                <a:spcPts val="1224"/>
              </a:spcBef>
              <a:spcAft>
                <a:spcPts val="0"/>
              </a:spcAft>
              <a:buClr>
                <a:schemeClr val="tx1"/>
              </a:buClr>
              <a:buSzPct val="90000"/>
              <a:tabLst/>
            </a:pPr>
            <a:r>
              <a:rPr lang="en-US"/>
              <a:t>Second level</a:t>
            </a:r>
          </a:p>
          <a:p>
            <a:pPr marL="514257" marR="0" lvl="2" indent="-514257" algn="l" defTabSz="932574" rtl="0" eaLnBrk="1" fontAlgn="auto" latinLnBrk="0" hangingPunct="1">
              <a:lnSpc>
                <a:spcPct val="90000"/>
              </a:lnSpc>
              <a:spcBef>
                <a:spcPts val="1224"/>
              </a:spcBef>
              <a:spcAft>
                <a:spcPts val="0"/>
              </a:spcAft>
              <a:buClr>
                <a:schemeClr val="tx1"/>
              </a:buClr>
              <a:buSzPct val="90000"/>
              <a:tabLst/>
            </a:pPr>
            <a:r>
              <a:rPr lang="en-US"/>
              <a:t>Third level</a:t>
            </a:r>
          </a:p>
          <a:p>
            <a:pPr marL="514257" marR="0" lvl="3" indent="-514257" algn="l" defTabSz="932574" rtl="0" eaLnBrk="1" fontAlgn="auto" latinLnBrk="0" hangingPunct="1">
              <a:lnSpc>
                <a:spcPct val="90000"/>
              </a:lnSpc>
              <a:spcBef>
                <a:spcPts val="1224"/>
              </a:spcBef>
              <a:spcAft>
                <a:spcPts val="0"/>
              </a:spcAft>
              <a:buClr>
                <a:schemeClr val="tx1"/>
              </a:buClr>
              <a:buSzPct val="90000"/>
              <a:tabLst/>
            </a:pPr>
            <a:r>
              <a:rPr lang="en-US"/>
              <a:t>Fourth level</a:t>
            </a:r>
          </a:p>
          <a:p>
            <a:pPr marL="514257" marR="0" lvl="4" indent="-514257" algn="l" defTabSz="93257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98138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1287"/>
            <a:ext cx="5485699" cy="2157514"/>
          </a:xfrm>
        </p:spPr>
        <p:txBody>
          <a:bodyPr wrap="square">
            <a:spAutoFit/>
          </a:bodyPr>
          <a:lstStyle>
            <a:lvl1pPr marL="231732" indent="-231732">
              <a:spcBef>
                <a:spcPts val="1224"/>
              </a:spcBef>
              <a:buClr>
                <a:schemeClr val="tx1"/>
              </a:buClr>
              <a:buFont typeface="Wingdings" panose="05000000000000000000" pitchFamily="2" charset="2"/>
              <a:buChar char=""/>
              <a:defRPr sz="3001" b="0">
                <a:latin typeface="+mn-lt"/>
              </a:defRPr>
            </a:lvl1pPr>
            <a:lvl2pPr marL="426961" indent="-171419">
              <a:buFont typeface="Wingdings" panose="05000000000000000000" pitchFamily="2" charset="2"/>
              <a:buChar char=""/>
              <a:defRPr sz="2400" b="0"/>
            </a:lvl2pPr>
            <a:lvl3pPr marL="639648" indent="-188878">
              <a:buFont typeface="Wingdings" panose="05000000000000000000" pitchFamily="2" charset="2"/>
              <a:buChar char=""/>
              <a:tabLst/>
              <a:defRPr sz="2200" b="0"/>
            </a:lvl3pPr>
            <a:lvl4pPr marL="828526" indent="-176182">
              <a:buFont typeface="Wingdings" panose="05000000000000000000" pitchFamily="2" charset="2"/>
              <a:buChar char=""/>
              <a:defRPr sz="2200" b="0"/>
            </a:lvl4pPr>
            <a:lvl5pPr marL="1023753" indent="-16983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9"/>
            <a:ext cx="5485699" cy="2511229"/>
          </a:xfrm>
        </p:spPr>
        <p:txBody>
          <a:bodyPr wrap="square">
            <a:spAutoFit/>
          </a:bodyPr>
          <a:lstStyle>
            <a:lvl1pPr marL="287285" indent="-287285">
              <a:spcBef>
                <a:spcPts val="1224"/>
              </a:spcBef>
              <a:buClr>
                <a:schemeClr val="tx1"/>
              </a:buClr>
              <a:buFont typeface="Arial" pitchFamily="34" charset="0"/>
              <a:buChar char="•"/>
              <a:defRPr lang="en-US" sz="3001" b="0" kern="1200" spc="0" baseline="0" dirty="0">
                <a:gradFill>
                  <a:gsLst>
                    <a:gs pos="1250">
                      <a:schemeClr val="tx1"/>
                    </a:gs>
                    <a:gs pos="100000">
                      <a:schemeClr val="tx1"/>
                    </a:gs>
                  </a:gsLst>
                  <a:lin ang="5400000" scaled="0"/>
                </a:gradFill>
                <a:latin typeface="+mn-lt"/>
                <a:ea typeface="+mn-ea"/>
                <a:cs typeface="+mn-cs"/>
              </a:defRPr>
            </a:lvl1pPr>
            <a:lvl2pPr marL="598380" indent="-342838">
              <a:defRPr lang="en-US" sz="2400" b="0" kern="1200" spc="0" baseline="0" dirty="0">
                <a:gradFill>
                  <a:gsLst>
                    <a:gs pos="1250">
                      <a:schemeClr val="tx1"/>
                    </a:gs>
                    <a:gs pos="100000">
                      <a:schemeClr val="tx1"/>
                    </a:gs>
                  </a:gsLst>
                  <a:lin ang="5400000" scaled="0"/>
                </a:gradFill>
                <a:latin typeface="+mn-lt"/>
                <a:ea typeface="+mn-ea"/>
                <a:cs typeface="+mn-cs"/>
              </a:defRPr>
            </a:lvl2pPr>
            <a:lvl3pPr marL="793607" indent="-34283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82" indent="-342838">
              <a:defRPr lang="en-US" sz="2200" b="0" kern="1200" spc="0" baseline="0" dirty="0">
                <a:gradFill>
                  <a:gsLst>
                    <a:gs pos="1250">
                      <a:schemeClr val="tx1"/>
                    </a:gs>
                    <a:gs pos="100000">
                      <a:schemeClr val="tx1"/>
                    </a:gs>
                  </a:gsLst>
                  <a:lin ang="5400000" scaled="0"/>
                </a:gradFill>
                <a:latin typeface="+mn-lt"/>
                <a:ea typeface="+mn-ea"/>
                <a:cs typeface="+mn-cs"/>
              </a:defRPr>
            </a:lvl4pPr>
            <a:lvl5pPr marL="1196760" indent="-34283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2" marR="0" lvl="0"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2" marR="0" lvl="1"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2" marR="0" lvl="2"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2" marR="0" lvl="3"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2" marR="0" lvl="4"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26448262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749247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145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9280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4"/>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110028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4"/>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2094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122778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35" tIns="149214" rIns="186519" bIns="149214" numCol="1" spcCol="0" rtlCol="0" fromWordArt="0" anchor="ctr" anchorCtr="0" forceAA="0" compatLnSpc="1">
            <a:prstTxWarp prst="textNoShape">
              <a:avLst/>
            </a:prstTxWarp>
            <a:noAutofit/>
          </a:bodyPr>
          <a:lstStyle/>
          <a:p>
            <a:pPr algn="l" defTabSz="951039"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30"/>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385370009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35" tIns="149214" rIns="186519" bIns="149214" numCol="1" spcCol="0" rtlCol="0" fromWordArt="0" anchor="ctr" anchorCtr="0" forceAA="0" compatLnSpc="1">
            <a:prstTxWarp prst="textNoShape">
              <a:avLst/>
            </a:prstTxWarp>
            <a:noAutofit/>
          </a:bodyPr>
          <a:lstStyle/>
          <a:p>
            <a:pPr algn="l" defTabSz="951039"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30"/>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373287030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35" tIns="149214" rIns="186519" bIns="149214" numCol="1" spcCol="0" rtlCol="0" fromWordArt="0" anchor="ctr" anchorCtr="0" forceAA="0" compatLnSpc="1">
            <a:prstTxWarp prst="textNoShape">
              <a:avLst/>
            </a:prstTxWarp>
            <a:noAutofit/>
          </a:bodyPr>
          <a:lstStyle/>
          <a:p>
            <a:pPr algn="ctr" defTabSz="95103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621569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99378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45968" y="6458714"/>
            <a:ext cx="1433542" cy="307759"/>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9278250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04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1" tIns="46631" rIns="46631" bIns="46631" numCol="1" spcCol="0" rtlCol="0" fromWordArt="0" anchor="ctr" anchorCtr="0" forceAA="0" compatLnSpc="1">
            <a:prstTxWarp prst="textNoShape">
              <a:avLst/>
            </a:prstTxWarp>
            <a:noAutofit/>
          </a:bodyPr>
          <a:lstStyle/>
          <a:p>
            <a:pPr algn="ctr" defTabSz="93230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0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60856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1" tIns="182851" rIns="182851" bIns="182851" numCol="1" anchor="t" anchorCtr="0" compatLnSpc="1">
            <a:prstTxWarp prst="textNoShape">
              <a:avLst/>
            </a:prstTxWarp>
            <a:spAutoFit/>
          </a:bodyPr>
          <a:lstStyle/>
          <a:p>
            <a:pPr defTabSz="93212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710081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2"/>
            <a:ext cx="11885684" cy="2443746"/>
          </a:xfrm>
          <a:prstGeom prst="rect">
            <a:avLst/>
          </a:prstGeom>
        </p:spPr>
        <p:txBody>
          <a:bodyPr/>
          <a:lstStyle>
            <a:lvl1pPr marL="290460" indent="-29046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7" indent="-280939">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57" indent="-2904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17" indent="-22856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75" indent="-22856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0389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83" tIns="149194" rIns="186491" bIns="149194" numCol="1" spcCol="0" rtlCol="0" fromWordArt="0" anchor="ctr" anchorCtr="0" forceAA="0" compatLnSpc="1">
            <a:prstTxWarp prst="textNoShape">
              <a:avLst/>
            </a:prstTxWarp>
            <a:noAutofit/>
          </a:bodyPr>
          <a:lstStyle/>
          <a:p>
            <a:pPr algn="l" defTabSz="95085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91304"/>
            <a:ext cx="12434888" cy="565027"/>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21165969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08196"/>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74583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4888"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2"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2" y="4608888"/>
            <a:ext cx="6385403" cy="926866"/>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1" y="3444336"/>
            <a:ext cx="6400877" cy="844270"/>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81"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40" y="248393"/>
            <a:ext cx="1661607" cy="611290"/>
          </a:xfrm>
          <a:prstGeom prst="rect">
            <a:avLst/>
          </a:prstGeom>
        </p:spPr>
      </p:pic>
    </p:spTree>
    <p:extLst>
      <p:ext uri="{BB962C8B-B14F-4D97-AF65-F5344CB8AC3E}">
        <p14:creationId xmlns:p14="http://schemas.microsoft.com/office/powerpoint/2010/main" val="400268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63596"/>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551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22" y="1207898"/>
            <a:ext cx="7626965"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96" rtl="0" eaLnBrk="1" latinLnBrk="0" hangingPunct="1">
              <a:lnSpc>
                <a:spcPts val="559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073" y="6558969"/>
            <a:ext cx="11551722"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6183"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680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05" y="295276"/>
            <a:ext cx="11888047" cy="622073"/>
          </a:xfrm>
        </p:spPr>
        <p:txBody>
          <a:bodyPr/>
          <a:lstStyle/>
          <a:p>
            <a:r>
              <a:rPr lang="en-US"/>
              <a:t>Click to edit Master title style</a:t>
            </a:r>
          </a:p>
        </p:txBody>
      </p:sp>
      <p:sp>
        <p:nvSpPr>
          <p:cNvPr id="6" name="Text Placeholder 5"/>
          <p:cNvSpPr>
            <a:spLocks noGrp="1"/>
          </p:cNvSpPr>
          <p:nvPr>
            <p:ph type="body" sz="quarter" idx="10"/>
          </p:nvPr>
        </p:nvSpPr>
        <p:spPr>
          <a:xfrm>
            <a:off x="274603" y="987091"/>
            <a:ext cx="11885684" cy="1954704"/>
          </a:xfrm>
        </p:spPr>
        <p:txBody>
          <a:bodyPr/>
          <a:lstStyle>
            <a:lvl1pPr marL="0" indent="0">
              <a:buNone/>
              <a:defRPr sz="2000">
                <a:solidFill>
                  <a:schemeClr val="accent5"/>
                </a:solidFill>
                <a:latin typeface="+mn-lt"/>
              </a:defRPr>
            </a:lvl1pPr>
            <a:lvl2pPr marL="0" indent="0">
              <a:buFontTx/>
              <a:buNone/>
              <a:defRPr sz="2000"/>
            </a:lvl2pPr>
            <a:lvl3pPr marL="228602" indent="0">
              <a:buNone/>
              <a:defRPr/>
            </a:lvl3pPr>
            <a:lvl4pPr marL="457206" indent="0">
              <a:buNone/>
              <a:defRPr/>
            </a:lvl4pPr>
            <a:lvl5pPr marL="6858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42363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1154508" y="6452621"/>
            <a:ext cx="1005712" cy="195077"/>
          </a:xfrm>
          <a:prstGeom prst="rect">
            <a:avLst/>
          </a:prstGeom>
        </p:spPr>
      </p:pic>
      <p:sp>
        <p:nvSpPr>
          <p:cNvPr id="17" name="Rectangle 16"/>
          <p:cNvSpPr/>
          <p:nvPr userDrawn="1"/>
        </p:nvSpPr>
        <p:spPr bwMode="gray">
          <a:xfrm>
            <a:off x="274669" y="4316638"/>
            <a:ext cx="8304976" cy="2576740"/>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74669" y="4335463"/>
            <a:ext cx="8304976" cy="1676400"/>
          </a:xfrm>
          <a:noFill/>
        </p:spPr>
        <p:txBody>
          <a:bodyPr lIns="146304" tIns="91440" rIns="146304" bIns="91440" anchor="t" anchorCtr="0"/>
          <a:lstStyle>
            <a:lvl1pPr>
              <a:defRPr sz="5399" spc="-100"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74669" y="6011862"/>
            <a:ext cx="8304976" cy="881516"/>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090065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8"/>
            <a:ext cx="6398397"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22" y="6121924"/>
            <a:ext cx="1828567" cy="391754"/>
          </a:xfrm>
          <a:prstGeom prst="rect">
            <a:avLst/>
          </a:prstGeom>
        </p:spPr>
      </p:pic>
    </p:spTree>
    <p:extLst>
      <p:ext uri="{BB962C8B-B14F-4D97-AF65-F5344CB8AC3E}">
        <p14:creationId xmlns:p14="http://schemas.microsoft.com/office/powerpoint/2010/main" val="720266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05" y="295276"/>
            <a:ext cx="11888047" cy="622073"/>
          </a:xfrm>
        </p:spPr>
        <p:txBody>
          <a:bodyPr/>
          <a:lstStyle/>
          <a:p>
            <a:r>
              <a:rPr lang="en-US"/>
              <a:t>Click to edit Master title style</a:t>
            </a:r>
          </a:p>
        </p:txBody>
      </p:sp>
      <p:sp>
        <p:nvSpPr>
          <p:cNvPr id="6" name="Text Placeholder 5"/>
          <p:cNvSpPr>
            <a:spLocks noGrp="1"/>
          </p:cNvSpPr>
          <p:nvPr>
            <p:ph type="body" sz="quarter" idx="10"/>
          </p:nvPr>
        </p:nvSpPr>
        <p:spPr>
          <a:xfrm>
            <a:off x="274603" y="987092"/>
            <a:ext cx="11885684" cy="1748171"/>
          </a:xfrm>
        </p:spPr>
        <p:txBody>
          <a:bodyPr/>
          <a:lstStyle>
            <a:lvl1pPr marL="0" indent="0">
              <a:buNone/>
              <a:defRPr sz="2000">
                <a:solidFill>
                  <a:schemeClr val="accent5"/>
                </a:solidFill>
                <a:latin typeface="+mn-lt"/>
              </a:defRPr>
            </a:lvl1pPr>
            <a:lvl2pPr marL="0" indent="0">
              <a:buFontTx/>
              <a:buNone/>
              <a:defRPr sz="2000"/>
            </a:lvl2pPr>
            <a:lvl3pPr marL="228602" indent="0">
              <a:buNone/>
              <a:defRPr/>
            </a:lvl3pPr>
            <a:lvl4pPr marL="457206" indent="0">
              <a:buNone/>
              <a:defRPr/>
            </a:lvl4pPr>
            <a:lvl5pPr marL="6858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0588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2" indent="0">
              <a:buNone/>
              <a:defRPr/>
            </a:lvl3pPr>
            <a:lvl4pPr marL="457206" indent="0">
              <a:buNone/>
              <a:defRPr/>
            </a:lvl4pPr>
            <a:lvl5pPr marL="6858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65187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025170"/>
          </a:xfrm>
        </p:spPr>
        <p:txBody>
          <a:bodyPr>
            <a:spAutoFit/>
          </a:bodyPr>
          <a:lstStyle>
            <a:lvl1pPr>
              <a:defRPr sz="360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072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738656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5197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57339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342" indent="-287342">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42" indent="-287342">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23843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342" indent="-287342">
              <a:spcBef>
                <a:spcPts val="1224"/>
              </a:spcBef>
              <a:buClr>
                <a:schemeClr val="tx1"/>
              </a:buClr>
              <a:buFont typeface="Arial" pitchFamily="34" charset="0"/>
              <a:buChar char="•"/>
              <a:defRPr sz="3200"/>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42" indent="-287342">
              <a:spcBef>
                <a:spcPts val="1224"/>
              </a:spcBef>
              <a:buClr>
                <a:schemeClr val="tx1"/>
              </a:buClr>
              <a:buFont typeface="Arial" pitchFamily="34" charset="0"/>
              <a:buChar char="•"/>
              <a:defRPr sz="3200"/>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301248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824828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30"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5"/>
            <a:ext cx="10057116"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12224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30"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16020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8403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45900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6862"/>
            <a:ext cx="11885684"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74603" y="1310798"/>
            <a:ext cx="11885684" cy="738664"/>
          </a:xfrm>
        </p:spPr>
        <p:txBody>
          <a:bodyPr/>
          <a:lstStyle>
            <a:lvl1pPr marL="571507" indent="-571507">
              <a:buFont typeface="Wingdings" panose="05000000000000000000" pitchFamily="2" charset="2"/>
              <a:buChar char="§"/>
              <a:defRPr/>
            </a:lvl1pPr>
            <a:lvl2pPr marL="342904" indent="0">
              <a:buNone/>
              <a:defRPr/>
            </a:lvl2pPr>
            <a:lvl3pPr marL="571507" indent="0">
              <a:buNone/>
              <a:defRPr/>
            </a:lvl3pPr>
            <a:lvl4pPr marL="800110" indent="0">
              <a:buNone/>
              <a:defRPr/>
            </a:lvl4pPr>
            <a:lvl5pPr marL="1028712" indent="0">
              <a:buNone/>
              <a:defRPr/>
            </a:lvl5pPr>
          </a:lstStyle>
          <a:p>
            <a:pPr lvl="0"/>
            <a:r>
              <a:rPr lang="en-US"/>
              <a:t>Edit Master text styles</a:t>
            </a:r>
          </a:p>
        </p:txBody>
      </p:sp>
    </p:spTree>
    <p:extLst>
      <p:ext uri="{BB962C8B-B14F-4D97-AF65-F5344CB8AC3E}">
        <p14:creationId xmlns:p14="http://schemas.microsoft.com/office/powerpoint/2010/main" val="3140697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7380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84907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705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66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762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algn="ctr" defTabSz="93248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0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3473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90"/>
            <a:ext cx="11854890"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1" eaLnBrk="0" hangingPunct="0"/>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3" y="3145041"/>
            <a:ext cx="3288086" cy="704444"/>
          </a:xfrm>
          <a:prstGeom prst="rect">
            <a:avLst/>
          </a:prstGeom>
        </p:spPr>
      </p:pic>
    </p:spTree>
    <p:extLst>
      <p:ext uri="{BB962C8B-B14F-4D97-AF65-F5344CB8AC3E}">
        <p14:creationId xmlns:p14="http://schemas.microsoft.com/office/powerpoint/2010/main" val="122960367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516" indent="-29051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7" indent="-28099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24" indent="-2905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26" indent="-22860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28" indent="-22860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125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24300" y="1680368"/>
            <a:ext cx="11586291"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24211" y="1167374"/>
            <a:ext cx="11586466" cy="738664"/>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191662" y="119508"/>
            <a:ext cx="1119140" cy="23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392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6862"/>
            <a:ext cx="11885683"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74603" y="1310798"/>
            <a:ext cx="11885683" cy="738664"/>
          </a:xfrm>
        </p:spPr>
        <p:txBody>
          <a:bodyPr/>
          <a:lstStyle>
            <a:lvl1pPr marL="571500" indent="-571500">
              <a:buFont typeface="Wingdings" panose="05000000000000000000" pitchFamily="2" charset="2"/>
              <a:buChar char="§"/>
              <a:defRPr/>
            </a:lvl1pPr>
            <a:lvl2pPr marL="342900" indent="0">
              <a:buNone/>
              <a:defRPr/>
            </a:lvl2pPr>
            <a:lvl3pPr marL="571500" indent="0">
              <a:buNone/>
              <a:defRPr/>
            </a:lvl3pPr>
            <a:lvl4pPr marL="800100" indent="0">
              <a:buNone/>
              <a:defRPr/>
            </a:lvl4pPr>
            <a:lvl5pPr marL="1028700" indent="0">
              <a:buNone/>
              <a:defRPr/>
            </a:lvl5pPr>
          </a:lstStyle>
          <a:p>
            <a:pPr lvl="0"/>
            <a:r>
              <a:rPr lang="en-US"/>
              <a:t>Edit Master text styles</a:t>
            </a:r>
          </a:p>
        </p:txBody>
      </p:sp>
    </p:spTree>
    <p:extLst>
      <p:ext uri="{BB962C8B-B14F-4D97-AF65-F5344CB8AC3E}">
        <p14:creationId xmlns:p14="http://schemas.microsoft.com/office/powerpoint/2010/main" val="908531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9217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465046"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960293"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2" y="4608888"/>
            <a:ext cx="6385403" cy="926866"/>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1" y="3444336"/>
            <a:ext cx="6400877" cy="844270"/>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81"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40" y="248393"/>
            <a:ext cx="1661607" cy="611290"/>
          </a:xfrm>
          <a:prstGeom prst="rect">
            <a:avLst/>
          </a:prstGeom>
        </p:spPr>
      </p:pic>
    </p:spTree>
    <p:extLst>
      <p:ext uri="{BB962C8B-B14F-4D97-AF65-F5344CB8AC3E}">
        <p14:creationId xmlns:p14="http://schemas.microsoft.com/office/powerpoint/2010/main" val="183211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5"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23357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Tree>
    <p:extLst>
      <p:ext uri="{BB962C8B-B14F-4D97-AF65-F5344CB8AC3E}">
        <p14:creationId xmlns:p14="http://schemas.microsoft.com/office/powerpoint/2010/main" val="2255907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Tree>
    <p:extLst>
      <p:ext uri="{BB962C8B-B14F-4D97-AF65-F5344CB8AC3E}">
        <p14:creationId xmlns:p14="http://schemas.microsoft.com/office/powerpoint/2010/main" val="83619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34920"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6"/>
            <a:ext cx="6636991"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1626796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22"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149354898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1192214"/>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4"/>
            <a:ext cx="3914275"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15252870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0" y="1961080"/>
            <a:ext cx="11531716"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80" y="3214124"/>
            <a:ext cx="11531716"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80" y="4439603"/>
            <a:ext cx="11531716"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31688652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0" y="1960861"/>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0" y="3214124"/>
            <a:ext cx="3690466"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19635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0"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9"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7439998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1"/>
            <a:ext cx="3681324"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1"/>
            <a:ext cx="3681324"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9" y="1631568"/>
            <a:ext cx="3681324"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1864916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0"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0" y="3230882"/>
            <a:ext cx="172698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40"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599"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40"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0"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3"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6"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1473399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3294223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3296186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07250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0"/>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5652365"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7"/>
            <a:ext cx="4919034"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0" y="1960861"/>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48955992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0" y="2201864"/>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79" y="2201864"/>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4"/>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5"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71083983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04594358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7"/>
            <a:ext cx="172698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7"/>
            <a:ext cx="172698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6816655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7697"/>
            <a:ext cx="7831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327838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1" y="1989615"/>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7" y="5973763"/>
            <a:ext cx="3690466"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0"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0" y="1989615"/>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6"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3114701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80" y="4002986"/>
            <a:ext cx="11531716"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878035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13581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369954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54361" y="3673745"/>
            <a:ext cx="932616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fld id="{B18F3BD3-5ACC-47DA-924E-0173911EFC2F}" type="datetimeFigureOut">
              <a:rPr lang="en-US" smtClean="0"/>
              <a:t>4/30/2020</a:t>
            </a:fld>
            <a:endParaRPr lang="en-US"/>
          </a:p>
        </p:txBody>
      </p:sp>
      <p:sp>
        <p:nvSpPr>
          <p:cNvPr id="5" name="Footer Placeholder 4">
            <a:extLst>
              <a:ext uri="{FF2B5EF4-FFF2-40B4-BE49-F238E27FC236}">
                <a16:creationId xmlns:a16="http://schemas.microsoft.com/office/drawing/2014/main" id="{B7F636B5-DABA-4128-ABF4-64672745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257911568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4" y="1212852"/>
            <a:ext cx="11885684" cy="160031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474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384"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88093748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9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2"/>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5"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6845"/>
            <a:ext cx="3702848"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6845"/>
            <a:ext cx="3695228"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8" y="2356844"/>
            <a:ext cx="3702848"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072" y="6559034"/>
            <a:ext cx="11551722"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09368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227014"/>
            <a:ext cx="11561875"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072" y="6559034"/>
            <a:ext cx="11551722"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4434122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2753"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46632419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A687-CABC-40D7-BE94-FCBFD92899A9}"/>
              </a:ext>
            </a:extLst>
          </p:cNvPr>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21C79462-73B6-4216-B68A-C804887E13F0}"/>
              </a:ext>
            </a:extLst>
          </p:cNvPr>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480C67A-8389-42CD-BF16-4F1971B8A81A}"/>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5" name="Footer Placeholder 4">
            <a:extLst>
              <a:ext uri="{FF2B5EF4-FFF2-40B4-BE49-F238E27FC236}">
                <a16:creationId xmlns:a16="http://schemas.microsoft.com/office/drawing/2014/main" id="{1E675954-75C7-47BA-A732-F965EF6C4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E4874-6251-4206-96CA-F871BED57420}"/>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5565343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7071-FFB1-4DB8-A8DC-4A3E5CA7B4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43DDA-86D1-4800-AD5E-6A5E1A223F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D6A31-6DDD-432B-9764-60C5CBC0F9A3}"/>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5" name="Footer Placeholder 4">
            <a:extLst>
              <a:ext uri="{FF2B5EF4-FFF2-40B4-BE49-F238E27FC236}">
                <a16:creationId xmlns:a16="http://schemas.microsoft.com/office/drawing/2014/main" id="{9F8D2DA8-218E-4131-AD53-DF3F28102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B7EBA-3291-4E2C-BD43-B409117A64E4}"/>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36819724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59D6-A12C-42C4-9CC7-C5D1F14D105C}"/>
              </a:ext>
            </a:extLst>
          </p:cNvPr>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8F4B0372-C8F0-41E3-A6F6-4CED60131901}"/>
              </a:ext>
            </a:extLst>
          </p:cNvPr>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E2AC18-0F63-40F8-9B7D-0111AF5417AB}"/>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5" name="Footer Placeholder 4">
            <a:extLst>
              <a:ext uri="{FF2B5EF4-FFF2-40B4-BE49-F238E27FC236}">
                <a16:creationId xmlns:a16="http://schemas.microsoft.com/office/drawing/2014/main" id="{3D26F0AA-EA5E-482C-ADCA-18E98C3ED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4D72F-31E6-48F0-A90F-10C8CB9A5D8A}"/>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9418441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B5F3-B5FD-4F35-9904-6E54365594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16DC5-A5CA-49E4-9A97-D2A9594CD230}"/>
              </a:ext>
            </a:extLst>
          </p:cNvPr>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270724-8D62-4492-B5BC-1E673B32D8BB}"/>
              </a:ext>
            </a:extLst>
          </p:cNvPr>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989A3-3166-435A-81D2-49D474764151}"/>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6" name="Footer Placeholder 5">
            <a:extLst>
              <a:ext uri="{FF2B5EF4-FFF2-40B4-BE49-F238E27FC236}">
                <a16:creationId xmlns:a16="http://schemas.microsoft.com/office/drawing/2014/main" id="{F7A12343-2B8F-4EAF-9132-5F69C3F605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3A1EF-9AB0-439A-AC55-BF1F1EC4B814}"/>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24668691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75CD-ED3B-4F32-B91D-47EEA98AF9E2}"/>
              </a:ext>
            </a:extLst>
          </p:cNvPr>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78A793-3803-409D-9CC1-49FDB8F68E8D}"/>
              </a:ext>
            </a:extLst>
          </p:cNvPr>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45027EEB-EE49-4ED4-BAB8-C71B0F1F9E43}"/>
              </a:ext>
            </a:extLst>
          </p:cNvPr>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F02B07-82C9-4227-BFA9-200164E43BA7}"/>
              </a:ext>
            </a:extLst>
          </p:cNvPr>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C4A92AF4-535D-482D-BEA9-BF1DB5999D61}"/>
              </a:ext>
            </a:extLst>
          </p:cNvPr>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EB411B-36C0-4945-B2CC-D9F6C4672314}"/>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8" name="Footer Placeholder 7">
            <a:extLst>
              <a:ext uri="{FF2B5EF4-FFF2-40B4-BE49-F238E27FC236}">
                <a16:creationId xmlns:a16="http://schemas.microsoft.com/office/drawing/2014/main" id="{59E2EC9A-8D7F-4F61-B454-8DDECE40EB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60A3C9-4548-4E77-9A65-BEE725577B40}"/>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222461283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DA33-DF62-48FF-9CBB-7B7839A461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E6DDDF-39AA-4981-98D9-7D2F5213B51C}"/>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4" name="Footer Placeholder 3">
            <a:extLst>
              <a:ext uri="{FF2B5EF4-FFF2-40B4-BE49-F238E27FC236}">
                <a16:creationId xmlns:a16="http://schemas.microsoft.com/office/drawing/2014/main" id="{17B2BF0F-F141-49F9-9132-D4EA33EE71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8F9D7-0D1A-4338-91C4-7A5F5319802A}"/>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357162221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7D2B-FC0E-4205-AC8D-F4581606B3EA}"/>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3" name="Footer Placeholder 2">
            <a:extLst>
              <a:ext uri="{FF2B5EF4-FFF2-40B4-BE49-F238E27FC236}">
                <a16:creationId xmlns:a16="http://schemas.microsoft.com/office/drawing/2014/main" id="{B07F83E6-0301-4150-BBB6-5CAA757E4D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9C855F-962E-4264-A696-DBF19F456DE0}"/>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42915723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F90C-C6C1-4C5E-B364-BCF3E2F4C0DC}"/>
              </a:ext>
            </a:extLst>
          </p:cNvPr>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E50E4C5F-3C97-4191-826A-A5C9298FCC05}"/>
              </a:ext>
            </a:extLst>
          </p:cNvPr>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3F3884-2CB7-4092-8FDF-514ABCC87EF9}"/>
              </a:ext>
            </a:extLst>
          </p:cNvPr>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784A5FD-D8BD-4DCE-B26C-650C8358B809}"/>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6" name="Footer Placeholder 5">
            <a:extLst>
              <a:ext uri="{FF2B5EF4-FFF2-40B4-BE49-F238E27FC236}">
                <a16:creationId xmlns:a16="http://schemas.microsoft.com/office/drawing/2014/main" id="{6C814BF2-A4F1-47F2-82AA-B10872A7BA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05405-F245-47BE-9240-DF8102987AA9}"/>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356522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21" y="6121924"/>
            <a:ext cx="1828567"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2F0B-586D-4FE5-A680-5472D1AA66FC}"/>
              </a:ext>
            </a:extLst>
          </p:cNvPr>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795B8EE9-AC81-48FF-8335-81EC6F2BE897}"/>
              </a:ext>
            </a:extLst>
          </p:cNvPr>
          <p:cNvSpPr>
            <a:spLocks noGrp="1"/>
          </p:cNvSpPr>
          <p:nvPr>
            <p:ph type="pic" idx="1"/>
          </p:nvPr>
        </p:nvSpPr>
        <p:spPr>
          <a:xfrm>
            <a:off x="5286447" y="1007083"/>
            <a:ext cx="6295162"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B61125FA-BA68-4AA0-BEB4-D86EABB13F29}"/>
              </a:ext>
            </a:extLst>
          </p:cNvPr>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5679B752-941A-45F7-BC06-90710A63DB0F}"/>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6" name="Footer Placeholder 5">
            <a:extLst>
              <a:ext uri="{FF2B5EF4-FFF2-40B4-BE49-F238E27FC236}">
                <a16:creationId xmlns:a16="http://schemas.microsoft.com/office/drawing/2014/main" id="{C233812A-4537-4934-806E-778D6E4E9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96FD7-598F-4BC9-9681-88A691BE65C1}"/>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323582821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5719-1133-4947-9E7F-E6278088F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138E2D-375A-4BD6-80DF-A1D2C7166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6BA41-2CB3-4D00-BEA9-C04DF7C2940A}"/>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5" name="Footer Placeholder 4">
            <a:extLst>
              <a:ext uri="{FF2B5EF4-FFF2-40B4-BE49-F238E27FC236}">
                <a16:creationId xmlns:a16="http://schemas.microsoft.com/office/drawing/2014/main" id="{C28F8490-40B7-4DC8-A914-6C2B261B2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853F6-A7E1-43D8-A26C-B05FA503AE83}"/>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1463839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DEBED-A0FE-4404-AD57-A9E62D7B9A6D}"/>
              </a:ext>
            </a:extLst>
          </p:cNvPr>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5D1B5E-F328-401E-9B09-F51B2536D003}"/>
              </a:ext>
            </a:extLst>
          </p:cNvPr>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02BB0-B068-43DF-B589-3425390B4FC4}"/>
              </a:ext>
            </a:extLst>
          </p:cNvPr>
          <p:cNvSpPr>
            <a:spLocks noGrp="1"/>
          </p:cNvSpPr>
          <p:nvPr>
            <p:ph type="dt" sz="half" idx="10"/>
          </p:nvPr>
        </p:nvSpPr>
        <p:spPr/>
        <p:txBody>
          <a:bodyPr/>
          <a:lstStyle/>
          <a:p>
            <a:fld id="{D7AAFB16-FC4F-46C8-9E22-8E539F1A7D46}" type="datetimeFigureOut">
              <a:rPr lang="en-US" smtClean="0"/>
              <a:t>4/30/2020</a:t>
            </a:fld>
            <a:endParaRPr lang="en-US"/>
          </a:p>
        </p:txBody>
      </p:sp>
      <p:sp>
        <p:nvSpPr>
          <p:cNvPr id="5" name="Footer Placeholder 4">
            <a:extLst>
              <a:ext uri="{FF2B5EF4-FFF2-40B4-BE49-F238E27FC236}">
                <a16:creationId xmlns:a16="http://schemas.microsoft.com/office/drawing/2014/main" id="{672EDCEE-F1C3-40E8-A987-5B40CEB69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28527-3ADF-4621-B181-1E52A8DA6F3B}"/>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270860565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434888" cy="6994525"/>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6065"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621" y="1621"/>
                        <a:ext cx="1619" cy="1619"/>
                      </a:xfrm>
                      <a:prstGeom prst="rect">
                        <a:avLst/>
                      </a:prstGeom>
                    </p:spPr>
                  </p:pic>
                </p:oleObj>
              </mc:Fallback>
            </mc:AlternateContent>
          </a:graphicData>
        </a:graphic>
      </p:graphicFrame>
      <p:sp>
        <p:nvSpPr>
          <p:cNvPr id="9" name="Rectangle 29"/>
          <p:cNvSpPr/>
          <p:nvPr userDrawn="1"/>
        </p:nvSpPr>
        <p:spPr bwMode="auto">
          <a:xfrm>
            <a:off x="1" y="2"/>
            <a:ext cx="12434888" cy="6994524"/>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solidFill>
                <a:schemeClr val="bg1"/>
              </a:solidFill>
              <a:ea typeface="Segoe UI" pitchFamily="34" charset="0"/>
              <a:cs typeface="Segoe UI" pitchFamily="34" charset="0"/>
            </a:endParaRPr>
          </a:p>
        </p:txBody>
      </p:sp>
      <p:sp>
        <p:nvSpPr>
          <p:cNvPr id="10" name="Rectangle 9"/>
          <p:cNvSpPr/>
          <p:nvPr userDrawn="1"/>
        </p:nvSpPr>
        <p:spPr bwMode="auto">
          <a:xfrm>
            <a:off x="3240" y="0"/>
            <a:ext cx="6071041" cy="6994525"/>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90983" y="2185292"/>
            <a:ext cx="5341496" cy="1754629"/>
          </a:xfrm>
          <a:prstGeom prst="rect">
            <a:avLst/>
          </a:prstGeom>
        </p:spPr>
        <p:txBody>
          <a:bodyPr lIns="0" tIns="91440" rIns="146304" bIns="91440"/>
          <a:lstStyle>
            <a:lvl1pPr algn="l">
              <a:defRPr sz="6119">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90982" y="4033186"/>
            <a:ext cx="5341432" cy="1076392"/>
          </a:xfrm>
          <a:prstGeom prst="rect">
            <a:avLst/>
          </a:prstGeom>
        </p:spPr>
        <p:txBody>
          <a:bodyPr lIns="0" tIns="146304" rIns="182880" bIns="146304"/>
          <a:lstStyle>
            <a:lvl1pPr marL="0" indent="0" algn="l">
              <a:lnSpc>
                <a:spcPct val="100000"/>
              </a:lnSpc>
              <a:buNone/>
              <a:defRPr sz="2244">
                <a:solidFill>
                  <a:schemeClr val="bg1"/>
                </a:solidFill>
                <a:latin typeface="+mn-lt"/>
              </a:defRPr>
            </a:lvl1pPr>
            <a:lvl2pPr marL="466303" indent="0" algn="ctr">
              <a:buNone/>
              <a:defRPr>
                <a:solidFill>
                  <a:schemeClr val="tx1">
                    <a:tint val="75000"/>
                  </a:schemeClr>
                </a:solidFill>
              </a:defRPr>
            </a:lvl2pPr>
            <a:lvl3pPr marL="932608" indent="0" algn="ctr">
              <a:buNone/>
              <a:defRPr>
                <a:solidFill>
                  <a:schemeClr val="tx1">
                    <a:tint val="75000"/>
                  </a:schemeClr>
                </a:solidFill>
              </a:defRPr>
            </a:lvl3pPr>
            <a:lvl4pPr marL="1398912" indent="0" algn="ctr">
              <a:buNone/>
              <a:defRPr>
                <a:solidFill>
                  <a:schemeClr val="tx1">
                    <a:tint val="75000"/>
                  </a:schemeClr>
                </a:solidFill>
              </a:defRPr>
            </a:lvl4pPr>
            <a:lvl5pPr marL="1865216" indent="0" algn="ctr">
              <a:buNone/>
              <a:defRPr>
                <a:solidFill>
                  <a:schemeClr val="tx1">
                    <a:tint val="75000"/>
                  </a:schemeClr>
                </a:solidFill>
              </a:defRPr>
            </a:lvl5pPr>
            <a:lvl6pPr marL="2331519" indent="0" algn="ctr">
              <a:buNone/>
              <a:defRPr>
                <a:solidFill>
                  <a:schemeClr val="tx1">
                    <a:tint val="75000"/>
                  </a:schemeClr>
                </a:solidFill>
              </a:defRPr>
            </a:lvl6pPr>
            <a:lvl7pPr marL="2797823" indent="0" algn="ctr">
              <a:buNone/>
              <a:defRPr>
                <a:solidFill>
                  <a:schemeClr val="tx1">
                    <a:tint val="75000"/>
                  </a:schemeClr>
                </a:solidFill>
              </a:defRPr>
            </a:lvl7pPr>
            <a:lvl8pPr marL="3264127" indent="0" algn="ctr">
              <a:buNone/>
              <a:defRPr>
                <a:solidFill>
                  <a:schemeClr val="tx1">
                    <a:tint val="75000"/>
                  </a:schemeClr>
                </a:solidFill>
              </a:defRPr>
            </a:lvl8pPr>
            <a:lvl9pPr marL="3730430"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2197513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99982" y="414490"/>
            <a:ext cx="11238030" cy="56502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608093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80" y="960440"/>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297473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1" y="2201865"/>
            <a:ext cx="3690466" cy="25908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80" y="2201865"/>
            <a:ext cx="3679355" cy="2590800"/>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5"/>
            <a:ext cx="3695228" cy="2590800"/>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1" y="5026024"/>
            <a:ext cx="3690466" cy="1225139"/>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6" y="5026024"/>
            <a:ext cx="3690466" cy="1225139"/>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362802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1" y="1960862"/>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0" indent="0">
              <a:buNone/>
              <a:defRPr/>
            </a:lvl2pPr>
            <a:lvl3pPr marL="457117" indent="0">
              <a:buNone/>
              <a:defRPr/>
            </a:lvl3pPr>
            <a:lvl4pPr marL="685677" indent="0">
              <a:buNone/>
              <a:defRPr/>
            </a:lvl4pPr>
            <a:lvl5pPr marL="91423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1"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28363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4" y="3090314"/>
            <a:ext cx="9822245"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3" y="4944166"/>
            <a:ext cx="9794126" cy="742120"/>
          </a:xfrm>
        </p:spPr>
        <p:txBody>
          <a:bodyPr/>
          <a:lstStyle>
            <a:lvl1pPr>
              <a:defRPr sz="1799"/>
            </a:lvl1pPr>
            <a:lvl2pPr>
              <a:defRPr sz="1799"/>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3" y="481924"/>
            <a:ext cx="1362282" cy="194066"/>
          </a:xfrm>
          <a:prstGeom prst="rect">
            <a:avLst/>
          </a:prstGeom>
        </p:spPr>
      </p:pic>
    </p:spTree>
    <p:extLst>
      <p:ext uri="{BB962C8B-B14F-4D97-AF65-F5344CB8AC3E}">
        <p14:creationId xmlns:p14="http://schemas.microsoft.com/office/powerpoint/2010/main" val="2617072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3" y="4944165"/>
            <a:ext cx="9800476" cy="742120"/>
          </a:xfrm>
        </p:spPr>
        <p:txBody>
          <a:bodyPr/>
          <a:lstStyle>
            <a:lvl1pPr>
              <a:defRPr sz="1799">
                <a:solidFill>
                  <a:schemeClr val="bg1"/>
                </a:solidFill>
              </a:defRPr>
            </a:lvl1pPr>
            <a:lvl2pPr>
              <a:defRPr sz="1799">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8"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5" y="483228"/>
            <a:ext cx="1362282" cy="194066"/>
          </a:xfrm>
          <a:prstGeom prst="rect">
            <a:avLst/>
          </a:prstGeom>
        </p:spPr>
      </p:pic>
    </p:spTree>
    <p:extLst>
      <p:ext uri="{BB962C8B-B14F-4D97-AF65-F5344CB8AC3E}">
        <p14:creationId xmlns:p14="http://schemas.microsoft.com/office/powerpoint/2010/main" val="587984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1192215"/>
            <a:ext cx="3690466" cy="917575"/>
          </a:xfrm>
        </p:spPr>
        <p:txBody>
          <a:bodyPr lIns="0" tIns="0" rIns="0" bIns="0"/>
          <a:lstStyle>
            <a:lvl1pPr>
              <a:defRPr sz="1799"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5"/>
            <a:ext cx="3914275" cy="3862387"/>
          </a:xfrm>
        </p:spPr>
        <p:txBody>
          <a:bodyPr wrap="square" lIns="0" tIns="0" rIns="0" bIns="0">
            <a:noAutofit/>
          </a:bodyPr>
          <a:lstStyle>
            <a:lvl1pPr marL="0" indent="0" defTabSz="517421">
              <a:spcAft>
                <a:spcPts val="500"/>
              </a:spcAft>
              <a:buNone/>
              <a:defRPr sz="1799" spc="0" baseline="0">
                <a:solidFill>
                  <a:schemeClr val="tx2"/>
                </a:solidFill>
              </a:defRPr>
            </a:lvl1pPr>
            <a:lvl2pPr marL="228553" indent="0">
              <a:buNone/>
              <a:defRPr sz="1799"/>
            </a:lvl2pPr>
            <a:lvl3pPr marL="457108" indent="0">
              <a:buNone/>
              <a:defRPr sz="1799"/>
            </a:lvl3pPr>
            <a:lvl4pPr marL="685661" indent="0">
              <a:buNone/>
              <a:defRPr sz="1799"/>
            </a:lvl4pPr>
            <a:lvl5pPr marL="914216" indent="0">
              <a:buNone/>
              <a:defRPr sz="1799"/>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662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1" y="1961081"/>
            <a:ext cx="11531716"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08" indent="0">
              <a:buNone/>
              <a:defRPr/>
            </a:lvl3pPr>
            <a:lvl4pPr marL="685661" indent="0">
              <a:buNone/>
              <a:defRPr/>
            </a:lvl4pPr>
            <a:lvl5pPr marL="91421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81" y="3214126"/>
            <a:ext cx="11531716" cy="452675"/>
          </a:xfrm>
        </p:spPr>
        <p:txBody>
          <a:bodyPr lIns="0" tIns="0" rIns="0" bIns="0"/>
          <a:lstStyle>
            <a:lvl1pPr marL="0" indent="0">
              <a:lnSpc>
                <a:spcPts val="1799"/>
              </a:lnSpc>
              <a:spcBef>
                <a:spcPts val="0"/>
              </a:spcBef>
              <a:buNone/>
              <a:defRPr sz="1399" b="0" spc="0">
                <a:solidFill>
                  <a:schemeClr val="tx2"/>
                </a:solidFill>
                <a:latin typeface="+mj-lt"/>
              </a:defRPr>
            </a:lvl1pPr>
            <a:lvl2pPr marL="0" indent="0">
              <a:lnSpc>
                <a:spcPts val="1799"/>
              </a:lnSpc>
              <a:spcBef>
                <a:spcPts val="0"/>
              </a:spcBef>
              <a:buNone/>
              <a:defRPr sz="1399" spc="0">
                <a:solidFill>
                  <a:schemeClr val="tx1"/>
                </a:solidFill>
              </a:defRPr>
            </a:lvl2pPr>
            <a:lvl3pPr marL="457108" indent="0">
              <a:buNone/>
              <a:defRPr/>
            </a:lvl3pPr>
            <a:lvl4pPr marL="685661" indent="0">
              <a:buNone/>
              <a:defRPr/>
            </a:lvl4pPr>
            <a:lvl5pPr marL="91421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81" y="4439603"/>
            <a:ext cx="11531716" cy="338554"/>
          </a:xfrm>
        </p:spPr>
        <p:txBody>
          <a:bodyPr lIns="0" tIns="0" rIns="0" bIns="0"/>
          <a:lstStyle>
            <a:lvl1pPr marL="0" indent="0">
              <a:lnSpc>
                <a:spcPts val="1199"/>
              </a:lnSpc>
              <a:spcBef>
                <a:spcPts val="0"/>
              </a:spcBef>
              <a:buNone/>
              <a:defRPr sz="1001" spc="0">
                <a:solidFill>
                  <a:schemeClr val="tx1"/>
                </a:solidFill>
              </a:defRPr>
            </a:lvl1pPr>
            <a:lvl2pPr marL="0" indent="0">
              <a:lnSpc>
                <a:spcPct val="100000"/>
              </a:lnSpc>
              <a:spcBef>
                <a:spcPts val="0"/>
              </a:spcBef>
              <a:buNone/>
              <a:defRPr sz="1001" spc="0">
                <a:solidFill>
                  <a:schemeClr val="tx1"/>
                </a:solidFill>
              </a:defRPr>
            </a:lvl2pPr>
            <a:lvl3pPr marL="457108" indent="0">
              <a:buNone/>
              <a:defRPr/>
            </a:lvl3pPr>
            <a:lvl4pPr marL="6856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1849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1" y="1960862"/>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3" indent="0">
              <a:buNone/>
              <a:defRPr/>
            </a:lvl2pPr>
            <a:lvl3pPr marL="457108" indent="0">
              <a:buNone/>
              <a:defRPr/>
            </a:lvl3pPr>
            <a:lvl4pPr marL="685661" indent="0">
              <a:buNone/>
              <a:defRPr/>
            </a:lvl4pPr>
            <a:lvl5pPr marL="91421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1" y="3214126"/>
            <a:ext cx="3690466"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92" marR="0" indent="-285692" algn="l" defTabSz="932554"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8" indent="0">
              <a:buNone/>
              <a:defRPr/>
            </a:lvl3pPr>
            <a:lvl4pPr marL="685661" indent="0">
              <a:buNone/>
              <a:defRPr/>
            </a:lvl4pPr>
            <a:lvl5pPr marL="914216" indent="0">
              <a:buNone/>
              <a:defRPr/>
            </a:lvl5pPr>
          </a:lstStyle>
          <a:p>
            <a:pPr lvl="0"/>
            <a:r>
              <a:rPr lang="en-US"/>
              <a:t>Paragraph title Segoe UI </a:t>
            </a:r>
            <a:r>
              <a:rPr lang="en-US" err="1"/>
              <a:t>Semibold</a:t>
            </a:r>
            <a:r>
              <a:rPr lang="en-US"/>
              <a:t> 14/18</a:t>
            </a:r>
          </a:p>
          <a:p>
            <a:pPr marL="285692" marR="0" lvl="1" indent="-285692" algn="l" defTabSz="932554"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2" marR="0" lvl="1" indent="-285692" algn="l" defTabSz="932554"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0" y="3214126"/>
            <a:ext cx="3690466"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92" marR="0" indent="-285692" algn="l" defTabSz="932554"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8" indent="0">
              <a:buNone/>
              <a:defRPr/>
            </a:lvl3pPr>
            <a:lvl4pPr marL="685661" indent="0">
              <a:buNone/>
              <a:defRPr/>
            </a:lvl4pPr>
            <a:lvl5pPr marL="914216" indent="0">
              <a:buNone/>
              <a:defRPr/>
            </a:lvl5pPr>
          </a:lstStyle>
          <a:p>
            <a:pPr lvl="0"/>
            <a:r>
              <a:rPr lang="en-US"/>
              <a:t>Paragraph title Segoe UI </a:t>
            </a:r>
            <a:r>
              <a:rPr lang="en-US" err="1"/>
              <a:t>Semibold</a:t>
            </a:r>
            <a:r>
              <a:rPr lang="en-US"/>
              <a:t> 14/18</a:t>
            </a:r>
          </a:p>
          <a:p>
            <a:pPr marL="285692" marR="0" lvl="1" indent="-285692" algn="l" defTabSz="932554"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2" marR="0" lvl="1" indent="-285692" algn="l" defTabSz="932554"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6"/>
            <a:ext cx="3690466"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92" marR="0" indent="-285692" algn="l" defTabSz="932554"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8" indent="0">
              <a:buNone/>
              <a:defRPr/>
            </a:lvl3pPr>
            <a:lvl4pPr marL="685661" indent="0">
              <a:buNone/>
              <a:defRPr/>
            </a:lvl4pPr>
            <a:lvl5pPr marL="914216" indent="0">
              <a:buNone/>
              <a:defRPr/>
            </a:lvl5pPr>
          </a:lstStyle>
          <a:p>
            <a:pPr lvl="0"/>
            <a:r>
              <a:rPr lang="en-US"/>
              <a:t>Paragraph title Segoe UI </a:t>
            </a:r>
            <a:r>
              <a:rPr lang="en-US" err="1"/>
              <a:t>Semibold</a:t>
            </a:r>
            <a:r>
              <a:rPr lang="en-US"/>
              <a:t> 14/18</a:t>
            </a:r>
          </a:p>
          <a:p>
            <a:pPr marL="285692" marR="0" lvl="1" indent="-285692" algn="l" defTabSz="932554"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2" marR="0" lvl="1" indent="-285692" algn="l" defTabSz="932554"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35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1" y="2410678"/>
            <a:ext cx="3690466"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80" y="2410678"/>
            <a:ext cx="3690466"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55705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2"/>
            <a:ext cx="3681324"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1" y="5026024"/>
            <a:ext cx="3690466"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2"/>
            <a:ext cx="3681324"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9" y="1631568"/>
            <a:ext cx="3681324"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80" y="5026024"/>
            <a:ext cx="3690466"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761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1"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1" y="3230880"/>
            <a:ext cx="1726980" cy="2859270"/>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10"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41"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600"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10"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41"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600"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1"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9"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4"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7"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8"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2105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4920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80" y="960440"/>
            <a:ext cx="760315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602868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80" y="960440"/>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521165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1" y="2201865"/>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80" y="2201865"/>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5"/>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1" y="5026024"/>
            <a:ext cx="3690466" cy="1225139"/>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6" y="5026024"/>
            <a:ext cx="3690466" cy="1225139"/>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8530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4" y="426476"/>
            <a:ext cx="7901567" cy="6568052"/>
          </a:xfrm>
          <a:prstGeom prst="rect">
            <a:avLst/>
          </a:prstGeom>
        </p:spPr>
      </p:pic>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1" y="1961081"/>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53" indent="0">
              <a:buNone/>
              <a:defRPr/>
            </a:lvl2pPr>
            <a:lvl3pPr marL="457108" indent="0">
              <a:buNone/>
              <a:defRPr/>
            </a:lvl3pPr>
            <a:lvl4pPr marL="685661" indent="0">
              <a:buNone/>
              <a:defRPr/>
            </a:lvl4pPr>
            <a:lvl5pPr marL="91421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80" y="2761501"/>
            <a:ext cx="4853003" cy="2571524"/>
          </a:xfrm>
        </p:spPr>
        <p:txBody>
          <a:bodyPr lIns="0" tIns="0" rIns="0" bIns="0"/>
          <a:lstStyle>
            <a:lvl1pPr marL="285692" indent="-285692">
              <a:lnSpc>
                <a:spcPts val="1799"/>
              </a:lnSpc>
              <a:spcBef>
                <a:spcPts val="0"/>
              </a:spcBef>
              <a:buFont typeface="Arial" panose="020B0604020202020204" pitchFamily="34" charset="0"/>
              <a:buChar char="•"/>
              <a:defRPr sz="1399" b="0" i="0" spc="0">
                <a:solidFill>
                  <a:schemeClr val="tx1"/>
                </a:solidFill>
                <a:latin typeface="+mn-lt"/>
              </a:defRPr>
            </a:lvl1pPr>
            <a:lvl2pPr marL="0" indent="0">
              <a:lnSpc>
                <a:spcPts val="1799"/>
              </a:lnSpc>
              <a:spcBef>
                <a:spcPts val="0"/>
              </a:spcBef>
              <a:buNone/>
              <a:defRPr sz="1399">
                <a:solidFill>
                  <a:schemeClr val="tx1"/>
                </a:solidFill>
              </a:defRPr>
            </a:lvl2pPr>
            <a:lvl3pPr marL="457108" indent="0">
              <a:buNone/>
              <a:defRPr/>
            </a:lvl3pPr>
            <a:lvl4pPr marL="685661" indent="0">
              <a:buNone/>
              <a:defRPr/>
            </a:lvl4pPr>
            <a:lvl5pPr marL="91421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489115"/>
            <a:ext cx="5950267"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203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4" y="426476"/>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489115"/>
            <a:ext cx="5950267"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6"/>
            <a:ext cx="172698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6"/>
            <a:ext cx="172698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4131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1" cy="6497884"/>
          </a:xfrm>
          <a:prstGeom prst="rect">
            <a:avLst/>
          </a:prstGeom>
        </p:spPr>
      </p:pic>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7699"/>
            <a:ext cx="7831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181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2" y="1989615"/>
            <a:ext cx="3690462" cy="3605214"/>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8" y="5973763"/>
            <a:ext cx="3690466" cy="307777"/>
          </a:xfrm>
        </p:spPr>
        <p:txBody>
          <a:bodyPr lIns="0" tIns="0" rIns="0" bIns="0"/>
          <a:lstStyle>
            <a:lvl1pPr marL="0" indent="0">
              <a:lnSpc>
                <a:spcPts val="1199"/>
              </a:lnSpc>
              <a:spcBef>
                <a:spcPts val="900"/>
              </a:spcBef>
              <a:buFont typeface="Arial" panose="020B0604020202020204" pitchFamily="34" charset="0"/>
              <a:buNone/>
              <a:defRPr sz="1001" b="0" i="0" spc="0">
                <a:solidFill>
                  <a:schemeClr val="tx1"/>
                </a:solidFill>
                <a:latin typeface="+mn-lt"/>
              </a:defRPr>
            </a:lvl1pPr>
            <a:lvl2pPr marL="0" marR="0" indent="0" algn="l" defTabSz="932554" rtl="0" eaLnBrk="1" fontAlgn="auto" latinLnBrk="0" hangingPunct="1">
              <a:lnSpc>
                <a:spcPts val="1199"/>
              </a:lnSpc>
              <a:spcBef>
                <a:spcPts val="450"/>
              </a:spcBef>
              <a:spcAft>
                <a:spcPts val="0"/>
              </a:spcAft>
              <a:buClrTx/>
              <a:buSzPct val="90000"/>
              <a:buFont typeface="Arial" panose="020B0604020202020204" pitchFamily="34" charset="0"/>
              <a:buNone/>
              <a:tabLst/>
              <a:defRPr sz="1001">
                <a:solidFill>
                  <a:schemeClr val="tx1"/>
                </a:solidFill>
              </a:defRPr>
            </a:lvl2pPr>
            <a:lvl3pPr marL="457108" indent="0">
              <a:buNone/>
              <a:defRPr/>
            </a:lvl3pPr>
            <a:lvl4pPr marL="685661" indent="0">
              <a:buNone/>
              <a:defRPr/>
            </a:lvl4pPr>
            <a:lvl5pPr marL="91421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1" y="5973763"/>
            <a:ext cx="3679355" cy="313904"/>
          </a:xfrm>
        </p:spPr>
        <p:txBody>
          <a:bodyPr vert="horz" wrap="square" lIns="0" tIns="0" rIns="0" bIns="0" rtlCol="0">
            <a:spAutoFit/>
          </a:bodyPr>
          <a:lstStyle>
            <a:lvl1pPr>
              <a:tabLst/>
              <a:defRPr lang="en-US" sz="1001"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1" y="1989615"/>
            <a:ext cx="3679355" cy="3605214"/>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7" y="1989615"/>
            <a:ext cx="3695229" cy="3605214"/>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7" y="5973763"/>
            <a:ext cx="3679355" cy="313904"/>
          </a:xfrm>
        </p:spPr>
        <p:txBody>
          <a:bodyPr vert="horz" wrap="square" lIns="0" tIns="0" rIns="0" bIns="0" rtlCol="0">
            <a:spAutoFit/>
          </a:bodyPr>
          <a:lstStyle>
            <a:lvl1pPr>
              <a:tabLst/>
              <a:defRPr lang="en-US" sz="1001"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229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81" y="4002987"/>
            <a:ext cx="11531716"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775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02"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3"/>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20" y="448057"/>
            <a:ext cx="1362282" cy="194066"/>
          </a:xfrm>
          <a:prstGeom prst="rect">
            <a:avLst/>
          </a:prstGeom>
        </p:spPr>
      </p:pic>
    </p:spTree>
    <p:extLst>
      <p:ext uri="{BB962C8B-B14F-4D97-AF65-F5344CB8AC3E}">
        <p14:creationId xmlns:p14="http://schemas.microsoft.com/office/powerpoint/2010/main" val="1032586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3907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65081" y="1853744"/>
            <a:ext cx="11531716"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4/30/2020</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703385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31" y="6444246"/>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3194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24" y="3268663"/>
            <a:ext cx="2144884" cy="457200"/>
          </a:xfrm>
          <a:prstGeom prst="rect">
            <a:avLst/>
          </a:prstGeom>
        </p:spPr>
      </p:pic>
    </p:spTree>
    <p:extLst>
      <p:ext uri="{BB962C8B-B14F-4D97-AF65-F5344CB8AC3E}">
        <p14:creationId xmlns:p14="http://schemas.microsoft.com/office/powerpoint/2010/main" val="9459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6" y="6363078"/>
            <a:ext cx="12434889"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434888"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858" y="1258044"/>
            <a:ext cx="12038030" cy="1603721"/>
          </a:xfrm>
        </p:spPr>
        <p:txBody>
          <a:bodyPr/>
          <a:lstStyle>
            <a:lvl1pPr marL="0" indent="0">
              <a:buNone/>
              <a:defRPr/>
            </a:lvl1pPr>
            <a:lvl2pPr marL="466094" indent="0">
              <a:buNone/>
              <a:defRPr/>
            </a:lvl2pPr>
            <a:lvl3pPr marL="932191" indent="0">
              <a:buNone/>
              <a:defRPr/>
            </a:lvl3pPr>
            <a:lvl4pPr marL="1398286" indent="0">
              <a:buNone/>
              <a:defRPr/>
            </a:lvl4pPr>
            <a:lvl5pPr marL="186437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5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0"/>
            <a:ext cx="328808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627" y="1627"/>
          <a:ext cx="1619" cy="1619"/>
        </p:xfrm>
        <a:graphic>
          <a:graphicData uri="http://schemas.openxmlformats.org/presentationml/2006/ole">
            <mc:AlternateContent xmlns:mc="http://schemas.openxmlformats.org/markup-compatibility/2006">
              <mc:Choice xmlns:v="urn:schemas-microsoft-com:vml" Requires="v">
                <p:oleObj spid="_x0000_s244737"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7" y="1627"/>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183" y="1554343"/>
            <a:ext cx="10880527" cy="1603721"/>
          </a:xfrm>
          <a:prstGeom prst="rect">
            <a:avLst/>
          </a:prstGeom>
        </p:spPr>
        <p:txBody>
          <a:bodyPr/>
          <a:lstStyle>
            <a:lvl1pPr marL="0" indent="0">
              <a:buNone/>
              <a:defRPr>
                <a:solidFill>
                  <a:schemeClr val="tx1"/>
                </a:solidFill>
                <a:latin typeface="Segoe UI"/>
                <a:cs typeface="Segoe UI"/>
                <a:sym typeface="Segoe UI"/>
              </a:defRPr>
            </a:lvl1pPr>
            <a:lvl2pPr marL="286949" indent="0">
              <a:buNone/>
              <a:defRPr>
                <a:solidFill>
                  <a:schemeClr val="tx1"/>
                </a:solidFill>
                <a:latin typeface="Segoe UI"/>
                <a:cs typeface="Segoe UI"/>
                <a:sym typeface="Segoe UI"/>
              </a:defRPr>
            </a:lvl2pPr>
            <a:lvl3pPr marL="599496" indent="0">
              <a:buNone/>
              <a:defRPr>
                <a:solidFill>
                  <a:schemeClr val="tx1"/>
                </a:solidFill>
                <a:latin typeface="Segoe UI"/>
                <a:cs typeface="Segoe UI"/>
                <a:sym typeface="Segoe UI"/>
              </a:defRPr>
            </a:lvl3pPr>
            <a:lvl4pPr marL="886446" indent="0">
              <a:buNone/>
              <a:defRPr>
                <a:solidFill>
                  <a:schemeClr val="tx1"/>
                </a:solidFill>
                <a:latin typeface="Segoe UI"/>
                <a:cs typeface="Segoe UI"/>
                <a:sym typeface="Segoe UI"/>
              </a:defRPr>
            </a:lvl4pPr>
            <a:lvl5pPr marL="1126244"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2"/>
            <a:ext cx="12434888" cy="380490"/>
          </a:xfrm>
          <a:prstGeom prst="rect">
            <a:avLst/>
          </a:prstGeom>
        </p:spPr>
        <p:txBody>
          <a:bodyPr lIns="380851" tIns="53319" rIns="53319" bIns="53319">
            <a:noAutofit/>
          </a:bodyPr>
          <a:lstStyle>
            <a:lvl1pPr marL="0" indent="0">
              <a:buNone/>
              <a:defRPr sz="2856">
                <a:latin typeface="Segoe UI Light" pitchFamily="34" charset="0"/>
              </a:defRPr>
            </a:lvl1pPr>
            <a:lvl2pPr marL="286949" indent="0">
              <a:buNone/>
              <a:defRPr/>
            </a:lvl2pPr>
            <a:lvl3pPr marL="599496" indent="0">
              <a:buNone/>
              <a:defRPr/>
            </a:lvl3pPr>
            <a:lvl4pPr marL="886446" indent="0">
              <a:buNone/>
              <a:defRPr/>
            </a:lvl4pPr>
            <a:lvl5pPr marL="1126244" indent="0">
              <a:buNone/>
              <a:defRPr/>
            </a:lvl5pPr>
          </a:lstStyle>
          <a:p>
            <a:pPr lvl="0"/>
            <a:r>
              <a:rPr lang="en-US"/>
              <a:t>Click to add subtitle</a:t>
            </a:r>
          </a:p>
        </p:txBody>
      </p:sp>
    </p:spTree>
    <p:extLst>
      <p:ext uri="{BB962C8B-B14F-4D97-AF65-F5344CB8AC3E}">
        <p14:creationId xmlns:p14="http://schemas.microsoft.com/office/powerpoint/2010/main" val="221972293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5"/>
            <a:ext cx="11238030" cy="1603721"/>
          </a:xfrm>
        </p:spPr>
        <p:txBody>
          <a:bodyPr wrap="square">
            <a:spAutoFit/>
          </a:bodyPr>
          <a:lstStyle>
            <a:lvl1pPr marL="0" indent="0">
              <a:buNone/>
              <a:defRPr/>
            </a:lvl1pPr>
            <a:lvl2pPr marL="233131" indent="0">
              <a:buNone/>
              <a:defRPr/>
            </a:lvl2pPr>
            <a:lvl3pPr marL="466261" indent="0">
              <a:buNone/>
              <a:defRPr/>
            </a:lvl3pPr>
            <a:lvl4pPr marL="699392" indent="0">
              <a:buNone/>
              <a:defRPr/>
            </a:lvl4pPr>
            <a:lvl5pPr marL="93252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500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5"/>
            <a:ext cx="11238030"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8262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839" y="597450"/>
            <a:ext cx="1393463"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382" y="2971302"/>
            <a:ext cx="2848174"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7292" y="-1"/>
            <a:ext cx="6357596" cy="6994526"/>
          </a:xfrm>
          <a:prstGeom prst="rect">
            <a:avLst/>
          </a:prstGeom>
        </p:spPr>
      </p:pic>
    </p:spTree>
    <p:extLst>
      <p:ext uri="{BB962C8B-B14F-4D97-AF65-F5344CB8AC3E}">
        <p14:creationId xmlns:p14="http://schemas.microsoft.com/office/powerpoint/2010/main" val="4254184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8"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6511" y="601344"/>
            <a:ext cx="3264158"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2636906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9" y="1463669"/>
            <a:ext cx="1123835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971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873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1"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3" y="1463669"/>
            <a:ext cx="532368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592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170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7648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0035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3"/>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4"/>
            <a:ext cx="4245348"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6835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8031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79"/>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6748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3"/>
            <a:ext cx="6397750"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9013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5"/>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50280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0"/>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8"/>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7217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8" y="5802865"/>
            <a:ext cx="547445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37943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6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1440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1"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1"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56717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24299" y="1680367"/>
            <a:ext cx="11586291"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24211" y="1167374"/>
            <a:ext cx="11586466" cy="738664"/>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191662" y="119508"/>
            <a:ext cx="1119140" cy="23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1803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2"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9" y="1465289"/>
            <a:ext cx="7397787"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592197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9" y="2351744"/>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54146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9263459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58321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3" y="3213098"/>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4"/>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764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25539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64636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06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0861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744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359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3490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4487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68994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15165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74603" y="2133769"/>
            <a:ext cx="11885684" cy="1427442"/>
          </a:xfrm>
        </p:spPr>
        <p:txBody>
          <a:bodyPr>
            <a:spAutoFit/>
          </a:bodyPr>
          <a:lstStyle>
            <a:lvl1pPr marL="0" indent="0">
              <a:buFontTx/>
              <a:buNone/>
              <a:defRPr sz="1599"/>
            </a:lvl1pPr>
            <a:lvl2pPr>
              <a:defRPr sz="1599"/>
            </a:lvl2pPr>
            <a:lvl3pPr>
              <a:defRPr sz="1599"/>
            </a:lvl3pPr>
            <a:lvl4pPr>
              <a:defRPr sz="1599"/>
            </a:lvl4pPr>
            <a:lvl5pPr>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6110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291813"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080" y="636714"/>
            <a:ext cx="3690466" cy="410369"/>
          </a:xfrm>
        </p:spPr>
        <p:txBody>
          <a:bodyPr lIns="0" tIns="0" rIns="0" bIns="0"/>
          <a:lstStyle>
            <a:lvl1pPr algn="l" defTabSz="932563" rtl="0" eaLnBrk="1" latinLnBrk="0" hangingPunct="1">
              <a:lnSpc>
                <a:spcPts val="3199"/>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353953" y="1192214"/>
            <a:ext cx="3914275"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4109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267" y="4302474"/>
            <a:ext cx="1929226"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199683" y="597450"/>
            <a:ext cx="7235204"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839" y="2368773"/>
            <a:ext cx="3072196" cy="1554947"/>
          </a:xfrm>
          <a:prstGeom prst="rect">
            <a:avLst/>
          </a:prstGeom>
        </p:spPr>
      </p:pic>
    </p:spTree>
    <p:extLst>
      <p:ext uri="{BB962C8B-B14F-4D97-AF65-F5344CB8AC3E}">
        <p14:creationId xmlns:p14="http://schemas.microsoft.com/office/powerpoint/2010/main" val="1652501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262" y="0"/>
            <a:ext cx="6994626"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838" y="597450"/>
            <a:ext cx="1393662"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267" y="4303055"/>
            <a:ext cx="1929226"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838" y="2368773"/>
            <a:ext cx="3072197" cy="1554947"/>
          </a:xfrm>
          <a:prstGeom prst="rect">
            <a:avLst/>
          </a:prstGeom>
        </p:spPr>
      </p:pic>
    </p:spTree>
    <p:extLst>
      <p:ext uri="{BB962C8B-B14F-4D97-AF65-F5344CB8AC3E}">
        <p14:creationId xmlns:p14="http://schemas.microsoft.com/office/powerpoint/2010/main" val="2972138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6511" y="601344"/>
            <a:ext cx="3264158"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835858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504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5"/>
            <a:ext cx="9142769"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7"/>
            <a:ext cx="9142833"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477062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292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53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443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7048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98818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4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1181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2065976"/>
            <a:ext cx="4244896"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2410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0" y="2932236"/>
            <a:ext cx="4244896"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00351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8" y="3040994"/>
            <a:ext cx="4243406"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1514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3125" cy="6994525"/>
          </a:xfrm>
          <a:prstGeom prst="rect">
            <a:avLst/>
          </a:prstGeom>
        </p:spPr>
      </p:pic>
      <p:sp>
        <p:nvSpPr>
          <p:cNvPr id="12" name="Rectangle 11"/>
          <p:cNvSpPr/>
          <p:nvPr userDrawn="1"/>
        </p:nvSpPr>
        <p:spPr bwMode="auto">
          <a:xfrm>
            <a:off x="273014" y="2125661"/>
            <a:ext cx="6399984"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19177"/>
            <a:ext cx="6399919"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6" y="3954462"/>
            <a:ext cx="6401571"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35720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248531"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6248531"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199683" y="597450"/>
            <a:ext cx="7235204" cy="6397074"/>
          </a:xfrm>
          <a:prstGeom prst="rect">
            <a:avLst/>
          </a:prstGeom>
        </p:spPr>
      </p:pic>
    </p:spTree>
    <p:extLst>
      <p:ext uri="{BB962C8B-B14F-4D97-AF65-F5344CB8AC3E}">
        <p14:creationId xmlns:p14="http://schemas.microsoft.com/office/powerpoint/2010/main" val="55429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248531"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199683" y="597450"/>
            <a:ext cx="7235204" cy="6397074"/>
          </a:xfrm>
          <a:prstGeom prst="rect">
            <a:avLst/>
          </a:prstGeom>
        </p:spPr>
      </p:pic>
    </p:spTree>
    <p:extLst>
      <p:ext uri="{BB962C8B-B14F-4D97-AF65-F5344CB8AC3E}">
        <p14:creationId xmlns:p14="http://schemas.microsoft.com/office/powerpoint/2010/main" val="21441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351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3410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345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50792" y="6600507"/>
            <a:ext cx="2901580" cy="371475"/>
          </a:xfrm>
          <a:prstGeom prst="rect">
            <a:avLst/>
          </a:prstGeom>
        </p:spPr>
        <p:txBody>
          <a:bodyPr vert="horz" lIns="91440" tIns="45720" rIns="91440" bIns="45720" rtlCol="0" anchor="ctr"/>
          <a:lstStyle>
            <a:lvl1pPr algn="l">
              <a:defRPr sz="1198">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1711515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03" y="3985917"/>
            <a:ext cx="7314267" cy="1111546"/>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774440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7"/>
            <a:ext cx="12434888" cy="6988574"/>
          </a:xfrm>
          <a:prstGeom prst="rect">
            <a:avLst/>
          </a:prstGeom>
        </p:spPr>
      </p:pic>
      <p:sp>
        <p:nvSpPr>
          <p:cNvPr id="3" name="Rectangle 2"/>
          <p:cNvSpPr/>
          <p:nvPr userDrawn="1"/>
        </p:nvSpPr>
        <p:spPr>
          <a:xfrm>
            <a:off x="0" y="0"/>
            <a:ext cx="12434888"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 name="Title 1"/>
          <p:cNvSpPr>
            <a:spLocks noGrp="1"/>
          </p:cNvSpPr>
          <p:nvPr>
            <p:ph type="ctrTitle" idx="4294967295"/>
          </p:nvPr>
        </p:nvSpPr>
        <p:spPr>
          <a:xfrm>
            <a:off x="86575" y="109778"/>
            <a:ext cx="11254545" cy="758197"/>
          </a:xfrm>
        </p:spPr>
        <p:txBody>
          <a:bodyPr>
            <a:noAutofit/>
          </a:bodyPr>
          <a:lstStyle>
            <a:lvl1pPr>
              <a:defRPr/>
            </a:lvl1pPr>
          </a:lstStyle>
          <a:p>
            <a:endParaRPr lang="en-US" sz="4488"/>
          </a:p>
        </p:txBody>
      </p:sp>
    </p:spTree>
    <p:extLst>
      <p:ext uri="{BB962C8B-B14F-4D97-AF65-F5344CB8AC3E}">
        <p14:creationId xmlns:p14="http://schemas.microsoft.com/office/powerpoint/2010/main" val="127646281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139041"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33308" y="2887370"/>
            <a:ext cx="3414922" cy="2281917"/>
          </a:xfrm>
        </p:spPr>
        <p:txBody>
          <a:bodyPr>
            <a:normAutofit/>
          </a:bodyPr>
          <a:lstStyle>
            <a:lvl1pPr marL="0" indent="0">
              <a:buNone/>
              <a:defRPr sz="408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33308" y="2431135"/>
            <a:ext cx="3414922"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40053" y="90096"/>
            <a:ext cx="2703505" cy="893342"/>
          </a:xfrm>
          <a:prstGeom prst="rect">
            <a:avLst/>
          </a:prstGeom>
        </p:spPr>
      </p:pic>
    </p:spTree>
    <p:extLst>
      <p:ext uri="{BB962C8B-B14F-4D97-AF65-F5344CB8AC3E}">
        <p14:creationId xmlns:p14="http://schemas.microsoft.com/office/powerpoint/2010/main" val="9517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11617738"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73047" y="1808839"/>
            <a:ext cx="11617738" cy="376684"/>
          </a:xfrm>
          <a:prstGeom prst="rect">
            <a:avLst/>
          </a:prstGeom>
        </p:spPr>
        <p:txBody>
          <a:bodyPr vert="horz" lIns="93260" tIns="46630" rIns="93260" bIns="4663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4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73046" y="2224123"/>
            <a:ext cx="11617738" cy="1062041"/>
          </a:xfrm>
          <a:prstGeom prst="rect">
            <a:avLst/>
          </a:prstGeom>
        </p:spPr>
        <p:txBody>
          <a:bodyPr vert="horz" lIns="93260" tIns="46630" rIns="93260" bIns="46630" rtlCol="0">
            <a:normAutofit/>
          </a:bodyPr>
          <a:lstStyle/>
          <a:p>
            <a:pPr lvl="0" indent="0">
              <a:lnSpc>
                <a:spcPct val="150000"/>
              </a:lnSpc>
              <a:spcBef>
                <a:spcPts val="1020"/>
              </a:spcBef>
              <a:buFont typeface="Arial" panose="020B0604020202020204" pitchFamily="34" charset="0"/>
              <a:buNone/>
            </a:pPr>
            <a:r>
              <a:rPr lang="en-US" sz="1632">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20"/>
              </a:spcBef>
              <a:buFont typeface="Arial" panose="020B0604020202020204" pitchFamily="34" charset="0"/>
              <a:buNone/>
            </a:pPr>
            <a:r>
              <a:rPr lang="en-US" sz="1632">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73047" y="3974964"/>
            <a:ext cx="11617738" cy="376684"/>
          </a:xfrm>
          <a:prstGeom prst="rect">
            <a:avLst/>
          </a:prstGeom>
        </p:spPr>
        <p:txBody>
          <a:bodyPr vert="horz" lIns="93260" tIns="46630" rIns="93260" bIns="4663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4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73046" y="4390248"/>
            <a:ext cx="11617738" cy="1062041"/>
          </a:xfrm>
          <a:prstGeom prst="rect">
            <a:avLst/>
          </a:prstGeom>
        </p:spPr>
        <p:txBody>
          <a:bodyPr vert="horz" lIns="93260" tIns="46630" rIns="93260" bIns="46630" rtlCol="0">
            <a:normAutofit/>
          </a:bodyPr>
          <a:lstStyle/>
          <a:p>
            <a:pPr lvl="0" indent="0">
              <a:lnSpc>
                <a:spcPct val="150000"/>
              </a:lnSpc>
              <a:spcBef>
                <a:spcPts val="1020"/>
              </a:spcBef>
              <a:buFont typeface="Arial" panose="020B0604020202020204" pitchFamily="34" charset="0"/>
              <a:buNone/>
            </a:pPr>
            <a:r>
              <a:rPr lang="en-US" sz="1632">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20"/>
              </a:spcBef>
              <a:buFont typeface="Arial" panose="020B0604020202020204" pitchFamily="34" charset="0"/>
              <a:buNone/>
            </a:pPr>
            <a:r>
              <a:rPr lang="en-US" sz="1632">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55466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11617738"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83423" y="3335416"/>
            <a:ext cx="3414922"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83423" y="3753053"/>
            <a:ext cx="3414922" cy="330963"/>
          </a:xfrm>
        </p:spPr>
        <p:txBody>
          <a:bodyPr>
            <a:normAutofit/>
          </a:bodyPr>
          <a:lstStyle>
            <a:lvl1pPr marL="0" indent="0">
              <a:buNone/>
              <a:defRPr sz="1632" b="0" i="0">
                <a:solidFill>
                  <a:schemeClr val="accent3"/>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998529" y="3335416"/>
            <a:ext cx="3414922"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998529" y="3753053"/>
            <a:ext cx="3414922" cy="330963"/>
          </a:xfrm>
        </p:spPr>
        <p:txBody>
          <a:bodyPr>
            <a:normAutofit/>
          </a:bodyPr>
          <a:lstStyle>
            <a:lvl1pPr marL="0" indent="0">
              <a:buNone/>
              <a:defRPr sz="1632" b="0" i="0">
                <a:solidFill>
                  <a:schemeClr val="accent3"/>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206133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145054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4888" cy="970647"/>
          </a:xfrm>
        </p:spPr>
        <p:txBody>
          <a:bodyPr>
            <a:noAutofit/>
          </a:bodyPr>
          <a:lstStyle>
            <a:lvl1pPr marL="0" indent="0" algn="ctr">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221549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4888" cy="970647"/>
          </a:xfrm>
        </p:spPr>
        <p:txBody>
          <a:bodyPr>
            <a:noAutofit/>
          </a:bodyPr>
          <a:lstStyle>
            <a:lvl1pPr marL="0" indent="0" algn="ctr">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765942"/>
            <a:ext cx="12434888" cy="399687"/>
          </a:xfrm>
        </p:spPr>
        <p:txBody>
          <a:bodyPr>
            <a:noAutofit/>
          </a:bodyPr>
          <a:lstStyle>
            <a:lvl1pPr marL="0" indent="0" algn="ctr">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24112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7444"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47" y="2580684"/>
            <a:ext cx="5489115" cy="1833158"/>
          </a:xfrm>
        </p:spPr>
        <p:txBody>
          <a:bodyPr anchor="ctr" anchorCtr="0">
            <a:noAutofit/>
          </a:bodyPr>
          <a:lstStyle>
            <a:lvl1pPr marL="0" indent="0" algn="l">
              <a:buNone/>
              <a:defRPr sz="6119"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139662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7444"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47" y="1560706"/>
            <a:ext cx="5489115" cy="2116417"/>
          </a:xfrm>
        </p:spPr>
        <p:txBody>
          <a:bodyPr anchor="b" anchorCtr="0">
            <a:noAutofit/>
          </a:bodyPr>
          <a:lstStyle>
            <a:lvl1pPr marL="0" indent="0" algn="l">
              <a:buNone/>
              <a:defRPr sz="6119"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73047" y="3765940"/>
            <a:ext cx="5489115" cy="1838562"/>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261379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11617738"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030283"/>
            <a:ext cx="11617738" cy="4249246"/>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574047"/>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136764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139041"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73047" y="417450"/>
            <a:ext cx="3339656" cy="1287882"/>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654201" y="873685"/>
            <a:ext cx="7327701" cy="5405845"/>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654201" y="417450"/>
            <a:ext cx="7327701"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0356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4831842" cy="1181299"/>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256752"/>
            <a:ext cx="4831842" cy="4040541"/>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800517"/>
            <a:ext cx="4831842"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122" y="417729"/>
            <a:ext cx="6607653"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164948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7444"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47" y="417451"/>
            <a:ext cx="5489115" cy="666146"/>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73047" y="1234589"/>
            <a:ext cx="5489115" cy="5435746"/>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1102" y="417450"/>
            <a:ext cx="446726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4122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7444"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1102" y="417450"/>
            <a:ext cx="446726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73047" y="417451"/>
            <a:ext cx="5489115" cy="666146"/>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73047" y="1234589"/>
            <a:ext cx="5489115" cy="5435746"/>
          </a:xfrm>
        </p:spPr>
        <p:txBody>
          <a:bodyPr>
            <a:normAutofit/>
          </a:bodyPr>
          <a:lstStyle>
            <a:lvl1pPr marL="0" indent="0">
              <a:buNone/>
              <a:defRPr sz="1632">
                <a:solidFill>
                  <a:schemeClr val="bg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11493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139041"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73048" y="2928524"/>
            <a:ext cx="3384065"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73048" y="3612729"/>
            <a:ext cx="3384065" cy="417448"/>
          </a:xfrm>
        </p:spPr>
        <p:txBody>
          <a:bodyPr>
            <a:noAutofit/>
          </a:bodyPr>
          <a:lstStyle>
            <a:lvl1pPr marL="0" indent="0" algn="l">
              <a:buNone/>
              <a:defRPr sz="2040" b="1" i="0" spc="0">
                <a:solidFill>
                  <a:schemeClr val="accent4"/>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196122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04" y="295275"/>
            <a:ext cx="11888047" cy="622073"/>
          </a:xfrm>
        </p:spPr>
        <p:txBody>
          <a:bodyPr/>
          <a:lstStyle/>
          <a:p>
            <a:r>
              <a:rPr lang="en-US"/>
              <a:t>Click to edit Master title style</a:t>
            </a:r>
          </a:p>
        </p:txBody>
      </p:sp>
      <p:sp>
        <p:nvSpPr>
          <p:cNvPr id="6" name="Text Placeholder 5"/>
          <p:cNvSpPr>
            <a:spLocks noGrp="1"/>
          </p:cNvSpPr>
          <p:nvPr>
            <p:ph type="body" sz="quarter" idx="10"/>
          </p:nvPr>
        </p:nvSpPr>
        <p:spPr>
          <a:xfrm>
            <a:off x="274603" y="987091"/>
            <a:ext cx="11885683" cy="1748171"/>
          </a:xfrm>
        </p:spPr>
        <p:txBody>
          <a:bodyPr/>
          <a:lstStyle>
            <a:lvl1pPr marL="0" indent="0">
              <a:buNone/>
              <a:defRPr sz="2000">
                <a:solidFill>
                  <a:schemeClr val="accent5"/>
                </a:solidFill>
                <a:latin typeface="+mn-lt"/>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4"/>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38970" y="0"/>
            <a:ext cx="6994154" cy="6994525"/>
          </a:xfrm>
          <a:prstGeom prst="rect">
            <a:avLst/>
          </a:prstGeom>
        </p:spPr>
      </p:pic>
    </p:spTree>
    <p:extLst>
      <p:ext uri="{BB962C8B-B14F-4D97-AF65-F5344CB8AC3E}">
        <p14:creationId xmlns:p14="http://schemas.microsoft.com/office/powerpoint/2010/main" val="413149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121BFC-7B9E-244A-ACEB-661FFE0B685B}"/>
              </a:ext>
            </a:extLst>
          </p:cNvPr>
          <p:cNvSpPr/>
          <p:nvPr userDrawn="1"/>
        </p:nvSpPr>
        <p:spPr>
          <a:xfrm>
            <a:off x="4139041" y="1"/>
            <a:ext cx="8295847" cy="6994525"/>
          </a:xfrm>
          <a:prstGeom prst="rect">
            <a:avLst/>
          </a:prstGeom>
          <a:gradFill>
            <a:gsLst>
              <a:gs pos="0">
                <a:schemeClr val="tx1">
                  <a:alpha val="0"/>
                </a:schemeClr>
              </a:gs>
              <a:gs pos="100000">
                <a:schemeClr val="tx1">
                  <a:alpha val="3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Rectangle 1">
            <a:extLst>
              <a:ext uri="{FF2B5EF4-FFF2-40B4-BE49-F238E27FC236}">
                <a16:creationId xmlns:a16="http://schemas.microsoft.com/office/drawing/2014/main" id="{E7FB4262-ADC6-F542-922D-7BD97A35AADF}"/>
              </a:ext>
            </a:extLst>
          </p:cNvPr>
          <p:cNvSpPr/>
          <p:nvPr userDrawn="1"/>
        </p:nvSpPr>
        <p:spPr>
          <a:xfrm>
            <a:off x="0" y="0"/>
            <a:ext cx="4139041"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73048" y="3186876"/>
            <a:ext cx="3384065" cy="620774"/>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62281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11617738"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030283"/>
            <a:ext cx="11617738" cy="332312"/>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574047"/>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73047" y="3122761"/>
            <a:ext cx="11617738" cy="332312"/>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73047" y="2666525"/>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73047" y="4228398"/>
            <a:ext cx="11617738" cy="332312"/>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73047" y="3772162"/>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73047" y="5320875"/>
            <a:ext cx="11617738" cy="332312"/>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73047" y="4864640"/>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98103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6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40E1-F4FD-49F0-A6E0-547C501F6D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DBB48-49CA-41AE-B298-1857379A29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3DA11F-DDC0-41CF-8363-890CD3FE7E1E}"/>
              </a:ext>
            </a:extLst>
          </p:cNvPr>
          <p:cNvSpPr>
            <a:spLocks noGrp="1"/>
          </p:cNvSpPr>
          <p:nvPr>
            <p:ph type="dt" sz="half" idx="10"/>
          </p:nvPr>
        </p:nvSpPr>
        <p:spPr/>
        <p:txBody>
          <a:bodyPr/>
          <a:lstStyle/>
          <a:p>
            <a:fld id="{0B746D5E-1A95-4ADD-8B91-9AEC5524946C}" type="datetimeFigureOut">
              <a:rPr lang="en-US" smtClean="0"/>
              <a:t>4/30/2020</a:t>
            </a:fld>
            <a:endParaRPr lang="en-US"/>
          </a:p>
        </p:txBody>
      </p:sp>
      <p:sp>
        <p:nvSpPr>
          <p:cNvPr id="5" name="Footer Placeholder 4">
            <a:extLst>
              <a:ext uri="{FF2B5EF4-FFF2-40B4-BE49-F238E27FC236}">
                <a16:creationId xmlns:a16="http://schemas.microsoft.com/office/drawing/2014/main" id="{7F88440D-DB94-4588-9CBC-7BE1EA900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89F946-3C7C-49CF-A856-73979076933E}"/>
              </a:ext>
            </a:extLst>
          </p:cNvPr>
          <p:cNvSpPr>
            <a:spLocks noGrp="1"/>
          </p:cNvSpPr>
          <p:nvPr>
            <p:ph type="sldNum" sz="quarter" idx="12"/>
          </p:nvPr>
        </p:nvSpPr>
        <p:spPr/>
        <p:txBody>
          <a:bodyPr/>
          <a:lstStyle/>
          <a:p>
            <a:fld id="{47E98A62-828F-4FD9-B03D-F7E2203DF44E}" type="slidenum">
              <a:rPr lang="en-US" smtClean="0"/>
              <a:t>‹#›</a:t>
            </a:fld>
            <a:endParaRPr lang="en-US"/>
          </a:p>
        </p:txBody>
      </p:sp>
    </p:spTree>
    <p:extLst>
      <p:ext uri="{BB962C8B-B14F-4D97-AF65-F5344CB8AC3E}">
        <p14:creationId xmlns:p14="http://schemas.microsoft.com/office/powerpoint/2010/main" val="127309019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248" y="479425"/>
            <a:ext cx="1447944"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9" name="Picture 8"/>
          <p:cNvPicPr>
            <a:picLocks noChangeAspect="1"/>
          </p:cNvPicPr>
          <p:nvPr userDrawn="1"/>
        </p:nvPicPr>
        <p:blipFill>
          <a:blip r:embed="rId4"/>
          <a:stretch>
            <a:fillRect/>
          </a:stretch>
        </p:blipFill>
        <p:spPr>
          <a:xfrm>
            <a:off x="5003992" y="493939"/>
            <a:ext cx="6958682" cy="1325880"/>
          </a:xfrm>
          <a:prstGeom prst="rect">
            <a:avLst/>
          </a:prstGeom>
        </p:spPr>
      </p:pic>
    </p:spTree>
    <p:extLst>
      <p:ext uri="{BB962C8B-B14F-4D97-AF65-F5344CB8AC3E}">
        <p14:creationId xmlns:p14="http://schemas.microsoft.com/office/powerpoint/2010/main" val="2376295520"/>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2" name="Text Placeholder 16"/>
          <p:cNvSpPr>
            <a:spLocks noGrp="1"/>
          </p:cNvSpPr>
          <p:nvPr>
            <p:ph type="body" sz="quarter" idx="13" hasCustomPrompt="1"/>
          </p:nvPr>
        </p:nvSpPr>
        <p:spPr>
          <a:xfrm>
            <a:off x="8505820" y="294305"/>
            <a:ext cx="365713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669" y="6116467"/>
            <a:ext cx="3657133"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720689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59836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32907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539289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31750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940391"/>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82462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31000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152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36666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6" y="264964"/>
            <a:ext cx="9142832" cy="1097302"/>
          </a:xfrm>
        </p:spPr>
        <p:txBody>
          <a:bodyPr lIns="146304" tIns="91440" rIns="146304" bIns="91440"/>
          <a:lstStyle>
            <a:lvl1pPr>
              <a:lnSpc>
                <a:spcPts val="6298"/>
              </a:lnSpc>
              <a:defRPr sz="5798"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4FCB46E6-3407-48EA-8551-2FC832B20F73}" type="slidenum">
              <a:rPr lang="en-US" smtClean="0"/>
              <a:t>‹#›</a:t>
            </a:fld>
            <a:endParaRPr lang="en-US"/>
          </a:p>
        </p:txBody>
      </p:sp>
    </p:spTree>
    <p:extLst>
      <p:ext uri="{BB962C8B-B14F-4D97-AF65-F5344CB8AC3E}">
        <p14:creationId xmlns:p14="http://schemas.microsoft.com/office/powerpoint/2010/main" val="408073578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88">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36191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4831842" cy="1181299"/>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256752"/>
            <a:ext cx="4831842" cy="4040541"/>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800517"/>
            <a:ext cx="4831842"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122" y="417729"/>
            <a:ext cx="6607653"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56616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838" y="597747"/>
            <a:ext cx="1393662"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882" y="1193732"/>
            <a:ext cx="11835810"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4349" y="1806920"/>
            <a:ext cx="3550541"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6857" y="3136130"/>
            <a:ext cx="2367734"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585" y="3247133"/>
            <a:ext cx="2766341" cy="1394459"/>
          </a:xfrm>
          <a:prstGeom prst="rect">
            <a:avLst/>
          </a:prstGeom>
          <a:effectLst/>
        </p:spPr>
      </p:pic>
    </p:spTree>
    <p:extLst>
      <p:ext uri="{BB962C8B-B14F-4D97-AF65-F5344CB8AC3E}">
        <p14:creationId xmlns:p14="http://schemas.microsoft.com/office/powerpoint/2010/main" val="639385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838" y="597450"/>
            <a:ext cx="1393662"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1" y="3038854"/>
            <a:ext cx="6062008"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636" y="4041282"/>
            <a:ext cx="606200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5417" y="597450"/>
            <a:ext cx="274525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0751" y="-22273"/>
            <a:ext cx="6050265"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1406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3751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8" y="1211287"/>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94460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215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883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788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7883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3056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93533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0751" y="-22273"/>
            <a:ext cx="6050265"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6439" y="297916"/>
            <a:ext cx="7018912"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839" y="2631002"/>
            <a:ext cx="384398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384439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91778311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0751" y="-22273"/>
            <a:ext cx="6050265"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839" y="3040994"/>
            <a:ext cx="3844570"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6439" y="297916"/>
            <a:ext cx="7018912"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43923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528316"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6528316"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0751" y="-22273"/>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22705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70487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65486275"/>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13767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4254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0121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838" y="597450"/>
            <a:ext cx="1393662" cy="298433"/>
          </a:xfrm>
          <a:prstGeom prst="rect">
            <a:avLst/>
          </a:prstGeom>
        </p:spPr>
      </p:pic>
    </p:spTree>
    <p:extLst>
      <p:ext uri="{BB962C8B-B14F-4D97-AF65-F5344CB8AC3E}">
        <p14:creationId xmlns:p14="http://schemas.microsoft.com/office/powerpoint/2010/main" val="1197666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6293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0712-1D75-492A-AECA-E794A0609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BA3DB-4CD0-4669-AC2A-444CAE25AC9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AED7E-3EC0-4B04-A9FE-73223C172EBC}"/>
              </a:ext>
            </a:extLst>
          </p:cNvPr>
          <p:cNvSpPr>
            <a:spLocks noGrp="1"/>
          </p:cNvSpPr>
          <p:nvPr>
            <p:ph type="dt" sz="half" idx="10"/>
          </p:nvPr>
        </p:nvSpPr>
        <p:spPr/>
        <p:txBody>
          <a:bodyPr/>
          <a:lstStyle/>
          <a:p>
            <a:fld id="{28A47BEA-2242-4A3C-8AD6-4AD8EAAAC3AB}" type="datetimeFigureOut">
              <a:rPr lang="en-US" smtClean="0"/>
              <a:t>4/30/2020</a:t>
            </a:fld>
            <a:endParaRPr lang="en-US"/>
          </a:p>
        </p:txBody>
      </p:sp>
      <p:sp>
        <p:nvSpPr>
          <p:cNvPr id="5" name="Footer Placeholder 4">
            <a:extLst>
              <a:ext uri="{FF2B5EF4-FFF2-40B4-BE49-F238E27FC236}">
                <a16:creationId xmlns:a16="http://schemas.microsoft.com/office/drawing/2014/main" id="{35B92923-D099-4229-90F7-7133B2134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0CC46-EF3F-45CE-9FA0-C78971915EA3}"/>
              </a:ext>
            </a:extLst>
          </p:cNvPr>
          <p:cNvSpPr>
            <a:spLocks noGrp="1"/>
          </p:cNvSpPr>
          <p:nvPr>
            <p:ph type="sldNum" sz="quarter" idx="12"/>
          </p:nvPr>
        </p:nvSpPr>
        <p:spPr/>
        <p:txBody>
          <a:bodyPr/>
          <a:lstStyle/>
          <a:p>
            <a:fld id="{9C75C55D-EB2E-4EC8-8A0F-29F98FA39419}" type="slidenum">
              <a:rPr lang="en-US" smtClean="0"/>
              <a:t>‹#›</a:t>
            </a:fld>
            <a:endParaRPr lang="en-US"/>
          </a:p>
        </p:txBody>
      </p:sp>
    </p:spTree>
    <p:extLst>
      <p:ext uri="{BB962C8B-B14F-4D97-AF65-F5344CB8AC3E}">
        <p14:creationId xmlns:p14="http://schemas.microsoft.com/office/powerpoint/2010/main" val="151951223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248" y="479425"/>
            <a:ext cx="1447944"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9" name="Picture 8"/>
          <p:cNvPicPr>
            <a:picLocks noChangeAspect="1"/>
          </p:cNvPicPr>
          <p:nvPr userDrawn="1"/>
        </p:nvPicPr>
        <p:blipFill>
          <a:blip r:embed="rId4"/>
          <a:stretch>
            <a:fillRect/>
          </a:stretch>
        </p:blipFill>
        <p:spPr>
          <a:xfrm>
            <a:off x="5003992" y="493939"/>
            <a:ext cx="6958682" cy="1325880"/>
          </a:xfrm>
          <a:prstGeom prst="rect">
            <a:avLst/>
          </a:prstGeom>
        </p:spPr>
      </p:pic>
    </p:spTree>
    <p:extLst>
      <p:ext uri="{BB962C8B-B14F-4D97-AF65-F5344CB8AC3E}">
        <p14:creationId xmlns:p14="http://schemas.microsoft.com/office/powerpoint/2010/main" val="213178722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6" y="4395789"/>
            <a:ext cx="12431713"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20" name="Rectangle 7"/>
          <p:cNvSpPr>
            <a:spLocks noChangeArrowheads="1"/>
          </p:cNvSpPr>
          <p:nvPr userDrawn="1"/>
        </p:nvSpPr>
        <p:spPr bwMode="auto">
          <a:xfrm>
            <a:off x="1" y="5843588"/>
            <a:ext cx="12431714" cy="1154113"/>
          </a:xfrm>
          <a:prstGeom prst="rect">
            <a:avLst/>
          </a:prstGeom>
          <a:solidFill>
            <a:srgbClr val="00188F"/>
          </a:solidFill>
          <a:ln>
            <a:noFill/>
          </a:ln>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21" name="Rectangle 8"/>
          <p:cNvSpPr>
            <a:spLocks noChangeArrowheads="1"/>
          </p:cNvSpPr>
          <p:nvPr userDrawn="1"/>
        </p:nvSpPr>
        <p:spPr bwMode="auto">
          <a:xfrm>
            <a:off x="3176"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22" name="Rectangle 21"/>
          <p:cNvSpPr/>
          <p:nvPr userDrawn="1"/>
        </p:nvSpPr>
        <p:spPr bwMode="white">
          <a:xfrm>
            <a:off x="0" y="-318"/>
            <a:ext cx="12434253"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6"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42719" y="6696086"/>
            <a:ext cx="354945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5820" y="294305"/>
            <a:ext cx="365713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669" y="6116467"/>
            <a:ext cx="3657133"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180819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5820" y="294305"/>
            <a:ext cx="365713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669" y="6116467"/>
            <a:ext cx="3657133"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3643156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6726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2961897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48598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726341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8242949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2850"/>
            <a:ext cx="54856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1786256"/>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596744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7314267"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7314267"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6458" y="304193"/>
            <a:ext cx="4408878" cy="6400800"/>
          </a:xfrm>
          <a:prstGeom prst="rect">
            <a:avLst/>
          </a:prstGeom>
        </p:spPr>
      </p:pic>
    </p:spTree>
    <p:extLst>
      <p:ext uri="{BB962C8B-B14F-4D97-AF65-F5344CB8AC3E}">
        <p14:creationId xmlns:p14="http://schemas.microsoft.com/office/powerpoint/2010/main" val="28013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7314266" cy="1181862"/>
          </a:xfrm>
          <a:noFill/>
        </p:spPr>
        <p:txBody>
          <a:bodyPr wrap="square"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6" y="3410197"/>
            <a:ext cx="12434253" cy="3104213"/>
          </a:xfrm>
          <a:prstGeom prst="rect">
            <a:avLst/>
          </a:prstGeom>
        </p:spPr>
      </p:pic>
    </p:spTree>
    <p:extLst>
      <p:ext uri="{BB962C8B-B14F-4D97-AF65-F5344CB8AC3E}">
        <p14:creationId xmlns:p14="http://schemas.microsoft.com/office/powerpoint/2010/main" val="72949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734368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0449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3072531"/>
            <a:ext cx="54856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6023192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012431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20" y="1"/>
            <a:ext cx="6994268" cy="6995160"/>
          </a:xfrm>
          <a:prstGeom prst="rect">
            <a:avLst/>
          </a:prstGeom>
        </p:spPr>
      </p:pic>
    </p:spTree>
    <p:extLst>
      <p:ext uri="{BB962C8B-B14F-4D97-AF65-F5344CB8AC3E}">
        <p14:creationId xmlns:p14="http://schemas.microsoft.com/office/powerpoint/2010/main" val="245928602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6592359"/>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35584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953750"/>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0369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12414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65754"/>
            <a:ext cx="6217444"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36"/>
          </a:p>
        </p:txBody>
      </p:sp>
      <p:sp>
        <p:nvSpPr>
          <p:cNvPr id="16" name="Text Placeholder 9"/>
          <p:cNvSpPr>
            <a:spLocks noGrp="1"/>
          </p:cNvSpPr>
          <p:nvPr>
            <p:ph type="body" sz="quarter" idx="13"/>
          </p:nvPr>
        </p:nvSpPr>
        <p:spPr>
          <a:xfrm>
            <a:off x="0" y="1165754"/>
            <a:ext cx="7087886" cy="2331508"/>
          </a:xfrm>
          <a:solidFill>
            <a:schemeClr val="accent1">
              <a:alpha val="90000"/>
            </a:schemeClr>
          </a:solidFill>
        </p:spPr>
        <p:txBody>
          <a:bodyPr lIns="91440" tIns="91440">
            <a:noAutofit/>
          </a:bodyPr>
          <a:lstStyle>
            <a:lvl1pPr>
              <a:lnSpc>
                <a:spcPct val="100000"/>
              </a:lnSpc>
              <a:defRPr sz="3672">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187804775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33154" y="369155"/>
            <a:ext cx="12046298" cy="6081351"/>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46" b="1">
                <a:solidFill>
                  <a:schemeClr val="bg1"/>
                </a:solidFill>
              </a:rPr>
              <a:t>Conditions and Terms of Use</a:t>
            </a:r>
          </a:p>
          <a:p>
            <a:pPr fontAlgn="auto">
              <a:defRPr/>
            </a:pPr>
            <a:r>
              <a:rPr lang="en-US" sz="1530">
                <a:solidFill>
                  <a:schemeClr val="accent1"/>
                </a:solidFill>
              </a:rPr>
              <a:t>Microsoft Confidential</a:t>
            </a:r>
          </a:p>
          <a:p>
            <a:pPr fontAlgn="auto">
              <a:defRPr/>
            </a:pPr>
            <a:r>
              <a:rPr lang="en-US" sz="1836">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36">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36">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36">
              <a:solidFill>
                <a:schemeClr val="bg1"/>
              </a:solidFill>
            </a:endParaRPr>
          </a:p>
          <a:p>
            <a:pPr fontAlgn="auto">
              <a:defRPr/>
            </a:pPr>
            <a:r>
              <a:rPr lang="en-US" sz="2346" b="1">
                <a:solidFill>
                  <a:schemeClr val="bg1"/>
                </a:solidFill>
              </a:rPr>
              <a:t>Copyright and Trademarks </a:t>
            </a:r>
          </a:p>
          <a:p>
            <a:pPr fontAlgn="auto">
              <a:defRPr/>
            </a:pPr>
            <a:r>
              <a:rPr lang="en-US" sz="1530">
                <a:solidFill>
                  <a:schemeClr val="accent1"/>
                </a:solidFill>
              </a:rPr>
              <a:t>© 2015 Microsoft Corporation. All rights reserved.</a:t>
            </a:r>
          </a:p>
          <a:p>
            <a:pPr fontAlgn="auto">
              <a:defRPr/>
            </a:pPr>
            <a:r>
              <a:rPr lang="en-US" sz="1836">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36">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36">
                <a:solidFill>
                  <a:schemeClr val="bg1"/>
                </a:solidFill>
              </a:rPr>
              <a:t>For more information, see </a:t>
            </a:r>
            <a:r>
              <a:rPr lang="en-US" sz="1836" b="1">
                <a:solidFill>
                  <a:schemeClr val="bg1"/>
                </a:solidFill>
              </a:rPr>
              <a:t>Use of Microsoft Copyrighted Content </a:t>
            </a:r>
            <a:r>
              <a:rPr lang="en-US" sz="1836">
                <a:solidFill>
                  <a:schemeClr val="bg1"/>
                </a:solidFill>
              </a:rPr>
              <a:t>at</a:t>
            </a:r>
            <a:br>
              <a:rPr lang="en-US" sz="1836">
                <a:solidFill>
                  <a:schemeClr val="bg1"/>
                </a:solidFill>
              </a:rPr>
            </a:br>
            <a:r>
              <a:rPr lang="en-US" sz="1836">
                <a:solidFill>
                  <a:srgbClr val="FF0000"/>
                </a:solidFill>
                <a:hlinkClick r:id="rId2"/>
              </a:rPr>
              <a:t>http://www.microsoft.com/about/legal/permissions/</a:t>
            </a:r>
            <a:endParaRPr lang="en-US" sz="1836">
              <a:solidFill>
                <a:srgbClr val="FF0000"/>
              </a:solidFill>
            </a:endParaRPr>
          </a:p>
          <a:p>
            <a:pPr fontAlgn="auto">
              <a:defRPr/>
            </a:pPr>
            <a:r>
              <a:rPr lang="en-US" sz="1836">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62589026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5436" y="310868"/>
            <a:ext cx="11657708"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4" name="Content Placeholder 13"/>
          <p:cNvSpPr>
            <a:spLocks noGrp="1"/>
          </p:cNvSpPr>
          <p:nvPr>
            <p:ph sz="quarter" idx="13"/>
          </p:nvPr>
        </p:nvSpPr>
        <p:spPr>
          <a:xfrm>
            <a:off x="310872" y="1165754"/>
            <a:ext cx="11502271" cy="5051601"/>
          </a:xfrm>
          <a:prstGeom prst="rect">
            <a:avLst/>
          </a:prstGeom>
        </p:spPr>
        <p:txBody>
          <a:bodyPr lIns="91440" tIns="45720">
            <a:normAutofit/>
          </a:bodyPr>
          <a:lstStyle>
            <a:lvl1pPr marL="0" indent="0">
              <a:lnSpc>
                <a:spcPct val="100000"/>
              </a:lnSpc>
              <a:spcBef>
                <a:spcPts val="612"/>
              </a:spcBef>
              <a:spcAft>
                <a:spcPts val="612"/>
              </a:spcAft>
              <a:buFont typeface="+mj-lt"/>
              <a:buNone/>
              <a:defRPr sz="2448" baseline="0">
                <a:solidFill>
                  <a:schemeClr val="bg1"/>
                </a:solidFill>
                <a:latin typeface="+mn-lt"/>
              </a:defRPr>
            </a:lvl1pPr>
            <a:lvl2pPr marL="932597" indent="-466298">
              <a:buFont typeface="+mj-lt"/>
              <a:buAutoNum type="alphaLcParenR"/>
              <a:defRPr sz="2040">
                <a:latin typeface="+mn-lt"/>
              </a:defRPr>
            </a:lvl2pPr>
            <a:lvl3pPr marL="874309" indent="0">
              <a:buFont typeface="Arial" panose="020B0604020202020204" pitchFamily="34" charset="0"/>
              <a:buNone/>
              <a:defRPr sz="204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195559012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10872" y="310868"/>
            <a:ext cx="11502271"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4" name="Slide Number Placeholder 3"/>
          <p:cNvSpPr>
            <a:spLocks noGrp="1"/>
          </p:cNvSpPr>
          <p:nvPr>
            <p:ph type="sldNum" sz="quarter" idx="10"/>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a:p>
        </p:txBody>
      </p:sp>
    </p:spTree>
    <p:extLst>
      <p:ext uri="{BB962C8B-B14F-4D97-AF65-F5344CB8AC3E}">
        <p14:creationId xmlns:p14="http://schemas.microsoft.com/office/powerpoint/2010/main" val="10543689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690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98905"/>
            <a:ext cx="4663083" cy="1865207"/>
          </a:xfrm>
          <a:solidFill>
            <a:srgbClr val="0A5BBA"/>
          </a:solidFill>
        </p:spPr>
        <p:txBody>
          <a:bodyPr>
            <a:normAutofit/>
          </a:bodyPr>
          <a:lstStyle>
            <a:lvl1pPr>
              <a:defRPr sz="2856" baseline="0">
                <a:solidFill>
                  <a:schemeClr val="tx1"/>
                </a:solidFill>
                <a:latin typeface="Segoe UI Light" panose="020B0502040204020203" pitchFamily="34" charset="0"/>
              </a:defRPr>
            </a:lvl1pPr>
          </a:lstStyle>
          <a:p>
            <a:r>
              <a:rPr lang="en-US"/>
              <a:t>Click to edit Master title style</a:t>
            </a:r>
          </a:p>
        </p:txBody>
      </p:sp>
      <p:sp>
        <p:nvSpPr>
          <p:cNvPr id="9" name="Text Placeholder 18"/>
          <p:cNvSpPr>
            <a:spLocks noGrp="1"/>
          </p:cNvSpPr>
          <p:nvPr>
            <p:ph type="body" sz="quarter" idx="16"/>
          </p:nvPr>
        </p:nvSpPr>
        <p:spPr>
          <a:xfrm>
            <a:off x="0" y="3264111"/>
            <a:ext cx="4663083" cy="718105"/>
          </a:xfrm>
          <a:prstGeom prst="rect">
            <a:avLst/>
          </a:prstGeom>
          <a:solidFill>
            <a:schemeClr val="bg2">
              <a:alpha val="90000"/>
            </a:schemeClr>
          </a:solidFill>
        </p:spPr>
        <p:txBody>
          <a:bodyPr lIns="91440" tIns="91440">
            <a:normAutofit/>
          </a:bodyPr>
          <a:lstStyle>
            <a:lvl1pPr marL="0" indent="0">
              <a:lnSpc>
                <a:spcPct val="100000"/>
              </a:lnSpc>
              <a:buFontTx/>
              <a:buNone/>
              <a:defRPr sz="2040"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a:p>
        </p:txBody>
      </p:sp>
    </p:spTree>
    <p:extLst>
      <p:ext uri="{BB962C8B-B14F-4D97-AF65-F5344CB8AC3E}">
        <p14:creationId xmlns:p14="http://schemas.microsoft.com/office/powerpoint/2010/main" val="283609316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98905"/>
            <a:ext cx="4663083" cy="1865207"/>
          </a:xfrm>
          <a:solidFill>
            <a:srgbClr val="0A5BBA"/>
          </a:solidFill>
        </p:spPr>
        <p:txBody>
          <a:bodyPr>
            <a:normAutofit/>
          </a:bodyPr>
          <a:lstStyle>
            <a:lvl1pPr>
              <a:defRPr sz="2856">
                <a:solidFill>
                  <a:schemeClr val="tx1"/>
                </a:solidFill>
                <a:latin typeface="Segoe UI Light" panose="020B0502040204020203" pitchFamily="34" charset="0"/>
              </a:defRPr>
            </a:lvl1pPr>
          </a:lstStyle>
          <a:p>
            <a:r>
              <a:rPr lang="en-US"/>
              <a:t>Click to edit Master title style</a:t>
            </a:r>
          </a:p>
        </p:txBody>
      </p:sp>
      <p:sp>
        <p:nvSpPr>
          <p:cNvPr id="16" name="Text Placeholder 14"/>
          <p:cNvSpPr>
            <a:spLocks noGrp="1"/>
          </p:cNvSpPr>
          <p:nvPr>
            <p:ph type="body" sz="quarter" idx="12"/>
          </p:nvPr>
        </p:nvSpPr>
        <p:spPr>
          <a:xfrm>
            <a:off x="0" y="3264112"/>
            <a:ext cx="4663083" cy="1865207"/>
          </a:xfrm>
          <a:solidFill>
            <a:schemeClr val="bg2"/>
          </a:solidFill>
        </p:spPr>
        <p:txBody>
          <a:bodyPr>
            <a:normAutofit/>
          </a:bodyPr>
          <a:lstStyle>
            <a:lvl1pPr>
              <a:lnSpc>
                <a:spcPct val="100000"/>
              </a:lnSpc>
              <a:defRPr sz="2448" baseline="0">
                <a:solidFill>
                  <a:schemeClr val="tx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663083" y="3264112"/>
            <a:ext cx="4663083" cy="1865207"/>
          </a:xfrm>
          <a:solidFill>
            <a:schemeClr val="accent4"/>
          </a:solidFill>
        </p:spPr>
        <p:txBody>
          <a:bodyPr>
            <a:normAutofit/>
          </a:bodyPr>
          <a:lstStyle>
            <a:lvl1pPr>
              <a:lnSpc>
                <a:spcPct val="100000"/>
              </a:lnSpc>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a:p>
        </p:txBody>
      </p:sp>
    </p:spTree>
    <p:extLst>
      <p:ext uri="{BB962C8B-B14F-4D97-AF65-F5344CB8AC3E}">
        <p14:creationId xmlns:p14="http://schemas.microsoft.com/office/powerpoint/2010/main" val="51880688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10872" y="2875527"/>
            <a:ext cx="11502271" cy="699453"/>
          </a:xfrm>
          <a:noFill/>
        </p:spPr>
        <p:txBody>
          <a:bodyPr>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4" name="Slide Number Placeholder 3"/>
          <p:cNvSpPr>
            <a:spLocks noGrp="1"/>
          </p:cNvSpPr>
          <p:nvPr>
            <p:ph type="sldNum" sz="quarter" idx="10"/>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a:p>
        </p:txBody>
      </p:sp>
    </p:spTree>
    <p:extLst>
      <p:ext uri="{BB962C8B-B14F-4D97-AF65-F5344CB8AC3E}">
        <p14:creationId xmlns:p14="http://schemas.microsoft.com/office/powerpoint/2010/main" val="250386461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65754"/>
            <a:ext cx="6217444"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36"/>
          </a:p>
        </p:txBody>
      </p:sp>
      <p:sp>
        <p:nvSpPr>
          <p:cNvPr id="16" name="Text Placeholder 9"/>
          <p:cNvSpPr>
            <a:spLocks noGrp="1"/>
          </p:cNvSpPr>
          <p:nvPr>
            <p:ph type="body" sz="quarter" idx="13"/>
          </p:nvPr>
        </p:nvSpPr>
        <p:spPr>
          <a:xfrm>
            <a:off x="0" y="1165754"/>
            <a:ext cx="6155270" cy="2331508"/>
          </a:xfrm>
          <a:solidFill>
            <a:schemeClr val="accent1">
              <a:alpha val="90000"/>
            </a:schemeClr>
          </a:solidFill>
        </p:spPr>
        <p:txBody>
          <a:bodyPr>
            <a:noAutofit/>
          </a:bodyPr>
          <a:lstStyle>
            <a:lvl1pPr marL="58287" indent="0">
              <a:lnSpc>
                <a:spcPct val="100000"/>
              </a:lnSpc>
              <a:defRPr sz="3672" baseline="0">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146591557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65754"/>
            <a:ext cx="6217444"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36"/>
          </a:p>
        </p:txBody>
      </p:sp>
      <p:sp>
        <p:nvSpPr>
          <p:cNvPr id="16" name="Text Placeholder 9"/>
          <p:cNvSpPr>
            <a:spLocks noGrp="1"/>
          </p:cNvSpPr>
          <p:nvPr>
            <p:ph type="body" sz="quarter" idx="13"/>
          </p:nvPr>
        </p:nvSpPr>
        <p:spPr>
          <a:xfrm>
            <a:off x="0" y="1165754"/>
            <a:ext cx="6155270" cy="2331508"/>
          </a:xfrm>
          <a:solidFill>
            <a:schemeClr val="accent1">
              <a:alpha val="90000"/>
            </a:schemeClr>
          </a:solidFill>
        </p:spPr>
        <p:txBody>
          <a:bodyPr>
            <a:noAutofit/>
          </a:bodyPr>
          <a:lstStyle>
            <a:lvl1pPr marL="58287" indent="0">
              <a:lnSpc>
                <a:spcPct val="100000"/>
              </a:lnSpc>
              <a:defRPr sz="3672" baseline="0">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188961298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65754"/>
            <a:ext cx="6217444"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36"/>
          </a:p>
        </p:txBody>
      </p:sp>
      <p:sp>
        <p:nvSpPr>
          <p:cNvPr id="7" name="Picture Placeholder 9"/>
          <p:cNvSpPr>
            <a:spLocks noGrp="1"/>
          </p:cNvSpPr>
          <p:nvPr>
            <p:ph type="pic" sz="quarter" idx="14"/>
          </p:nvPr>
        </p:nvSpPr>
        <p:spPr>
          <a:xfrm>
            <a:off x="0" y="0"/>
            <a:ext cx="12434888"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p>
        </p:txBody>
      </p:sp>
      <p:sp>
        <p:nvSpPr>
          <p:cNvPr id="9" name="Text Placeholder 18"/>
          <p:cNvSpPr>
            <a:spLocks noGrp="1"/>
          </p:cNvSpPr>
          <p:nvPr>
            <p:ph type="body" sz="quarter" idx="16"/>
          </p:nvPr>
        </p:nvSpPr>
        <p:spPr>
          <a:xfrm>
            <a:off x="0" y="3497263"/>
            <a:ext cx="3108722" cy="1165754"/>
          </a:xfrm>
          <a:prstGeom prst="rect">
            <a:avLst/>
          </a:prstGeom>
          <a:solidFill>
            <a:schemeClr val="bg2">
              <a:alpha val="90000"/>
            </a:schemeClr>
          </a:solidFill>
        </p:spPr>
        <p:txBody>
          <a:bodyPr lIns="91440" tIns="91440">
            <a:normAutofit/>
          </a:bodyPr>
          <a:lstStyle>
            <a:lvl1pPr marL="0" indent="0">
              <a:lnSpc>
                <a:spcPct val="100000"/>
              </a:lnSpc>
              <a:buFontTx/>
              <a:buNone/>
              <a:defRPr sz="1632"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54361" cy="1165754"/>
          </a:xfrm>
        </p:spPr>
        <p:txBody>
          <a:bodyPr rtlCol="0">
            <a:normAutofit/>
          </a:bodyPr>
          <a:lstStyle>
            <a:lvl1pPr>
              <a:defRPr>
                <a:solidFill>
                  <a:srgbClr val="000000"/>
                </a:solidFill>
              </a:defRPr>
            </a:lvl1pPr>
          </a:lstStyle>
          <a:p>
            <a:pPr lvl="0"/>
            <a:r>
              <a:rPr lang="en-US" noProof="0"/>
              <a:t>Click icon to add picture</a:t>
            </a:r>
          </a:p>
        </p:txBody>
      </p:sp>
      <p:sp>
        <p:nvSpPr>
          <p:cNvPr id="16" name="Text Placeholder 9"/>
          <p:cNvSpPr>
            <a:spLocks noGrp="1"/>
          </p:cNvSpPr>
          <p:nvPr>
            <p:ph type="body" sz="quarter" idx="13"/>
          </p:nvPr>
        </p:nvSpPr>
        <p:spPr>
          <a:xfrm>
            <a:off x="0" y="1165754"/>
            <a:ext cx="6217444" cy="2331508"/>
          </a:xfrm>
          <a:solidFill>
            <a:schemeClr val="accent1">
              <a:alpha val="90000"/>
            </a:schemeClr>
          </a:solidFill>
        </p:spPr>
        <p:txBody>
          <a:bodyPr lIns="91440" tIns="91440">
            <a:noAutofit/>
          </a:bodyPr>
          <a:lstStyle>
            <a:lvl1pPr>
              <a:lnSpc>
                <a:spcPct val="100000"/>
              </a:lnSpc>
              <a:defRPr sz="3264">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8" name="Picture Placeholder 4"/>
          <p:cNvSpPr>
            <a:spLocks noGrp="1"/>
          </p:cNvSpPr>
          <p:nvPr>
            <p:ph type="pic" sz="quarter" idx="18"/>
          </p:nvPr>
        </p:nvSpPr>
        <p:spPr>
          <a:xfrm>
            <a:off x="10569655" y="3282"/>
            <a:ext cx="1865233" cy="514578"/>
          </a:xfrm>
        </p:spPr>
        <p:txBody>
          <a:bodyPr rtlCol="0">
            <a:normAutofit/>
          </a:bodyPr>
          <a:lstStyle>
            <a:lvl1pPr>
              <a:defRPr>
                <a:solidFill>
                  <a:srgbClr val="000000"/>
                </a:solidFill>
              </a:defRPr>
            </a:lvl1pPr>
          </a:lstStyle>
          <a:p>
            <a:pPr lvl="0"/>
            <a:r>
              <a:rPr lang="en-US" noProof="0"/>
              <a:t>Click icon to add picture</a:t>
            </a:r>
          </a:p>
        </p:txBody>
      </p:sp>
      <p:sp>
        <p:nvSpPr>
          <p:cNvPr id="13" name="Slide Number Placeholder 3"/>
          <p:cNvSpPr>
            <a:spLocks noGrp="1"/>
          </p:cNvSpPr>
          <p:nvPr>
            <p:ph type="sldNum" sz="quarter" idx="19"/>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422321184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4888"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p>
        </p:txBody>
      </p:sp>
      <p:sp>
        <p:nvSpPr>
          <p:cNvPr id="8" name="Text Placeholder 18"/>
          <p:cNvSpPr>
            <a:spLocks noGrp="1"/>
          </p:cNvSpPr>
          <p:nvPr>
            <p:ph type="body" sz="quarter" idx="16"/>
          </p:nvPr>
        </p:nvSpPr>
        <p:spPr>
          <a:xfrm>
            <a:off x="9326166" y="3497263"/>
            <a:ext cx="3108722" cy="1165754"/>
          </a:xfrm>
          <a:prstGeom prst="rect">
            <a:avLst/>
          </a:prstGeom>
          <a:solidFill>
            <a:schemeClr val="bg2">
              <a:alpha val="90000"/>
            </a:schemeClr>
          </a:solidFill>
        </p:spPr>
        <p:txBody>
          <a:bodyPr>
            <a:normAutofit/>
          </a:bodyPr>
          <a:lstStyle>
            <a:lvl1pPr marL="0" indent="0">
              <a:lnSpc>
                <a:spcPct val="100000"/>
              </a:lnSpc>
              <a:buFontTx/>
              <a:buNone/>
              <a:defRPr sz="1632"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217444" y="1165754"/>
            <a:ext cx="6217444" cy="2331508"/>
          </a:xfrm>
          <a:solidFill>
            <a:schemeClr val="accent1">
              <a:alpha val="90000"/>
            </a:schemeClr>
          </a:solidFill>
        </p:spPr>
        <p:txBody>
          <a:bodyPr>
            <a:noAutofit/>
          </a:bodyPr>
          <a:lstStyle>
            <a:lvl1pPr>
              <a:lnSpc>
                <a:spcPct val="100000"/>
              </a:lnSpc>
              <a:defRPr sz="3264">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6" name="Picture Placeholder 4"/>
          <p:cNvSpPr>
            <a:spLocks noGrp="1"/>
          </p:cNvSpPr>
          <p:nvPr>
            <p:ph type="pic" sz="quarter" idx="18"/>
          </p:nvPr>
        </p:nvSpPr>
        <p:spPr>
          <a:xfrm>
            <a:off x="10880527" y="0"/>
            <a:ext cx="1554361" cy="1165754"/>
          </a:xfrm>
        </p:spPr>
        <p:txBody>
          <a:bodyPr rtlCol="0">
            <a:normAutofit/>
          </a:bodyPr>
          <a:lstStyle>
            <a:lvl1pPr>
              <a:defRPr>
                <a:solidFill>
                  <a:srgbClr val="000000"/>
                </a:solidFill>
              </a:defRPr>
            </a:lvl1pPr>
          </a:lstStyle>
          <a:p>
            <a:pPr lvl="0"/>
            <a:r>
              <a:rPr lang="en-US" noProof="0"/>
              <a:t>Click icon to add picture</a:t>
            </a:r>
          </a:p>
        </p:txBody>
      </p:sp>
      <p:sp>
        <p:nvSpPr>
          <p:cNvPr id="9" name="Picture Placeholder 4"/>
          <p:cNvSpPr>
            <a:spLocks noGrp="1"/>
          </p:cNvSpPr>
          <p:nvPr>
            <p:ph type="pic" sz="quarter" idx="17"/>
          </p:nvPr>
        </p:nvSpPr>
        <p:spPr>
          <a:xfrm>
            <a:off x="0" y="3282"/>
            <a:ext cx="1865233" cy="514578"/>
          </a:xfrm>
        </p:spPr>
        <p:txBody>
          <a:bodyPr rtlCol="0">
            <a:normAutofit/>
          </a:bodyPr>
          <a:lstStyle>
            <a:lvl1pPr>
              <a:defRPr>
                <a:solidFill>
                  <a:srgbClr val="000000"/>
                </a:solidFill>
              </a:defRPr>
            </a:lvl1pPr>
          </a:lstStyle>
          <a:p>
            <a:pPr lvl="0"/>
            <a:r>
              <a:rPr lang="en-US" noProof="0"/>
              <a:t>Click icon to add picture</a:t>
            </a:r>
          </a:p>
        </p:txBody>
      </p:sp>
      <p:sp>
        <p:nvSpPr>
          <p:cNvPr id="11" name="Slide Number Placeholder 3"/>
          <p:cNvSpPr>
            <a:spLocks noGrp="1"/>
          </p:cNvSpPr>
          <p:nvPr>
            <p:ph type="sldNum" sz="quarter" idx="19"/>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1091522046"/>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65754"/>
            <a:ext cx="3108722" cy="2331508"/>
          </a:xfrm>
          <a:solidFill>
            <a:srgbClr val="0A5BBA"/>
          </a:solidFill>
        </p:spPr>
        <p:txBody>
          <a:bodyPr>
            <a:normAutofit/>
          </a:bodyPr>
          <a:lstStyle>
            <a:lvl1pPr>
              <a:defRPr sz="2448" baseline="0">
                <a:solidFill>
                  <a:schemeClr val="tx1"/>
                </a:solidFill>
                <a:latin typeface="+mn-lt"/>
              </a:defRPr>
            </a:lvl1pPr>
          </a:lstStyle>
          <a:p>
            <a:r>
              <a:rPr lang="en-US"/>
              <a:t>Click to edit Master title style</a:t>
            </a:r>
          </a:p>
        </p:txBody>
      </p:sp>
      <p:sp>
        <p:nvSpPr>
          <p:cNvPr id="14" name="Content Placeholder 13"/>
          <p:cNvSpPr>
            <a:spLocks noGrp="1"/>
          </p:cNvSpPr>
          <p:nvPr>
            <p:ph sz="quarter" idx="13"/>
          </p:nvPr>
        </p:nvSpPr>
        <p:spPr>
          <a:xfrm>
            <a:off x="4663083" y="1165754"/>
            <a:ext cx="7150061" cy="5051601"/>
          </a:xfrm>
          <a:prstGeom prst="rect">
            <a:avLst/>
          </a:prstGeom>
        </p:spPr>
        <p:txBody>
          <a:bodyPr lIns="91440" tIns="45720">
            <a:normAutofit/>
          </a:bodyPr>
          <a:lstStyle>
            <a:lvl1pPr marL="0" indent="0">
              <a:lnSpc>
                <a:spcPct val="100000"/>
              </a:lnSpc>
              <a:spcBef>
                <a:spcPts val="306"/>
              </a:spcBef>
              <a:buFontTx/>
              <a:buNone/>
              <a:defRPr sz="3264"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a:p>
        </p:txBody>
      </p:sp>
    </p:spTree>
    <p:extLst>
      <p:ext uri="{BB962C8B-B14F-4D97-AF65-F5344CB8AC3E}">
        <p14:creationId xmlns:p14="http://schemas.microsoft.com/office/powerpoint/2010/main" val="322953371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9" name="Picture Placeholder 8"/>
          <p:cNvSpPr>
            <a:spLocks noGrp="1"/>
          </p:cNvSpPr>
          <p:nvPr>
            <p:ph type="pic" sz="quarter" idx="16"/>
          </p:nvPr>
        </p:nvSpPr>
        <p:spPr>
          <a:xfrm>
            <a:off x="0" y="0"/>
            <a:ext cx="12434888" cy="6994525"/>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0" y="1165754"/>
            <a:ext cx="3108722" cy="2331508"/>
          </a:xfrm>
          <a:solidFill>
            <a:srgbClr val="0A5BBA">
              <a:alpha val="90000"/>
            </a:srgbClr>
          </a:solidFill>
        </p:spPr>
        <p:txBody>
          <a:bodyPr>
            <a:normAutofit/>
          </a:bodyPr>
          <a:lstStyle>
            <a:lvl1pPr>
              <a:defRPr sz="2448">
                <a:solidFill>
                  <a:schemeClr val="tx1"/>
                </a:solidFill>
                <a:latin typeface="+mn-lt"/>
              </a:defRPr>
            </a:lvl1pPr>
          </a:lstStyle>
          <a:p>
            <a:r>
              <a:rPr lang="en-US"/>
              <a:t>Click to edit Master title style</a:t>
            </a:r>
          </a:p>
        </p:txBody>
      </p:sp>
      <p:sp>
        <p:nvSpPr>
          <p:cNvPr id="16" name="Text Placeholder 14"/>
          <p:cNvSpPr>
            <a:spLocks noGrp="1"/>
          </p:cNvSpPr>
          <p:nvPr>
            <p:ph type="body" sz="quarter" idx="12"/>
          </p:nvPr>
        </p:nvSpPr>
        <p:spPr>
          <a:xfrm>
            <a:off x="0" y="3497263"/>
            <a:ext cx="3108722" cy="2331508"/>
          </a:xfrm>
          <a:solidFill>
            <a:schemeClr val="bg2">
              <a:alpha val="90000"/>
            </a:schemeClr>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108722" y="3497263"/>
            <a:ext cx="3108722" cy="2331508"/>
          </a:xfrm>
          <a:solidFill>
            <a:schemeClr val="accent3">
              <a:alpha val="90000"/>
            </a:schemeClr>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217444" y="3497263"/>
            <a:ext cx="3108722" cy="2331508"/>
          </a:xfrm>
          <a:solidFill>
            <a:schemeClr val="accent4">
              <a:alpha val="90000"/>
            </a:schemeClr>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326166" y="3497263"/>
            <a:ext cx="3108722" cy="2331508"/>
          </a:xfrm>
          <a:solidFill>
            <a:schemeClr val="accent5">
              <a:alpha val="90000"/>
            </a:schemeClr>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3"/>
          <p:cNvSpPr>
            <a:spLocks noGrp="1"/>
          </p:cNvSpPr>
          <p:nvPr>
            <p:ph type="sldNum" sz="quarter" idx="17"/>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a:p>
        </p:txBody>
      </p:sp>
    </p:spTree>
    <p:extLst>
      <p:ext uri="{BB962C8B-B14F-4D97-AF65-F5344CB8AC3E}">
        <p14:creationId xmlns:p14="http://schemas.microsoft.com/office/powerpoint/2010/main" val="88163653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2" name="Title 1"/>
          <p:cNvSpPr>
            <a:spLocks noGrp="1"/>
          </p:cNvSpPr>
          <p:nvPr>
            <p:ph type="title"/>
          </p:nvPr>
        </p:nvSpPr>
        <p:spPr>
          <a:xfrm>
            <a:off x="0" y="1165754"/>
            <a:ext cx="3108722" cy="2331508"/>
          </a:xfrm>
          <a:solidFill>
            <a:schemeClr val="accent1">
              <a:alpha val="90000"/>
            </a:schemeClr>
          </a:solidFill>
        </p:spPr>
        <p:txBody>
          <a:bodyPr>
            <a:normAutofit/>
          </a:bodyPr>
          <a:lstStyle>
            <a:lvl1pPr>
              <a:defRPr sz="2448">
                <a:solidFill>
                  <a:schemeClr val="tx1"/>
                </a:solidFill>
              </a:defRPr>
            </a:lvl1pPr>
          </a:lstStyle>
          <a:p>
            <a:r>
              <a:rPr lang="en-US"/>
              <a:t>Click to edit Master title style</a:t>
            </a:r>
          </a:p>
        </p:txBody>
      </p:sp>
      <p:sp>
        <p:nvSpPr>
          <p:cNvPr id="16" name="Text Placeholder 14"/>
          <p:cNvSpPr>
            <a:spLocks noGrp="1"/>
          </p:cNvSpPr>
          <p:nvPr>
            <p:ph type="body" sz="quarter" idx="12"/>
          </p:nvPr>
        </p:nvSpPr>
        <p:spPr>
          <a:xfrm>
            <a:off x="0" y="3497263"/>
            <a:ext cx="3108722" cy="2331508"/>
          </a:xfrm>
          <a:solidFill>
            <a:schemeClr val="bg2">
              <a:alpha val="90000"/>
            </a:schemeClr>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108722" y="3497263"/>
            <a:ext cx="3108722" cy="2331508"/>
          </a:xfrm>
          <a:solidFill>
            <a:schemeClr val="accent2">
              <a:alpha val="90000"/>
            </a:schemeClr>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217444" y="3497263"/>
            <a:ext cx="3108722" cy="2331508"/>
          </a:xfrm>
          <a:solidFill>
            <a:srgbClr val="0E715F">
              <a:alpha val="90000"/>
            </a:srgbClr>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15"/>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a:p>
        </p:txBody>
      </p:sp>
    </p:spTree>
    <p:extLst>
      <p:ext uri="{BB962C8B-B14F-4D97-AF65-F5344CB8AC3E}">
        <p14:creationId xmlns:p14="http://schemas.microsoft.com/office/powerpoint/2010/main" val="9504981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19132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108722" y="1165754"/>
            <a:ext cx="6217444" cy="4663017"/>
          </a:xfrm>
        </p:spPr>
        <p:txBody>
          <a:bodyPr>
            <a:normAutofit/>
          </a:bodyPr>
          <a:lstStyle>
            <a:lvl1pPr>
              <a:defRPr sz="1632">
                <a:solidFill>
                  <a:srgbClr val="3F3F3F"/>
                </a:solidFill>
              </a:defRPr>
            </a:lvl1pPr>
            <a:lvl2pPr>
              <a:defRPr sz="1632">
                <a:solidFill>
                  <a:srgbClr val="3F3F3F"/>
                </a:solidFill>
              </a:defRPr>
            </a:lvl2pPr>
            <a:lvl3pPr>
              <a:defRPr sz="1632">
                <a:solidFill>
                  <a:srgbClr val="3F3F3F"/>
                </a:solidFill>
              </a:defRPr>
            </a:lvl3pPr>
            <a:lvl4pPr>
              <a:defRPr sz="1632">
                <a:solidFill>
                  <a:srgbClr val="3F3F3F"/>
                </a:solidFill>
              </a:defRPr>
            </a:lvl4pPr>
            <a:lvl5pPr>
              <a:defRPr sz="1632">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0" y="1165754"/>
            <a:ext cx="3108722" cy="2331508"/>
          </a:xfrm>
          <a:solidFill>
            <a:srgbClr val="0A5BBA"/>
          </a:solidFill>
        </p:spPr>
        <p:txBody>
          <a:bodyPr>
            <a:normAutofit/>
          </a:bodyPr>
          <a:lstStyle>
            <a:lvl1pPr>
              <a:defRPr sz="2448">
                <a:solidFill>
                  <a:schemeClr val="tx1"/>
                </a:solidFill>
                <a:latin typeface="+mn-lt"/>
              </a:defRPr>
            </a:lvl1pPr>
          </a:lstStyle>
          <a:p>
            <a:r>
              <a:rPr lang="en-US"/>
              <a:t>Click to edit Master title style</a:t>
            </a:r>
          </a:p>
        </p:txBody>
      </p:sp>
      <p:sp>
        <p:nvSpPr>
          <p:cNvPr id="9" name="Text Placeholder 14"/>
          <p:cNvSpPr>
            <a:spLocks noGrp="1"/>
          </p:cNvSpPr>
          <p:nvPr>
            <p:ph type="body" sz="quarter" idx="12"/>
          </p:nvPr>
        </p:nvSpPr>
        <p:spPr>
          <a:xfrm>
            <a:off x="9326166" y="1165754"/>
            <a:ext cx="3108722" cy="2331508"/>
          </a:xfrm>
          <a:solidFill>
            <a:schemeClr val="bg2"/>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326166" y="3497263"/>
            <a:ext cx="3108722" cy="2331508"/>
          </a:xfrm>
          <a:solidFill>
            <a:schemeClr val="accent2"/>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txBox="1">
            <a:spLocks/>
          </p:cNvSpPr>
          <p:nvPr userDrawn="1"/>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11" name="Slide Number Placeholder 3"/>
          <p:cNvSpPr>
            <a:spLocks noGrp="1"/>
          </p:cNvSpPr>
          <p:nvPr>
            <p:ph type="sldNum" sz="quarter" idx="14"/>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3301911669"/>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65754"/>
            <a:ext cx="3108722" cy="2331508"/>
          </a:xfrm>
          <a:solidFill>
            <a:schemeClr val="accent1"/>
          </a:solidFill>
        </p:spPr>
        <p:txBody>
          <a:bodyPr>
            <a:normAutofit/>
          </a:bodyPr>
          <a:lstStyle>
            <a:lvl1pPr>
              <a:defRPr sz="2448">
                <a:solidFill>
                  <a:schemeClr val="tx1"/>
                </a:solidFill>
              </a:defRPr>
            </a:lvl1pPr>
          </a:lstStyle>
          <a:p>
            <a:r>
              <a:rPr lang="en-US"/>
              <a:t>Click to edit Master title style</a:t>
            </a:r>
          </a:p>
        </p:txBody>
      </p:sp>
      <p:sp>
        <p:nvSpPr>
          <p:cNvPr id="17" name="Text Placeholder 16"/>
          <p:cNvSpPr>
            <a:spLocks noGrp="1"/>
          </p:cNvSpPr>
          <p:nvPr>
            <p:ph type="body" sz="quarter" idx="12"/>
          </p:nvPr>
        </p:nvSpPr>
        <p:spPr>
          <a:xfrm>
            <a:off x="6217444" y="1165754"/>
            <a:ext cx="3108722" cy="2331508"/>
          </a:xfrm>
          <a:solidFill>
            <a:schemeClr val="accent2"/>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326166" y="3497263"/>
            <a:ext cx="3108722" cy="2331508"/>
          </a:xfrm>
          <a:solidFill>
            <a:schemeClr val="accent3"/>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108722" y="3497263"/>
            <a:ext cx="3108722" cy="2331508"/>
          </a:xfrm>
          <a:solidFill>
            <a:schemeClr val="bg2"/>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108722" y="1165754"/>
            <a:ext cx="3108722" cy="2331508"/>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326166" y="1165754"/>
            <a:ext cx="3108722" cy="2331508"/>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217444" y="3497263"/>
            <a:ext cx="3108722" cy="2331508"/>
          </a:xfrm>
        </p:spPr>
        <p:txBody>
          <a:bodyPr rtlCol="0">
            <a:normAutofit/>
          </a:bodyPr>
          <a:lstStyle/>
          <a:p>
            <a:pPr lvl="0"/>
            <a:r>
              <a:rPr lang="en-US" noProof="0"/>
              <a:t>Click icon to add picture</a:t>
            </a:r>
          </a:p>
        </p:txBody>
      </p:sp>
      <p:sp>
        <p:nvSpPr>
          <p:cNvPr id="10" name="Slide Number Placeholder 3"/>
          <p:cNvSpPr txBox="1">
            <a:spLocks/>
          </p:cNvSpPr>
          <p:nvPr userDrawn="1"/>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11" name="Slide Number Placeholder 3"/>
          <p:cNvSpPr>
            <a:spLocks noGrp="1"/>
          </p:cNvSpPr>
          <p:nvPr>
            <p:ph type="sldNum" sz="quarter" idx="18"/>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179480597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12" name="Text Placeholder 11"/>
          <p:cNvSpPr>
            <a:spLocks noGrp="1"/>
          </p:cNvSpPr>
          <p:nvPr>
            <p:ph type="body" sz="quarter" idx="12"/>
          </p:nvPr>
        </p:nvSpPr>
        <p:spPr>
          <a:xfrm>
            <a:off x="3108722" y="1165754"/>
            <a:ext cx="4663083" cy="4663017"/>
          </a:xfrm>
          <a:solidFill>
            <a:srgbClr val="002050"/>
          </a:solidFill>
        </p:spPr>
        <p:txBody>
          <a:bodyPr>
            <a:noAutofit/>
          </a:bodyPr>
          <a:lstStyle>
            <a:lvl1pPr>
              <a:lnSpc>
                <a:spcPct val="100000"/>
              </a:lnSpc>
              <a:defRPr sz="1632">
                <a:solidFill>
                  <a:schemeClr val="tx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a:t>Click to edit Master text styles</a:t>
            </a:r>
          </a:p>
        </p:txBody>
      </p:sp>
      <p:sp>
        <p:nvSpPr>
          <p:cNvPr id="9" name="Title 1"/>
          <p:cNvSpPr>
            <a:spLocks noGrp="1"/>
          </p:cNvSpPr>
          <p:nvPr>
            <p:ph type="title"/>
          </p:nvPr>
        </p:nvSpPr>
        <p:spPr>
          <a:xfrm>
            <a:off x="0" y="1165754"/>
            <a:ext cx="3108722" cy="2331508"/>
          </a:xfrm>
          <a:solidFill>
            <a:schemeClr val="accent1"/>
          </a:solidFill>
        </p:spPr>
        <p:txBody>
          <a:bodyPr>
            <a:normAutofit/>
          </a:bodyPr>
          <a:lstStyle>
            <a:lvl1pPr>
              <a:defRPr sz="2448"/>
            </a:lvl1pPr>
          </a:lstStyle>
          <a:p>
            <a:r>
              <a:rPr lang="en-US"/>
              <a:t>Click to edit Master title style</a:t>
            </a:r>
          </a:p>
        </p:txBody>
      </p:sp>
      <p:sp>
        <p:nvSpPr>
          <p:cNvPr id="16" name="Text Placeholder 11"/>
          <p:cNvSpPr>
            <a:spLocks noGrp="1"/>
          </p:cNvSpPr>
          <p:nvPr>
            <p:ph type="body" sz="quarter" idx="14"/>
          </p:nvPr>
        </p:nvSpPr>
        <p:spPr>
          <a:xfrm>
            <a:off x="7771805" y="1165754"/>
            <a:ext cx="4663083" cy="4663017"/>
          </a:xfrm>
          <a:solidFill>
            <a:srgbClr val="0A5BBA"/>
          </a:solidFill>
        </p:spPr>
        <p:txBody>
          <a:bodyPr>
            <a:noAutofit/>
          </a:bodyPr>
          <a:lstStyle>
            <a:lvl1pPr>
              <a:lnSpc>
                <a:spcPct val="100000"/>
              </a:lnSpc>
              <a:defRPr sz="1632">
                <a:solidFill>
                  <a:schemeClr val="tx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a:t>Click to edit Master text styles</a:t>
            </a:r>
          </a:p>
        </p:txBody>
      </p:sp>
      <p:sp>
        <p:nvSpPr>
          <p:cNvPr id="6" name="Slide Number Placeholder 3"/>
          <p:cNvSpPr>
            <a:spLocks noGrp="1"/>
          </p:cNvSpPr>
          <p:nvPr>
            <p:ph type="sldNum" sz="quarter" idx="15"/>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a:p>
        </p:txBody>
      </p:sp>
    </p:spTree>
    <p:extLst>
      <p:ext uri="{BB962C8B-B14F-4D97-AF65-F5344CB8AC3E}">
        <p14:creationId xmlns:p14="http://schemas.microsoft.com/office/powerpoint/2010/main" val="45525596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65754"/>
            <a:ext cx="6217444"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36"/>
          </a:p>
        </p:txBody>
      </p:sp>
      <p:sp>
        <p:nvSpPr>
          <p:cNvPr id="7" name="Picture Placeholder 9"/>
          <p:cNvSpPr>
            <a:spLocks noGrp="1"/>
          </p:cNvSpPr>
          <p:nvPr>
            <p:ph type="pic" sz="quarter" idx="14"/>
          </p:nvPr>
        </p:nvSpPr>
        <p:spPr>
          <a:xfrm>
            <a:off x="0" y="0"/>
            <a:ext cx="12434888"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p>
        </p:txBody>
      </p:sp>
      <p:sp>
        <p:nvSpPr>
          <p:cNvPr id="16" name="Text Placeholder 9"/>
          <p:cNvSpPr>
            <a:spLocks noGrp="1"/>
          </p:cNvSpPr>
          <p:nvPr>
            <p:ph type="body" sz="quarter" idx="13"/>
          </p:nvPr>
        </p:nvSpPr>
        <p:spPr>
          <a:xfrm>
            <a:off x="0" y="1165754"/>
            <a:ext cx="6217444" cy="2331508"/>
          </a:xfrm>
          <a:solidFill>
            <a:schemeClr val="accent1">
              <a:alpha val="90000"/>
            </a:schemeClr>
          </a:solidFill>
        </p:spPr>
        <p:txBody>
          <a:bodyPr>
            <a:noAutofit/>
          </a:bodyPr>
          <a:lstStyle>
            <a:lvl1pPr>
              <a:lnSpc>
                <a:spcPct val="100000"/>
              </a:lnSpc>
              <a:defRPr sz="3264">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5" name="Slide Number Placeholder 3"/>
          <p:cNvSpPr txBox="1">
            <a:spLocks/>
          </p:cNvSpPr>
          <p:nvPr userDrawn="1"/>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6" name="Slide Number Placeholder 3"/>
          <p:cNvSpPr>
            <a:spLocks noGrp="1"/>
          </p:cNvSpPr>
          <p:nvPr>
            <p:ph type="sldNum" sz="quarter" idx="15"/>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6151868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3624" y="6139639"/>
            <a:ext cx="11989629"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4888"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p>
        </p:txBody>
      </p:sp>
      <p:sp>
        <p:nvSpPr>
          <p:cNvPr id="10" name="Text Placeholder 9"/>
          <p:cNvSpPr>
            <a:spLocks noGrp="1"/>
          </p:cNvSpPr>
          <p:nvPr>
            <p:ph type="body" sz="quarter" idx="12"/>
          </p:nvPr>
        </p:nvSpPr>
        <p:spPr>
          <a:xfrm>
            <a:off x="0" y="1165754"/>
            <a:ext cx="6217444" cy="2331508"/>
          </a:xfrm>
          <a:solidFill>
            <a:schemeClr val="accent1">
              <a:alpha val="90000"/>
            </a:scheme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p:cNvSpPr>
            <a:spLocks noGrp="1"/>
          </p:cNvSpPr>
          <p:nvPr>
            <p:ph type="pic" sz="quarter" idx="17"/>
          </p:nvPr>
        </p:nvSpPr>
        <p:spPr>
          <a:xfrm>
            <a:off x="0" y="3282"/>
            <a:ext cx="1865233" cy="514578"/>
          </a:xfrm>
        </p:spPr>
        <p:txBody>
          <a:bodyPr rtlCol="0">
            <a:normAutofit/>
          </a:bodyPr>
          <a:lstStyle>
            <a:lvl1pPr>
              <a:defRPr>
                <a:solidFill>
                  <a:srgbClr val="000000"/>
                </a:solidFill>
              </a:defRPr>
            </a:lvl1pPr>
          </a:lstStyle>
          <a:p>
            <a:pPr lvl="0"/>
            <a:r>
              <a:rPr lang="en-US" noProof="0"/>
              <a:t>Click icon to add picture</a:t>
            </a:r>
          </a:p>
        </p:txBody>
      </p:sp>
      <p:sp>
        <p:nvSpPr>
          <p:cNvPr id="6" name="Slide Number Placeholder 3"/>
          <p:cNvSpPr txBox="1">
            <a:spLocks/>
          </p:cNvSpPr>
          <p:nvPr userDrawn="1"/>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9" name="Slide Number Placeholder 3"/>
          <p:cNvSpPr>
            <a:spLocks noGrp="1"/>
          </p:cNvSpPr>
          <p:nvPr>
            <p:ph type="sldNum" sz="quarter" idx="18"/>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679631163"/>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3624" y="6139639"/>
            <a:ext cx="11989629"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4888"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p>
        </p:txBody>
      </p:sp>
      <p:sp>
        <p:nvSpPr>
          <p:cNvPr id="7" name="Picture Placeholder 4"/>
          <p:cNvSpPr>
            <a:spLocks noGrp="1"/>
          </p:cNvSpPr>
          <p:nvPr>
            <p:ph type="pic" sz="quarter" idx="17"/>
          </p:nvPr>
        </p:nvSpPr>
        <p:spPr>
          <a:xfrm>
            <a:off x="10569655" y="3282"/>
            <a:ext cx="1865233" cy="514578"/>
          </a:xfrm>
        </p:spPr>
        <p:txBody>
          <a:bodyPr rtlCol="0">
            <a:normAutofit/>
          </a:bodyPr>
          <a:lstStyle>
            <a:lvl1pPr>
              <a:defRPr>
                <a:solidFill>
                  <a:srgbClr val="000000"/>
                </a:solidFill>
              </a:defRPr>
            </a:lvl1pPr>
          </a:lstStyle>
          <a:p>
            <a:pPr lvl="0"/>
            <a:r>
              <a:rPr lang="en-US" noProof="0"/>
              <a:t>Click icon to add picture</a:t>
            </a:r>
          </a:p>
        </p:txBody>
      </p:sp>
      <p:sp>
        <p:nvSpPr>
          <p:cNvPr id="9" name="Text Placeholder 9"/>
          <p:cNvSpPr>
            <a:spLocks noGrp="1"/>
          </p:cNvSpPr>
          <p:nvPr>
            <p:ph type="body" sz="quarter" idx="12"/>
          </p:nvPr>
        </p:nvSpPr>
        <p:spPr>
          <a:xfrm>
            <a:off x="6217444" y="1165754"/>
            <a:ext cx="6217444" cy="2331508"/>
          </a:xfrm>
          <a:solidFill>
            <a:schemeClr val="accent1">
              <a:alpha val="90000"/>
            </a:scheme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txBox="1">
            <a:spLocks/>
          </p:cNvSpPr>
          <p:nvPr userDrawn="1"/>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10" name="Slide Number Placeholder 3"/>
          <p:cNvSpPr>
            <a:spLocks noGrp="1"/>
          </p:cNvSpPr>
          <p:nvPr>
            <p:ph type="sldNum" sz="quarter" idx="18"/>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custDataLst>
      <p:tags r:id="rId1"/>
    </p:custDataLst>
    <p:extLst>
      <p:ext uri="{BB962C8B-B14F-4D97-AF65-F5344CB8AC3E}">
        <p14:creationId xmlns:p14="http://schemas.microsoft.com/office/powerpoint/2010/main" val="127344305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3624" y="6139639"/>
            <a:ext cx="11989629"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4888"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p>
        </p:txBody>
      </p:sp>
      <p:sp>
        <p:nvSpPr>
          <p:cNvPr id="10" name="Text Placeholder 9"/>
          <p:cNvSpPr>
            <a:spLocks noGrp="1"/>
          </p:cNvSpPr>
          <p:nvPr>
            <p:ph type="body" sz="quarter" idx="12"/>
          </p:nvPr>
        </p:nvSpPr>
        <p:spPr>
          <a:xfrm>
            <a:off x="0" y="1165754"/>
            <a:ext cx="6217444" cy="2331508"/>
          </a:xfrm>
          <a:solidFill>
            <a:schemeClr val="accent1">
              <a:alpha val="90000"/>
            </a:scheme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p:cNvSpPr>
            <a:spLocks noGrp="1"/>
          </p:cNvSpPr>
          <p:nvPr>
            <p:ph type="pic" sz="quarter" idx="17"/>
          </p:nvPr>
        </p:nvSpPr>
        <p:spPr>
          <a:xfrm>
            <a:off x="10567496" y="3282"/>
            <a:ext cx="1865233" cy="514578"/>
          </a:xfrm>
        </p:spPr>
        <p:txBody>
          <a:bodyPr rtlCol="0">
            <a:normAutofit/>
          </a:bodyPr>
          <a:lstStyle>
            <a:lvl1pPr>
              <a:defRPr>
                <a:solidFill>
                  <a:srgbClr val="000000"/>
                </a:solidFill>
              </a:defRPr>
            </a:lvl1pPr>
          </a:lstStyle>
          <a:p>
            <a:pPr lvl="0"/>
            <a:r>
              <a:rPr lang="en-US" noProof="0"/>
              <a:t>Click icon to add picture</a:t>
            </a:r>
          </a:p>
        </p:txBody>
      </p:sp>
      <p:sp>
        <p:nvSpPr>
          <p:cNvPr id="6" name="Picture Placeholder 4"/>
          <p:cNvSpPr>
            <a:spLocks noGrp="1"/>
          </p:cNvSpPr>
          <p:nvPr>
            <p:ph type="pic" sz="quarter" idx="18"/>
          </p:nvPr>
        </p:nvSpPr>
        <p:spPr>
          <a:xfrm>
            <a:off x="0" y="0"/>
            <a:ext cx="1554361" cy="1165754"/>
          </a:xfrm>
        </p:spPr>
        <p:txBody>
          <a:bodyPr rtlCol="0">
            <a:normAutofit/>
          </a:bodyPr>
          <a:lstStyle>
            <a:lvl1pPr>
              <a:defRPr>
                <a:solidFill>
                  <a:srgbClr val="000000"/>
                </a:solidFill>
              </a:defRPr>
            </a:lvl1pPr>
          </a:lstStyle>
          <a:p>
            <a:pPr lvl="0"/>
            <a:r>
              <a:rPr lang="en-US" noProof="0"/>
              <a:t>Click icon to add picture</a:t>
            </a:r>
          </a:p>
        </p:txBody>
      </p:sp>
      <p:sp>
        <p:nvSpPr>
          <p:cNvPr id="11" name="Slide Number Placeholder 3"/>
          <p:cNvSpPr txBox="1">
            <a:spLocks/>
          </p:cNvSpPr>
          <p:nvPr userDrawn="1"/>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12" name="Slide Number Placeholder 3"/>
          <p:cNvSpPr>
            <a:spLocks noGrp="1"/>
          </p:cNvSpPr>
          <p:nvPr>
            <p:ph type="sldNum" sz="quarter" idx="19"/>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32023010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3624" y="6139639"/>
            <a:ext cx="11989629"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4888"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p>
        </p:txBody>
      </p:sp>
      <p:sp>
        <p:nvSpPr>
          <p:cNvPr id="9" name="Text Placeholder 9"/>
          <p:cNvSpPr>
            <a:spLocks noGrp="1"/>
          </p:cNvSpPr>
          <p:nvPr>
            <p:ph type="body" sz="quarter" idx="12"/>
          </p:nvPr>
        </p:nvSpPr>
        <p:spPr>
          <a:xfrm>
            <a:off x="6217444" y="1165754"/>
            <a:ext cx="6217444" cy="2331508"/>
          </a:xfrm>
          <a:solidFill>
            <a:schemeClr val="accent1">
              <a:alpha val="90000"/>
            </a:scheme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4"/>
          <p:cNvSpPr>
            <a:spLocks noGrp="1"/>
          </p:cNvSpPr>
          <p:nvPr>
            <p:ph type="pic" sz="quarter" idx="17"/>
          </p:nvPr>
        </p:nvSpPr>
        <p:spPr>
          <a:xfrm>
            <a:off x="0" y="3282"/>
            <a:ext cx="1865233" cy="514578"/>
          </a:xfrm>
        </p:spPr>
        <p:txBody>
          <a:bodyPr rtlCol="0">
            <a:normAutofit/>
          </a:bodyPr>
          <a:lstStyle>
            <a:lvl1pPr>
              <a:defRPr>
                <a:solidFill>
                  <a:srgbClr val="000000"/>
                </a:solidFill>
              </a:defRPr>
            </a:lvl1pPr>
          </a:lstStyle>
          <a:p>
            <a:pPr lvl="0"/>
            <a:r>
              <a:rPr lang="en-US" noProof="0"/>
              <a:t>Click icon to add picture</a:t>
            </a:r>
          </a:p>
        </p:txBody>
      </p:sp>
      <p:sp>
        <p:nvSpPr>
          <p:cNvPr id="10" name="Picture Placeholder 4"/>
          <p:cNvSpPr>
            <a:spLocks noGrp="1"/>
          </p:cNvSpPr>
          <p:nvPr>
            <p:ph type="pic" sz="quarter" idx="18"/>
          </p:nvPr>
        </p:nvSpPr>
        <p:spPr>
          <a:xfrm>
            <a:off x="10880527" y="0"/>
            <a:ext cx="1554361" cy="1165754"/>
          </a:xfrm>
        </p:spPr>
        <p:txBody>
          <a:bodyPr rtlCol="0">
            <a:normAutofit/>
          </a:bodyPr>
          <a:lstStyle>
            <a:lvl1pPr>
              <a:defRPr>
                <a:solidFill>
                  <a:srgbClr val="000000"/>
                </a:solidFill>
              </a:defRPr>
            </a:lvl1pPr>
          </a:lstStyle>
          <a:p>
            <a:pPr lvl="0"/>
            <a:r>
              <a:rPr lang="en-US" noProof="0"/>
              <a:t>Click icon to add picture</a:t>
            </a:r>
          </a:p>
        </p:txBody>
      </p:sp>
      <p:sp>
        <p:nvSpPr>
          <p:cNvPr id="11" name="Slide Number Placeholder 3"/>
          <p:cNvSpPr txBox="1">
            <a:spLocks/>
          </p:cNvSpPr>
          <p:nvPr userDrawn="1"/>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12" name="Slide Number Placeholder 3"/>
          <p:cNvSpPr>
            <a:spLocks noGrp="1"/>
          </p:cNvSpPr>
          <p:nvPr>
            <p:ph type="sldNum" sz="quarter" idx="19"/>
          </p:nvPr>
        </p:nvSpPr>
        <p:spPr>
          <a:xfrm>
            <a:off x="9539891" y="6622132"/>
            <a:ext cx="290147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422249778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10873" y="3444186"/>
            <a:ext cx="11666343" cy="1529698"/>
          </a:xfrm>
          <a:prstGeom prst="rect">
            <a:avLst/>
          </a:prstGeom>
          <a:noFill/>
          <a:ln>
            <a:noFill/>
          </a:ln>
        </p:spPr>
        <p:txBody>
          <a:bodyPr vert="horz" wrap="square" lIns="248694" tIns="186521" rIns="124347" bIns="62174" rtlCol="0" anchor="t" anchorCtr="0">
            <a:noAutofit/>
          </a:bodyPr>
          <a:lstStyle/>
          <a:p>
            <a:pPr defTabSz="932597" eaLnBrk="1" fontAlgn="auto" hangingPunct="1">
              <a:lnSpc>
                <a:spcPct val="90000"/>
              </a:lnSpc>
              <a:spcBef>
                <a:spcPts val="0"/>
              </a:spcBef>
              <a:spcAft>
                <a:spcPts val="816"/>
              </a:spcAft>
            </a:pPr>
            <a:r>
              <a:rPr lang="en-US" sz="1224">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32597" eaLnBrk="1" fontAlgn="auto" hangingPunct="1">
              <a:lnSpc>
                <a:spcPct val="90000"/>
              </a:lnSpc>
              <a:spcBef>
                <a:spcPts val="0"/>
              </a:spcBef>
              <a:spcAft>
                <a:spcPts val="816"/>
              </a:spcAft>
            </a:pPr>
            <a:r>
              <a:rPr lang="en-US" sz="1224">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32597" eaLnBrk="1" fontAlgn="auto" hangingPunct="1">
              <a:lnSpc>
                <a:spcPct val="90000"/>
              </a:lnSpc>
              <a:spcBef>
                <a:spcPts val="0"/>
              </a:spcBef>
              <a:spcAft>
                <a:spcPts val="816"/>
              </a:spcAft>
            </a:pPr>
            <a:endParaRPr lang="en-US" sz="1122">
              <a:solidFill>
                <a:srgbClr val="3F3F3F">
                  <a:alpha val="87000"/>
                </a:srgbClr>
              </a:solidFill>
              <a:cs typeface="Segoe UI" panose="020B0502040204020203" pitchFamily="34" charset="0"/>
            </a:endParaRPr>
          </a:p>
        </p:txBody>
      </p:sp>
      <p:sp>
        <p:nvSpPr>
          <p:cNvPr id="2" name="TextBox 1"/>
          <p:cNvSpPr txBox="1"/>
          <p:nvPr userDrawn="1"/>
        </p:nvSpPr>
        <p:spPr>
          <a:xfrm>
            <a:off x="316968" y="106055"/>
            <a:ext cx="3212346" cy="414490"/>
          </a:xfrm>
          <a:prstGeom prst="rect">
            <a:avLst/>
          </a:prstGeom>
          <a:noFill/>
          <a:ln>
            <a:noFill/>
          </a:ln>
        </p:spPr>
        <p:txBody>
          <a:bodyPr vert="horz" wrap="none" lIns="248694" tIns="186521" rIns="124347" bIns="62174" rtlCol="0" anchor="ctr" anchorCtr="0">
            <a:noAutofit/>
          </a:bodyPr>
          <a:lstStyle/>
          <a:p>
            <a:pPr defTabSz="932597" eaLnBrk="1" fontAlgn="auto" hangingPunct="1">
              <a:spcBef>
                <a:spcPts val="0"/>
              </a:spcBef>
              <a:spcAft>
                <a:spcPts val="0"/>
              </a:spcAft>
            </a:pPr>
            <a:r>
              <a:rPr lang="en-US" sz="1496" b="1">
                <a:solidFill>
                  <a:prstClr val="black"/>
                </a:solidFill>
                <a:latin typeface="Calibri" panose="020F0502020204030204"/>
              </a:rPr>
              <a:t>Conditions and Terms of Use</a:t>
            </a:r>
            <a:endParaRPr lang="en-US" sz="1496">
              <a:solidFill>
                <a:prstClr val="black"/>
              </a:solidFill>
              <a:latin typeface="Calibri" panose="020F0502020204030204"/>
            </a:endParaRPr>
          </a:p>
        </p:txBody>
      </p:sp>
      <p:sp>
        <p:nvSpPr>
          <p:cNvPr id="6" name="TextBox 5"/>
          <p:cNvSpPr txBox="1"/>
          <p:nvPr userDrawn="1"/>
        </p:nvSpPr>
        <p:spPr>
          <a:xfrm>
            <a:off x="313921" y="2926075"/>
            <a:ext cx="3212346" cy="377922"/>
          </a:xfrm>
          <a:prstGeom prst="rect">
            <a:avLst/>
          </a:prstGeom>
          <a:noFill/>
          <a:ln>
            <a:noFill/>
          </a:ln>
        </p:spPr>
        <p:txBody>
          <a:bodyPr vert="horz" wrap="none" lIns="248694" tIns="186521" rIns="124347" bIns="62174" rtlCol="0" anchor="ctr" anchorCtr="0">
            <a:noAutofit/>
          </a:bodyPr>
          <a:lstStyle/>
          <a:p>
            <a:pPr defTabSz="932597" eaLnBrk="1" fontAlgn="auto" hangingPunct="1">
              <a:spcBef>
                <a:spcPts val="0"/>
              </a:spcBef>
              <a:spcAft>
                <a:spcPts val="0"/>
              </a:spcAft>
            </a:pPr>
            <a:r>
              <a:rPr lang="en-US" sz="1496" b="1">
                <a:solidFill>
                  <a:prstClr val="black"/>
                </a:solidFill>
                <a:latin typeface="Calibri" panose="020F0502020204030204"/>
              </a:rPr>
              <a:t>Copyright and Trademarks</a:t>
            </a:r>
          </a:p>
        </p:txBody>
      </p:sp>
      <p:sp>
        <p:nvSpPr>
          <p:cNvPr id="7" name="TextBox 6"/>
          <p:cNvSpPr txBox="1"/>
          <p:nvPr userDrawn="1"/>
        </p:nvSpPr>
        <p:spPr>
          <a:xfrm>
            <a:off x="310872" y="386063"/>
            <a:ext cx="3212346" cy="414490"/>
          </a:xfrm>
          <a:prstGeom prst="rect">
            <a:avLst/>
          </a:prstGeom>
          <a:noFill/>
          <a:ln>
            <a:noFill/>
          </a:ln>
        </p:spPr>
        <p:txBody>
          <a:bodyPr vert="horz" wrap="none" lIns="248694" tIns="186521" rIns="124347" bIns="62174" rtlCol="0" anchor="ctr" anchorCtr="0">
            <a:noAutofit/>
          </a:bodyPr>
          <a:lstStyle/>
          <a:p>
            <a:pPr defTabSz="932597" eaLnBrk="1" fontAlgn="auto" hangingPunct="1">
              <a:spcBef>
                <a:spcPts val="0"/>
              </a:spcBef>
              <a:spcAft>
                <a:spcPts val="0"/>
              </a:spcAft>
            </a:pPr>
            <a:r>
              <a:rPr lang="en-US" sz="1088">
                <a:solidFill>
                  <a:srgbClr val="277EB5"/>
                </a:solidFill>
                <a:latin typeface="Calibri" panose="020F0502020204030204"/>
              </a:rPr>
              <a:t>Microsoft Confidential</a:t>
            </a:r>
          </a:p>
        </p:txBody>
      </p:sp>
      <p:sp>
        <p:nvSpPr>
          <p:cNvPr id="8" name="TextBox 7"/>
          <p:cNvSpPr txBox="1"/>
          <p:nvPr userDrawn="1"/>
        </p:nvSpPr>
        <p:spPr>
          <a:xfrm>
            <a:off x="310872" y="3176286"/>
            <a:ext cx="3212346" cy="414490"/>
          </a:xfrm>
          <a:prstGeom prst="rect">
            <a:avLst/>
          </a:prstGeom>
          <a:noFill/>
          <a:ln>
            <a:noFill/>
          </a:ln>
        </p:spPr>
        <p:txBody>
          <a:bodyPr vert="horz" wrap="none" lIns="248694" tIns="186521" rIns="124347" bIns="62174" rtlCol="0" anchor="ctr" anchorCtr="0">
            <a:noAutofit/>
          </a:bodyPr>
          <a:lstStyle/>
          <a:p>
            <a:pPr defTabSz="932597" eaLnBrk="1" fontAlgn="auto" hangingPunct="1">
              <a:spcBef>
                <a:spcPts val="0"/>
              </a:spcBef>
              <a:spcAft>
                <a:spcPts val="0"/>
              </a:spcAft>
            </a:pPr>
            <a:r>
              <a:rPr lang="en-US" sz="1088">
                <a:solidFill>
                  <a:srgbClr val="277EB5"/>
                </a:solidFill>
                <a:latin typeface="Calibri" panose="020F0502020204030204"/>
              </a:rPr>
              <a:t>© 2015 Microsoft Corporation. All rights reserved.</a:t>
            </a:r>
          </a:p>
        </p:txBody>
      </p:sp>
      <p:sp>
        <p:nvSpPr>
          <p:cNvPr id="10" name="TextBox 9"/>
          <p:cNvSpPr txBox="1"/>
          <p:nvPr userDrawn="1"/>
        </p:nvSpPr>
        <p:spPr>
          <a:xfrm>
            <a:off x="310873" y="721149"/>
            <a:ext cx="11666343" cy="2486942"/>
          </a:xfrm>
          <a:prstGeom prst="rect">
            <a:avLst/>
          </a:prstGeom>
          <a:noFill/>
          <a:ln>
            <a:noFill/>
          </a:ln>
        </p:spPr>
        <p:txBody>
          <a:bodyPr vert="horz" wrap="square" lIns="248694" tIns="186521" rIns="124347" bIns="62174" rtlCol="0" anchor="t" anchorCtr="0">
            <a:normAutofit/>
          </a:bodyPr>
          <a:lstStyle/>
          <a:p>
            <a:pPr defTabSz="932597" eaLnBrk="1" fontAlgn="auto" hangingPunct="1">
              <a:spcBef>
                <a:spcPts val="0"/>
              </a:spcBef>
              <a:spcAft>
                <a:spcPts val="816"/>
              </a:spcAft>
            </a:pPr>
            <a:r>
              <a:rPr lang="en-US" sz="1224">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32597" eaLnBrk="1" fontAlgn="auto" hangingPunct="1">
              <a:spcBef>
                <a:spcPts val="0"/>
              </a:spcBef>
              <a:spcAft>
                <a:spcPts val="816"/>
              </a:spcAft>
            </a:pPr>
            <a:r>
              <a:rPr lang="en-US" sz="1224">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32597" eaLnBrk="1" fontAlgn="auto" hangingPunct="1">
              <a:spcBef>
                <a:spcPts val="0"/>
              </a:spcBef>
              <a:spcAft>
                <a:spcPts val="816"/>
              </a:spcAft>
            </a:pPr>
            <a:r>
              <a:rPr lang="en-US" sz="1224">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32597" eaLnBrk="1" fontAlgn="auto" hangingPunct="1">
              <a:spcBef>
                <a:spcPts val="0"/>
              </a:spcBef>
              <a:spcAft>
                <a:spcPts val="816"/>
              </a:spcAft>
            </a:pPr>
            <a:endParaRPr lang="en-US" sz="1122">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3739370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100511"/>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85498" y="6696086"/>
            <a:ext cx="3663895"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199576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6702660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083"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64112"/>
            <a:ext cx="4663083"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663083" y="3264112"/>
            <a:ext cx="4663083"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314266594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6978" cy="2486942"/>
          </a:xfrm>
          <a:solidFill>
            <a:srgbClr val="0072C6"/>
          </a:solidFill>
        </p:spPr>
        <p:txBody>
          <a:bodyPr rIns="91440">
            <a:normAutofit/>
          </a:bodyPr>
          <a:lstStyle>
            <a:lvl1pPr>
              <a:defRPr sz="2720"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a:solidFill>
                <a:srgbClr val="000000"/>
              </a:solidFill>
            </a:endParaRPr>
          </a:p>
        </p:txBody>
      </p:sp>
      <p:sp>
        <p:nvSpPr>
          <p:cNvPr id="14" name="Content Placeholder 13"/>
          <p:cNvSpPr>
            <a:spLocks noGrp="1"/>
          </p:cNvSpPr>
          <p:nvPr>
            <p:ph sz="quarter" idx="13" hasCustomPrompt="1"/>
          </p:nvPr>
        </p:nvSpPr>
        <p:spPr>
          <a:xfrm>
            <a:off x="3730467" y="1243471"/>
            <a:ext cx="8393549" cy="4973884"/>
          </a:xfrm>
          <a:prstGeom prst="rect">
            <a:avLst/>
          </a:prstGeom>
        </p:spPr>
        <p:txBody>
          <a:bodyPr vert="horz" lIns="182880" tIns="137160">
            <a:normAutofit/>
          </a:bodyPr>
          <a:lstStyle>
            <a:lvl1pPr marL="0" indent="0">
              <a:spcBef>
                <a:spcPts val="408"/>
              </a:spcBef>
              <a:buFontTx/>
              <a:buNone/>
              <a:defRPr sz="4080" baseline="0">
                <a:solidFill>
                  <a:schemeClr val="bg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931818430"/>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6978" cy="2486942"/>
          </a:xfrm>
          <a:solidFill>
            <a:srgbClr val="0072C6"/>
          </a:solidFill>
        </p:spPr>
        <p:txBody>
          <a:bodyPr rIns="91440">
            <a:normAutofit/>
          </a:bodyPr>
          <a:lstStyle>
            <a:lvl1pPr>
              <a:defRPr sz="2719"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730467" y="1243471"/>
            <a:ext cx="8393549" cy="5155224"/>
          </a:xfrm>
          <a:prstGeom prst="rect">
            <a:avLst/>
          </a:prstGeom>
        </p:spPr>
        <p:txBody>
          <a:bodyPr vert="horz" lIns="182880" tIns="137160">
            <a:normAutofit/>
          </a:bodyPr>
          <a:lstStyle>
            <a:lvl1pPr marL="0" indent="0">
              <a:spcBef>
                <a:spcPts val="408"/>
              </a:spcBef>
              <a:buFontTx/>
              <a:buNone/>
              <a:defRPr sz="1903" baseline="0">
                <a:solidFill>
                  <a:srgbClr val="000000"/>
                </a:solidFill>
                <a:latin typeface="+mn-lt"/>
              </a:defRPr>
            </a:lvl1pPr>
          </a:lstStyle>
          <a:p>
            <a:pPr lvl="0"/>
            <a:r>
              <a:rPr lang="en-US"/>
              <a:t>Click to edit slide content</a:t>
            </a:r>
          </a:p>
        </p:txBody>
      </p:sp>
    </p:spTree>
    <p:extLst>
      <p:ext uri="{BB962C8B-B14F-4D97-AF65-F5344CB8AC3E}">
        <p14:creationId xmlns:p14="http://schemas.microsoft.com/office/powerpoint/2010/main" val="344159522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246" y="2953246"/>
            <a:ext cx="3637431" cy="859744"/>
          </a:xfrm>
          <a:prstGeom prst="rect">
            <a:avLst/>
          </a:prstGeom>
        </p:spPr>
      </p:pic>
    </p:spTree>
    <p:extLst>
      <p:ext uri="{BB962C8B-B14F-4D97-AF65-F5344CB8AC3E}">
        <p14:creationId xmlns:p14="http://schemas.microsoft.com/office/powerpoint/2010/main" val="388611549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100511"/>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013" y="6696086"/>
            <a:ext cx="3596864"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2801373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0292564"/>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1525305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838" y="597450"/>
            <a:ext cx="1393662" cy="298433"/>
          </a:xfrm>
          <a:prstGeom prst="rect">
            <a:avLst/>
          </a:prstGeom>
        </p:spPr>
      </p:pic>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7138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5676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4300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2758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3" y="466302"/>
            <a:ext cx="524885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839" y="1961463"/>
            <a:ext cx="524885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7445" y="0"/>
            <a:ext cx="6217444" cy="439479"/>
          </a:xfrm>
        </p:spPr>
        <p:txBody>
          <a:bodyPr/>
          <a:lstStyle/>
          <a:p>
            <a:endParaRPr lang="en-US"/>
          </a:p>
        </p:txBody>
      </p:sp>
    </p:spTree>
    <p:extLst>
      <p:ext uri="{BB962C8B-B14F-4D97-AF65-F5344CB8AC3E}">
        <p14:creationId xmlns:p14="http://schemas.microsoft.com/office/powerpoint/2010/main" val="30080235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74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3" y="2932236"/>
            <a:ext cx="5248856" cy="1130053"/>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6830" y="2850622"/>
            <a:ext cx="4708531"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278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32473" y="1574879"/>
            <a:ext cx="4682098" cy="1255614"/>
          </a:xfrm>
        </p:spPr>
        <p:txBody>
          <a:bodyPr/>
          <a:lstStyle>
            <a:lvl1pPr>
              <a:defRPr sz="40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217444" y="0"/>
            <a:ext cx="6217444" cy="439479"/>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32616" y="4174973"/>
            <a:ext cx="3978424" cy="188342"/>
          </a:xfrm>
        </p:spPr>
        <p:txBody>
          <a:bodyPr/>
          <a:lstStyle>
            <a:lvl1pPr marL="0" indent="0">
              <a:buNone/>
              <a:defRPr sz="1224"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118942635"/>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820317" y="1574879"/>
            <a:ext cx="4682098" cy="1255614"/>
          </a:xfrm>
        </p:spPr>
        <p:txBody>
          <a:bodyPr/>
          <a:lstStyle>
            <a:lvl1pPr algn="r">
              <a:defRPr sz="40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217444" cy="439479"/>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820460" y="4174973"/>
            <a:ext cx="4682513" cy="188342"/>
          </a:xfrm>
        </p:spPr>
        <p:txBody>
          <a:bodyPr/>
          <a:lstStyle>
            <a:lvl1pPr marL="0" indent="0" algn="r">
              <a:buNone/>
              <a:defRPr sz="1224"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33250862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42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234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073" y="1591712"/>
            <a:ext cx="4995717"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1733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74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073" y="1591712"/>
            <a:ext cx="4995717" cy="1263790"/>
          </a:xfrm>
        </p:spPr>
        <p:txBody>
          <a:bodyPr wrap="square">
            <a:spAutoFit/>
          </a:bodyPr>
          <a:lstStyle>
            <a:lvl1pPr marL="0" indent="0">
              <a:lnSpc>
                <a:spcPct val="110000"/>
              </a:lnSpc>
              <a:spcBef>
                <a:spcPts val="1224"/>
              </a:spcBef>
              <a:buNone/>
              <a:defRPr sz="1836">
                <a:solidFill>
                  <a:schemeClr val="bg1"/>
                </a:solidFill>
                <a:latin typeface="+mn-lt"/>
              </a:defRPr>
            </a:lvl1pPr>
            <a:lvl2pPr marL="233149" indent="0">
              <a:buNone/>
              <a:defRPr sz="1632">
                <a:solidFill>
                  <a:schemeClr val="bg1"/>
                </a:solidFill>
              </a:defRPr>
            </a:lvl2pPr>
            <a:lvl3pPr marL="466298" indent="0">
              <a:buNone/>
              <a:defRPr sz="1224">
                <a:solidFill>
                  <a:schemeClr val="bg1"/>
                </a:solidFill>
              </a:defRPr>
            </a:lvl3pPr>
            <a:lvl4pPr marL="699447" indent="0">
              <a:buNone/>
              <a:defRPr sz="1122">
                <a:solidFill>
                  <a:schemeClr val="bg1"/>
                </a:solidFill>
              </a:defRPr>
            </a:lvl4pPr>
            <a:lvl5pPr marL="932597" inden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99982" y="466301"/>
            <a:ext cx="4993807"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487744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8898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932616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24781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3627595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932616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202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0205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319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2109067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868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4443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5298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4707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39696818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9390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l" defTabSz="95102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29"/>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2644787911"/>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31" y="6444246"/>
            <a:ext cx="4571416"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22" y="3268663"/>
            <a:ext cx="2144884" cy="457200"/>
          </a:xfrm>
          <a:prstGeom prst="rect">
            <a:avLst/>
          </a:prstGeom>
        </p:spPr>
      </p:pic>
    </p:spTree>
    <p:extLst>
      <p:ext uri="{BB962C8B-B14F-4D97-AF65-F5344CB8AC3E}">
        <p14:creationId xmlns:p14="http://schemas.microsoft.com/office/powerpoint/2010/main" val="57596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24860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4A8B-BFC1-4D2C-9544-386053D8E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93410D-41F5-44D3-9811-F4587680BB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D387F2-05A6-43BB-B497-CECA9CF38A84}"/>
              </a:ext>
            </a:extLst>
          </p:cNvPr>
          <p:cNvSpPr>
            <a:spLocks noGrp="1"/>
          </p:cNvSpPr>
          <p:nvPr>
            <p:ph type="dt" sz="half" idx="10"/>
          </p:nvPr>
        </p:nvSpPr>
        <p:spPr/>
        <p:txBody>
          <a:bodyPr/>
          <a:lstStyle/>
          <a:p>
            <a:fld id="{B885FDB3-068F-448D-99FF-D936E3B474C1}" type="datetimeFigureOut">
              <a:rPr lang="en-US" smtClean="0"/>
              <a:t>4/30/2020</a:t>
            </a:fld>
            <a:endParaRPr lang="en-US"/>
          </a:p>
        </p:txBody>
      </p:sp>
      <p:sp>
        <p:nvSpPr>
          <p:cNvPr id="5" name="Footer Placeholder 4">
            <a:extLst>
              <a:ext uri="{FF2B5EF4-FFF2-40B4-BE49-F238E27FC236}">
                <a16:creationId xmlns:a16="http://schemas.microsoft.com/office/drawing/2014/main" id="{504DBF30-B684-407A-884E-A685C7AF4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33577-D747-4DEE-8CE2-BF35CFF905ED}"/>
              </a:ext>
            </a:extLst>
          </p:cNvPr>
          <p:cNvSpPr>
            <a:spLocks noGrp="1"/>
          </p:cNvSpPr>
          <p:nvPr>
            <p:ph type="sldNum" sz="quarter" idx="12"/>
          </p:nvPr>
        </p:nvSpPr>
        <p:spPr/>
        <p:txBody>
          <a:bodyPr/>
          <a:lstStyle/>
          <a:p>
            <a:fld id="{4F28C58D-A4E4-412E-8720-38C65BDD4E17}" type="slidenum">
              <a:rPr lang="en-US" smtClean="0"/>
              <a:t>‹#›</a:t>
            </a:fld>
            <a:endParaRPr lang="en-US"/>
          </a:p>
        </p:txBody>
      </p:sp>
    </p:spTree>
    <p:extLst>
      <p:ext uri="{BB962C8B-B14F-4D97-AF65-F5344CB8AC3E}">
        <p14:creationId xmlns:p14="http://schemas.microsoft.com/office/powerpoint/2010/main" val="336607272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281" y="4436713"/>
            <a:ext cx="9794126"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722154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58207"/>
            <a:ext cx="1362282"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896"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281" y="4436713"/>
            <a:ext cx="9794126" cy="753369"/>
          </a:xfrm>
          <a:prstGeom prst="rect">
            <a:avLst/>
          </a:prstGeom>
        </p:spPr>
        <p:txBody>
          <a:bodyPr/>
          <a:lstStyle>
            <a:lvl1pPr>
              <a:defRPr sz="1836">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70361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281" y="4436713"/>
            <a:ext cx="979412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819030916"/>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4312" y="0"/>
            <a:ext cx="6092799"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544259881"/>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706" y="210209"/>
            <a:ext cx="5694636" cy="6537434"/>
          </a:xfrm>
          <a:prstGeom prst="rect">
            <a:avLst/>
          </a:prstGeom>
        </p:spPr>
      </p:pic>
    </p:spTree>
    <p:extLst>
      <p:ext uri="{BB962C8B-B14F-4D97-AF65-F5344CB8AC3E}">
        <p14:creationId xmlns:p14="http://schemas.microsoft.com/office/powerpoint/2010/main" val="1403263530"/>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3583" y="327992"/>
            <a:ext cx="5521385" cy="6338542"/>
          </a:xfrm>
          <a:prstGeom prst="rect">
            <a:avLst/>
          </a:prstGeom>
        </p:spPr>
      </p:pic>
    </p:spTree>
    <p:extLst>
      <p:ext uri="{BB962C8B-B14F-4D97-AF65-F5344CB8AC3E}">
        <p14:creationId xmlns:p14="http://schemas.microsoft.com/office/powerpoint/2010/main" val="1867144626"/>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3662" y="0"/>
            <a:ext cx="6201226"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7875" y="0"/>
            <a:ext cx="6092799" cy="6994525"/>
          </a:xfrm>
          <a:prstGeom prst="rect">
            <a:avLst/>
          </a:prstGeom>
        </p:spPr>
      </p:pic>
    </p:spTree>
    <p:extLst>
      <p:ext uri="{BB962C8B-B14F-4D97-AF65-F5344CB8AC3E}">
        <p14:creationId xmlns:p14="http://schemas.microsoft.com/office/powerpoint/2010/main" val="180479531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l" defTabSz="95102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29"/>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3160836617"/>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3662" y="0"/>
            <a:ext cx="6201226"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3662" y="0"/>
            <a:ext cx="6201226" cy="6994525"/>
          </a:xfrm>
          <a:prstGeom prst="rect">
            <a:avLst/>
          </a:prstGeom>
        </p:spPr>
      </p:pic>
    </p:spTree>
    <p:extLst>
      <p:ext uri="{BB962C8B-B14F-4D97-AF65-F5344CB8AC3E}">
        <p14:creationId xmlns:p14="http://schemas.microsoft.com/office/powerpoint/2010/main" val="3323502398"/>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3662" y="0"/>
            <a:ext cx="6201226"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7875" y="0"/>
            <a:ext cx="6092799" cy="6994525"/>
          </a:xfrm>
          <a:prstGeom prst="rect">
            <a:avLst/>
          </a:prstGeom>
        </p:spPr>
      </p:pic>
    </p:spTree>
    <p:extLst>
      <p:ext uri="{BB962C8B-B14F-4D97-AF65-F5344CB8AC3E}">
        <p14:creationId xmlns:p14="http://schemas.microsoft.com/office/powerpoint/2010/main" val="110779534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089" y="0"/>
            <a:ext cx="6092799" cy="6994525"/>
          </a:xfrm>
          <a:prstGeom prst="rect">
            <a:avLst/>
          </a:prstGeom>
        </p:spPr>
      </p:pic>
    </p:spTree>
    <p:extLst>
      <p:ext uri="{BB962C8B-B14F-4D97-AF65-F5344CB8AC3E}">
        <p14:creationId xmlns:p14="http://schemas.microsoft.com/office/powerpoint/2010/main" val="12724197"/>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089" y="0"/>
            <a:ext cx="6092799" cy="6994525"/>
          </a:xfrm>
          <a:prstGeom prst="rect">
            <a:avLst/>
          </a:prstGeom>
        </p:spPr>
      </p:pic>
    </p:spTree>
    <p:extLst>
      <p:ext uri="{BB962C8B-B14F-4D97-AF65-F5344CB8AC3E}">
        <p14:creationId xmlns:p14="http://schemas.microsoft.com/office/powerpoint/2010/main" val="3708408108"/>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089" y="0"/>
            <a:ext cx="6092799" cy="6994525"/>
          </a:xfrm>
          <a:prstGeom prst="rect">
            <a:avLst/>
          </a:prstGeom>
        </p:spPr>
      </p:pic>
    </p:spTree>
    <p:extLst>
      <p:ext uri="{BB962C8B-B14F-4D97-AF65-F5344CB8AC3E}">
        <p14:creationId xmlns:p14="http://schemas.microsoft.com/office/powerpoint/2010/main" val="1064717681"/>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1192214"/>
            <a:ext cx="3690466"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3954" y="1192214"/>
            <a:ext cx="558343" cy="3862387"/>
          </a:xfrm>
          <a:prstGeom prst="rect">
            <a:avLst/>
          </a:prstGeo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2296" y="1192213"/>
            <a:ext cx="3355931" cy="3862387"/>
          </a:xfrm>
          <a:prstGeom prst="rect">
            <a:avLst/>
          </a:prstGeom>
        </p:spPr>
        <p:txBody>
          <a:bodyPr wrap="square" lIns="0" tIns="0" rIns="0" bIns="0">
            <a:noAutofit/>
          </a:bodyPr>
          <a:lstStyle>
            <a:lvl1pPr marL="0" indent="0" defTabSz="517426">
              <a:spcAft>
                <a:spcPts val="500"/>
              </a:spcAft>
              <a:buNone/>
              <a:defRPr sz="1800" spc="0" baseline="0">
                <a:solidFill>
                  <a:srgbClr val="000000"/>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9962506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0" y="1961079"/>
            <a:ext cx="11531716"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080" y="3075739"/>
            <a:ext cx="11531716"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080" y="4593491"/>
            <a:ext cx="11531716"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17" y="4385525"/>
            <a:ext cx="11531716"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17" y="3323870"/>
            <a:ext cx="11531716"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1630340141"/>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0" y="1960861"/>
            <a:ext cx="9571403"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0" y="3214124"/>
            <a:ext cx="3690466"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17" y="3445695"/>
            <a:ext cx="3690466"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4481" y="3445695"/>
            <a:ext cx="3690466"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19265" y="3445695"/>
            <a:ext cx="3690466"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52070048"/>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0" y="2410676"/>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9" y="2410676"/>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080" y="2645384"/>
            <a:ext cx="3690466"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211" y="2645384"/>
            <a:ext cx="3690466"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61037759"/>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6329" y="1631566"/>
            <a:ext cx="3681324"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4846" y="1631567"/>
            <a:ext cx="368450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20" y="1631569"/>
            <a:ext cx="3681324" cy="3169920"/>
          </a:xfrm>
          <a:prstGeom prst="rect">
            <a:avLst/>
          </a:prstGeom>
        </p:spPr>
      </p:pic>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0" y="5026024"/>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6329" y="5026024"/>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4"/>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03" y="2939530"/>
            <a:ext cx="368094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8879" y="2932948"/>
            <a:ext cx="3690466"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6328" y="2946447"/>
            <a:ext cx="368094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20" y="5260329"/>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1863" y="5260329"/>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6329" y="5260329"/>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491484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75426488"/>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0"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0" y="3230880"/>
            <a:ext cx="172698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5709"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340"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6969"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7599"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8227"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5709"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340"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0"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3"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6"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17"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5710"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339"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3952"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1566"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4691"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065" y="2347335"/>
            <a:ext cx="660316"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8023" y="2347335"/>
            <a:ext cx="660316"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59070" y="2347335"/>
            <a:ext cx="660316"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7284" y="2347335"/>
            <a:ext cx="660316"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8673" y="2347335"/>
            <a:ext cx="660316"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585" y="2347335"/>
            <a:ext cx="660316" cy="660400"/>
          </a:xfrm>
          <a:prstGeom prst="rect">
            <a:avLst/>
          </a:prstGeom>
        </p:spPr>
      </p:pic>
    </p:spTree>
    <p:extLst>
      <p:ext uri="{BB962C8B-B14F-4D97-AF65-F5344CB8AC3E}">
        <p14:creationId xmlns:p14="http://schemas.microsoft.com/office/powerpoint/2010/main" val="42756898"/>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56" strike="noStrike">
                <a:solidFill>
                  <a:srgbClr val="000000"/>
                </a:solidFill>
              </a:defRPr>
            </a:lvl1pPr>
          </a:lstStyle>
          <a:p>
            <a:r>
              <a:rPr lang="en-US"/>
              <a:t>Title</a:t>
            </a:r>
          </a:p>
        </p:txBody>
      </p:sp>
      <p:sp>
        <p:nvSpPr>
          <p:cNvPr id="9" name="TextBox 8">
            <a:extLst>
              <a:ext uri="{FF2B5EF4-FFF2-40B4-BE49-F238E27FC236}">
                <a16:creationId xmlns:a16="http://schemas.microsoft.com/office/drawing/2014/main" id="{E87D81C5-9A6C-400B-9553-03F2948C251F}"/>
              </a:ext>
            </a:extLst>
          </p:cNvPr>
          <p:cNvSpPr txBox="1"/>
          <p:nvPr userDrawn="1"/>
        </p:nvSpPr>
        <p:spPr>
          <a:xfrm>
            <a:off x="190191" y="6682534"/>
            <a:ext cx="12058733" cy="121238"/>
          </a:xfrm>
          <a:prstGeom prst="rect">
            <a:avLst/>
          </a:prstGeom>
          <a:noFill/>
        </p:spPr>
        <p:txBody>
          <a:bodyPr wrap="non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1129567113"/>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654090"/>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079" y="960439"/>
            <a:ext cx="760315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377011352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9" y="960439"/>
            <a:ext cx="760315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232800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4888"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016031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952" y="0"/>
            <a:ext cx="6092799" cy="6994525"/>
          </a:xfrm>
          <a:prstGeom prst="rect">
            <a:avLst/>
          </a:prstGeom>
        </p:spPr>
      </p:pic>
      <p:sp>
        <p:nvSpPr>
          <p:cNvPr id="2" name="Title 1"/>
          <p:cNvSpPr>
            <a:spLocks noGrp="1"/>
          </p:cNvSpPr>
          <p:nvPr>
            <p:ph type="title" hasCustomPrompt="1"/>
          </p:nvPr>
        </p:nvSpPr>
        <p:spPr>
          <a:xfrm>
            <a:off x="465080" y="632780"/>
            <a:ext cx="5652365"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6"/>
            <a:ext cx="4919034"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0" y="1960861"/>
            <a:ext cx="4919033"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3953" y="3183626"/>
            <a:ext cx="6092048"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080" y="2627970"/>
            <a:ext cx="4919033"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077" y="3497262"/>
            <a:ext cx="4919034"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079" y="3711916"/>
            <a:ext cx="4919033"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72261806"/>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080" y="5026024"/>
            <a:ext cx="3690466"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5705" y="5026024"/>
            <a:ext cx="3690466"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6329" y="5026024"/>
            <a:ext cx="3690466"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2731" y="2195640"/>
            <a:ext cx="3695231"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27" y="2195640"/>
            <a:ext cx="3721417"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0940" y="2195637"/>
            <a:ext cx="3695230"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20" y="3257273"/>
            <a:ext cx="3720625"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5705" y="3250274"/>
            <a:ext cx="3690466"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2678" y="3250274"/>
            <a:ext cx="368411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17" y="5260860"/>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7883" y="5260860"/>
            <a:ext cx="368828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2678" y="5260860"/>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87983114"/>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304466"/>
            <a:ext cx="595026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173272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304466"/>
            <a:ext cx="595026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8"/>
            <a:ext cx="172698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8"/>
            <a:ext cx="172698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18" y="2501587"/>
            <a:ext cx="172698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055" y="2501587"/>
            <a:ext cx="172698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9635619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171214"/>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9515"/>
            <a:ext cx="7831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8484262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1" y="1989615"/>
            <a:ext cx="3690462"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077" y="5973763"/>
            <a:ext cx="3690466"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rgbClr val="000000"/>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0" y="5973763"/>
            <a:ext cx="367935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0" y="1989615"/>
            <a:ext cx="367935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6" y="5973763"/>
            <a:ext cx="367935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53670002"/>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080" y="4002986"/>
            <a:ext cx="11531716"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17" y="6583681"/>
            <a:ext cx="11531716"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71004136"/>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52864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2427527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84" y="1877896"/>
            <a:ext cx="4243790" cy="1318133"/>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684" y="3605926"/>
            <a:ext cx="4244243" cy="498470"/>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8847" y="0"/>
            <a:ext cx="6992803"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01764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684" y="6281748"/>
            <a:ext cx="457022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557"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684" y="597450"/>
            <a:ext cx="1393100" cy="298433"/>
          </a:xfrm>
          <a:prstGeom prst="rect">
            <a:avLst/>
          </a:prstGeom>
        </p:spPr>
      </p:pic>
    </p:spTree>
    <p:extLst>
      <p:ext uri="{BB962C8B-B14F-4D97-AF65-F5344CB8AC3E}">
        <p14:creationId xmlns:p14="http://schemas.microsoft.com/office/powerpoint/2010/main" val="323614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19" y="3096243"/>
            <a:ext cx="932373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8083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469" y="2590884"/>
            <a:ext cx="9588857" cy="1828800"/>
          </a:xfrm>
          <a:noFill/>
        </p:spPr>
        <p:txBody>
          <a:bodyPr lIns="0" tIns="0" rIns="0" bIns="182880" anchor="b" anchorCtr="0"/>
          <a:lstStyle>
            <a:lvl1pPr>
              <a:defRPr sz="5396"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469" y="4429281"/>
            <a:ext cx="9588857"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31" y="249148"/>
            <a:ext cx="1778779" cy="588337"/>
          </a:xfrm>
          <a:prstGeom prst="rect">
            <a:avLst/>
          </a:prstGeom>
        </p:spPr>
      </p:pic>
    </p:spTree>
    <p:extLst>
      <p:ext uri="{BB962C8B-B14F-4D97-AF65-F5344CB8AC3E}">
        <p14:creationId xmlns:p14="http://schemas.microsoft.com/office/powerpoint/2010/main" val="176166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469" y="2590884"/>
            <a:ext cx="9588857" cy="1828800"/>
          </a:xfrm>
          <a:noFill/>
        </p:spPr>
        <p:txBody>
          <a:bodyPr lIns="0" tIns="0" rIns="0" bIns="182880" anchor="b" anchorCtr="0"/>
          <a:lstStyle>
            <a:lvl1pPr>
              <a:defRPr sz="5396"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469" y="4429281"/>
            <a:ext cx="9588857"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842" y="251902"/>
            <a:ext cx="1776370" cy="587540"/>
          </a:xfrm>
          <a:prstGeom prst="rect">
            <a:avLst/>
          </a:prstGeom>
        </p:spPr>
      </p:pic>
    </p:spTree>
    <p:extLst>
      <p:ext uri="{BB962C8B-B14F-4D97-AF65-F5344CB8AC3E}">
        <p14:creationId xmlns:p14="http://schemas.microsoft.com/office/powerpoint/2010/main" val="271069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45967" y="6458713"/>
            <a:ext cx="1433542" cy="307759"/>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4387877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1"/>
            <a:ext cx="9249500" cy="6994525"/>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34919"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9" tIns="146222" rIns="182779" bIns="146222" numCol="1" spcCol="0" rtlCol="0" fromWordArt="0" anchor="t" anchorCtr="0" forceAA="0" compatLnSpc="1">
            <a:prstTxWarp prst="textNoShape">
              <a:avLst/>
            </a:prstTxWarp>
            <a:noAutofit/>
          </a:bodyPr>
          <a:lstStyle/>
          <a:p>
            <a:pPr lvl="0" algn="ctr" defTabSz="93184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61904" y="2590884"/>
            <a:ext cx="7168491" cy="1828800"/>
          </a:xfrm>
          <a:noFill/>
        </p:spPr>
        <p:txBody>
          <a:bodyPr lIns="0" tIns="0" rIns="0" bIns="182880" anchor="b" anchorCtr="0"/>
          <a:lstStyle>
            <a:lvl1pPr>
              <a:defRPr sz="5396" strike="noStrike" spc="-150"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61907" y="4429281"/>
            <a:ext cx="6229533"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42" y="251902"/>
            <a:ext cx="1776370" cy="587540"/>
          </a:xfrm>
          <a:prstGeom prst="rect">
            <a:avLst/>
          </a:prstGeom>
        </p:spPr>
      </p:pic>
    </p:spTree>
    <p:extLst>
      <p:ext uri="{BB962C8B-B14F-4D97-AF65-F5344CB8AC3E}">
        <p14:creationId xmlns:p14="http://schemas.microsoft.com/office/powerpoint/2010/main" val="3502982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1"/>
            <a:ext cx="12434888" cy="6994525"/>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722145" y="-5722140"/>
            <a:ext cx="990602" cy="12434889"/>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20" y="2170631"/>
            <a:ext cx="7626965"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9" tIns="146222" rIns="182779" bIns="146222" numCol="1" spcCol="0" rtlCol="0" fromWordArt="0" anchor="t" anchorCtr="0" forceAA="0" compatLnSpc="1">
            <a:prstTxWarp prst="textNoShape">
              <a:avLst/>
            </a:prstTxWarp>
            <a:noAutofit/>
          </a:bodyPr>
          <a:lstStyle/>
          <a:p>
            <a:pPr lvl="0" algn="ctr" defTabSz="93184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04" y="2590884"/>
            <a:ext cx="7168491" cy="1828800"/>
          </a:xfrm>
          <a:noFill/>
        </p:spPr>
        <p:txBody>
          <a:bodyPr lIns="0" tIns="0" rIns="0" bIns="182880" anchor="b" anchorCtr="0"/>
          <a:lstStyle>
            <a:lvl1pPr>
              <a:defRPr sz="5396"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07" y="4429281"/>
            <a:ext cx="6229533"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42" y="251902"/>
            <a:ext cx="1776370" cy="587540"/>
          </a:xfrm>
          <a:prstGeom prst="rect">
            <a:avLst/>
          </a:prstGeom>
        </p:spPr>
      </p:pic>
    </p:spTree>
    <p:extLst>
      <p:ext uri="{BB962C8B-B14F-4D97-AF65-F5344CB8AC3E}">
        <p14:creationId xmlns:p14="http://schemas.microsoft.com/office/powerpoint/2010/main" val="378833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19"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lvl="0"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04" y="2590884"/>
            <a:ext cx="7168491"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05" y="4429279"/>
            <a:ext cx="6229533"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42" y="251902"/>
            <a:ext cx="1776370" cy="587540"/>
          </a:xfrm>
          <a:prstGeom prst="rect">
            <a:avLst/>
          </a:prstGeom>
        </p:spPr>
      </p:pic>
    </p:spTree>
    <p:extLst>
      <p:ext uri="{BB962C8B-B14F-4D97-AF65-F5344CB8AC3E}">
        <p14:creationId xmlns:p14="http://schemas.microsoft.com/office/powerpoint/2010/main" val="4068742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20" y="2170631"/>
            <a:ext cx="7626965"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lvl="0"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04" y="2590884"/>
            <a:ext cx="716849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05" y="4429279"/>
            <a:ext cx="6229533"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42" y="251902"/>
            <a:ext cx="1776370" cy="587540"/>
          </a:xfrm>
          <a:prstGeom prst="rect">
            <a:avLst/>
          </a:prstGeom>
        </p:spPr>
      </p:pic>
    </p:spTree>
    <p:extLst>
      <p:ext uri="{BB962C8B-B14F-4D97-AF65-F5344CB8AC3E}">
        <p14:creationId xmlns:p14="http://schemas.microsoft.com/office/powerpoint/2010/main" val="130066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7930" y="1212965"/>
            <a:ext cx="3693641"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7930" y="1679250"/>
            <a:ext cx="3693641" cy="3354708"/>
          </a:xfrm>
        </p:spPr>
        <p:txBody>
          <a:bodyPr wrap="square" lIns="0" tIns="0" rIns="0" bIns="0">
            <a:noAutofit/>
          </a:bodyPr>
          <a:lstStyle>
            <a:lvl1pPr marL="0" marR="0" indent="0" algn="l" defTabSz="517374"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34" indent="0">
              <a:buNone/>
              <a:defRPr sz="1800"/>
            </a:lvl2pPr>
            <a:lvl3pPr marL="457066" indent="0">
              <a:buNone/>
              <a:defRPr sz="1800"/>
            </a:lvl3pPr>
            <a:lvl4pPr marL="685600" indent="0">
              <a:buNone/>
              <a:defRPr sz="1800"/>
            </a:lvl4pPr>
            <a:lvl5pPr marL="914133"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073" y="6559034"/>
            <a:ext cx="11551723"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6398113"/>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1"/>
            <a:ext cx="11565684" cy="1128514"/>
          </a:xfrm>
        </p:spPr>
        <p:txBody>
          <a:bodyPr wrap="square" lIns="0" tIns="0" rIns="0" bIns="0">
            <a:spAutoFit/>
          </a:bodyPr>
          <a:lstStyle>
            <a:lvl1pPr marL="0" marR="0" indent="0" algn="l" defTabSz="932470"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00" indent="0">
              <a:spcBef>
                <a:spcPts val="0"/>
              </a:spcBef>
              <a:spcAft>
                <a:spcPts val="1299"/>
              </a:spcAft>
              <a:buNone/>
              <a:defRPr sz="2000"/>
            </a:lvl4pPr>
            <a:lvl5pPr marL="91413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6"/>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073" y="6559034"/>
            <a:ext cx="11551723"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1535704"/>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42881"/>
            <a:ext cx="11565684" cy="1128514"/>
          </a:xfrm>
        </p:spPr>
        <p:txBody>
          <a:bodyPr wrap="square" lIns="0" tIns="0" rIns="0" bIns="0">
            <a:spAutoFit/>
          </a:bodyPr>
          <a:lstStyle>
            <a:lvl1pPr marL="285666" indent="-285666">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00" indent="-285666">
              <a:lnSpc>
                <a:spcPct val="100000"/>
              </a:lnSpc>
              <a:spcBef>
                <a:spcPts val="0"/>
              </a:spcBef>
              <a:spcAft>
                <a:spcPts val="1399"/>
              </a:spcAft>
              <a:buFont typeface="Arial" panose="020B0604020202020204" pitchFamily="34" charset="0"/>
              <a:buChar char="•"/>
              <a:defRPr sz="1800">
                <a:solidFill>
                  <a:srgbClr val="000000"/>
                </a:solidFill>
              </a:defRPr>
            </a:lvl2pPr>
            <a:lvl3pPr marL="742733" indent="-285666">
              <a:lnSpc>
                <a:spcPct val="100000"/>
              </a:lnSpc>
              <a:spcBef>
                <a:spcPts val="0"/>
              </a:spcBef>
              <a:spcAft>
                <a:spcPts val="1399"/>
              </a:spcAft>
              <a:buFont typeface="Arial" panose="020B0604020202020204" pitchFamily="34" charset="0"/>
              <a:buChar char="•"/>
              <a:defRPr sz="1399">
                <a:solidFill>
                  <a:srgbClr val="000000"/>
                </a:solidFill>
              </a:defRPr>
            </a:lvl3pPr>
            <a:lvl4pPr marL="685600" indent="0">
              <a:spcBef>
                <a:spcPts val="0"/>
              </a:spcBef>
              <a:spcAft>
                <a:spcPts val="1299"/>
              </a:spcAft>
              <a:buNone/>
              <a:defRPr sz="2000"/>
            </a:lvl4pPr>
            <a:lvl5pPr marL="91413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6"/>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073" y="6559034"/>
            <a:ext cx="11551723"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35736958"/>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227014"/>
            <a:ext cx="11561874"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073" y="6559034"/>
            <a:ext cx="11551723"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0806422"/>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47081"/>
            <a:ext cx="11565684"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34" indent="0">
              <a:lnSpc>
                <a:spcPct val="100000"/>
              </a:lnSpc>
              <a:spcBef>
                <a:spcPts val="0"/>
              </a:spcBef>
              <a:spcAft>
                <a:spcPts val="1399"/>
              </a:spcAft>
              <a:buNone/>
              <a:defRPr sz="1800">
                <a:solidFill>
                  <a:srgbClr val="000000"/>
                </a:solidFill>
              </a:defRPr>
            </a:lvl2pPr>
            <a:lvl3pPr marL="457066" indent="0">
              <a:lnSpc>
                <a:spcPct val="100000"/>
              </a:lnSpc>
              <a:spcBef>
                <a:spcPts val="0"/>
              </a:spcBef>
              <a:spcAft>
                <a:spcPts val="1399"/>
              </a:spcAft>
              <a:buNone/>
              <a:defRPr sz="1399">
                <a:solidFill>
                  <a:srgbClr val="000000"/>
                </a:solidFill>
              </a:defRPr>
            </a:lvl3pPr>
            <a:lvl4pPr marL="685600" indent="0">
              <a:spcBef>
                <a:spcPts val="0"/>
              </a:spcBef>
              <a:spcAft>
                <a:spcPts val="1299"/>
              </a:spcAft>
              <a:buNone/>
              <a:defRPr sz="2000"/>
            </a:lvl4pPr>
            <a:lvl5pPr marL="914133"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6"/>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9342"/>
            <a:ext cx="3702848"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9342"/>
            <a:ext cx="3695228"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9" y="2359343"/>
            <a:ext cx="3702848"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073" y="6559034"/>
            <a:ext cx="11551723"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0973882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3"/>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34" indent="0">
              <a:lnSpc>
                <a:spcPct val="100000"/>
              </a:lnSpc>
              <a:spcBef>
                <a:spcPts val="0"/>
              </a:spcBef>
              <a:spcAft>
                <a:spcPts val="1399"/>
              </a:spcAft>
              <a:buNone/>
              <a:defRPr sz="1800">
                <a:solidFill>
                  <a:srgbClr val="000000"/>
                </a:solidFill>
              </a:defRPr>
            </a:lvl2pPr>
            <a:lvl3pPr marL="457066" indent="0">
              <a:lnSpc>
                <a:spcPct val="100000"/>
              </a:lnSpc>
              <a:spcBef>
                <a:spcPts val="0"/>
              </a:spcBef>
              <a:spcAft>
                <a:spcPts val="1399"/>
              </a:spcAft>
              <a:buNone/>
              <a:defRPr sz="1399">
                <a:solidFill>
                  <a:srgbClr val="000000"/>
                </a:solidFill>
              </a:defRPr>
            </a:lvl3pPr>
            <a:lvl4pPr marL="685600" indent="0">
              <a:spcBef>
                <a:spcPts val="0"/>
              </a:spcBef>
              <a:spcAft>
                <a:spcPts val="1299"/>
              </a:spcAft>
              <a:buNone/>
              <a:defRPr sz="2000"/>
            </a:lvl4pPr>
            <a:lvl5pPr marL="914133"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6"/>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6845"/>
            <a:ext cx="3702848"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marL="285666" lvl="1" indent="-285666">
              <a:buFont typeface="Arial" panose="020B0604020202020204" pitchFamily="34" charset="0"/>
              <a:buChar char="•"/>
            </a:pPr>
            <a:r>
              <a:rPr lang="en-US"/>
              <a:t>Body copy Segoe Regular 14</a:t>
            </a:r>
          </a:p>
          <a:p>
            <a:pPr marL="285666" lvl="1" indent="-285666">
              <a:buFont typeface="Arial" panose="020B0604020202020204" pitchFamily="34" charset="0"/>
              <a:buChar char="•"/>
            </a:pPr>
            <a:r>
              <a:rPr lang="en-US"/>
              <a:t>Lorem ipsum dolor sit </a:t>
            </a:r>
            <a:r>
              <a:rPr lang="en-US" err="1"/>
              <a:t>amet</a:t>
            </a:r>
            <a:r>
              <a:rPr lang="en-US"/>
              <a:t>, </a:t>
            </a:r>
            <a:r>
              <a:rPr lang="en-US" err="1"/>
              <a:t>consectetur</a:t>
            </a:r>
            <a:endParaRPr lang="en-US"/>
          </a:p>
          <a:p>
            <a:pPr marL="285666" lvl="1" indent="-285666">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66" lvl="1" indent="-285666">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66" lvl="1" indent="-285666">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66" lvl="1" indent="-285666">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66" lvl="1" indent="-285666">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66" lvl="1" indent="-285666">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66" lvl="1" indent="-285666">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6845"/>
            <a:ext cx="3695228"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marL="285666" lvl="1" indent="-285666">
              <a:buFont typeface="Arial" panose="020B0604020202020204" pitchFamily="34" charset="0"/>
              <a:buChar char="•"/>
            </a:pPr>
            <a:r>
              <a:rPr lang="en-US"/>
              <a:t>Body copy Segoe Regular 14</a:t>
            </a:r>
          </a:p>
          <a:p>
            <a:pPr marL="285666" lvl="1" indent="-285666">
              <a:buFont typeface="Arial" panose="020B0604020202020204" pitchFamily="34" charset="0"/>
              <a:buChar char="•"/>
            </a:pPr>
            <a:r>
              <a:rPr lang="en-US"/>
              <a:t>Lorem ipsum dolor sit </a:t>
            </a:r>
            <a:r>
              <a:rPr lang="en-US" err="1"/>
              <a:t>amet</a:t>
            </a:r>
            <a:r>
              <a:rPr lang="en-US"/>
              <a:t>, </a:t>
            </a:r>
            <a:r>
              <a:rPr lang="en-US" err="1"/>
              <a:t>consectetur</a:t>
            </a:r>
            <a:endParaRPr lang="en-US"/>
          </a:p>
          <a:p>
            <a:pPr marL="285666" lvl="1" indent="-285666">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66" lvl="1" indent="-285666">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66" lvl="1" indent="-285666">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66" lvl="1" indent="-285666">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66" lvl="1" indent="-285666">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66" lvl="1" indent="-285666">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9" y="2356844"/>
            <a:ext cx="3702848"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marL="285666" lvl="1" indent="-285666">
              <a:buFont typeface="Arial" panose="020B0604020202020204" pitchFamily="34" charset="0"/>
              <a:buChar char="•"/>
            </a:pPr>
            <a:r>
              <a:rPr lang="en-US"/>
              <a:t>Body copy Segoe Regular 14</a:t>
            </a:r>
          </a:p>
          <a:p>
            <a:pPr marL="285666" lvl="1" indent="-285666">
              <a:buFont typeface="Arial" panose="020B0604020202020204" pitchFamily="34" charset="0"/>
              <a:buChar char="•"/>
            </a:pPr>
            <a:r>
              <a:rPr lang="en-US"/>
              <a:t>Lorem ipsum dolor sit </a:t>
            </a:r>
            <a:r>
              <a:rPr lang="en-US" err="1"/>
              <a:t>amet</a:t>
            </a:r>
            <a:r>
              <a:rPr lang="en-US"/>
              <a:t>, </a:t>
            </a:r>
            <a:r>
              <a:rPr lang="en-US" err="1"/>
              <a:t>consectetur</a:t>
            </a:r>
            <a:endParaRPr lang="en-US"/>
          </a:p>
          <a:p>
            <a:pPr marL="285666" lvl="1" indent="-285666">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66" lvl="1" indent="-285666">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66" lvl="1" indent="-285666">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66" lvl="1" indent="-285666">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66" lvl="1" indent="-285666">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66" lvl="1" indent="-285666">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073" y="6559034"/>
            <a:ext cx="11551723"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12801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561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37078"/>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34" indent="0">
              <a:lnSpc>
                <a:spcPct val="100000"/>
              </a:lnSpc>
              <a:spcBef>
                <a:spcPts val="0"/>
              </a:spcBef>
              <a:spcAft>
                <a:spcPts val="1399"/>
              </a:spcAft>
              <a:buNone/>
              <a:defRPr sz="1800">
                <a:solidFill>
                  <a:srgbClr val="000000"/>
                </a:solidFill>
              </a:defRPr>
            </a:lvl2pPr>
            <a:lvl3pPr marL="457066" indent="0">
              <a:lnSpc>
                <a:spcPct val="100000"/>
              </a:lnSpc>
              <a:spcBef>
                <a:spcPts val="0"/>
              </a:spcBef>
              <a:spcAft>
                <a:spcPts val="1399"/>
              </a:spcAft>
              <a:buNone/>
              <a:defRPr sz="1399">
                <a:solidFill>
                  <a:srgbClr val="000000"/>
                </a:solidFill>
              </a:defRPr>
            </a:lvl3pPr>
            <a:lvl4pPr marL="685600" indent="0">
              <a:spcBef>
                <a:spcPts val="0"/>
              </a:spcBef>
              <a:spcAft>
                <a:spcPts val="1299"/>
              </a:spcAft>
              <a:buNone/>
              <a:defRPr sz="2000"/>
            </a:lvl4pPr>
            <a:lvl5pPr marL="914133"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5111"/>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9341"/>
            <a:ext cx="5666652"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3320" y="2359342"/>
            <a:ext cx="5658397"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073" y="6559034"/>
            <a:ext cx="11551723"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71236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37078"/>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34" indent="0">
              <a:lnSpc>
                <a:spcPct val="100000"/>
              </a:lnSpc>
              <a:spcBef>
                <a:spcPts val="0"/>
              </a:spcBef>
              <a:spcAft>
                <a:spcPts val="1399"/>
              </a:spcAft>
              <a:buNone/>
              <a:defRPr sz="1800">
                <a:solidFill>
                  <a:srgbClr val="000000"/>
                </a:solidFill>
              </a:defRPr>
            </a:lvl2pPr>
            <a:lvl3pPr marL="457066" indent="0">
              <a:lnSpc>
                <a:spcPct val="100000"/>
              </a:lnSpc>
              <a:spcBef>
                <a:spcPts val="0"/>
              </a:spcBef>
              <a:spcAft>
                <a:spcPts val="1399"/>
              </a:spcAft>
              <a:buNone/>
              <a:defRPr sz="1399">
                <a:solidFill>
                  <a:srgbClr val="000000"/>
                </a:solidFill>
              </a:defRPr>
            </a:lvl3pPr>
            <a:lvl4pPr marL="685600" indent="0">
              <a:spcBef>
                <a:spcPts val="0"/>
              </a:spcBef>
              <a:spcAft>
                <a:spcPts val="1299"/>
              </a:spcAft>
              <a:buNone/>
              <a:defRPr sz="2000"/>
            </a:lvl4pPr>
            <a:lvl5pPr marL="914133"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6"/>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9341"/>
            <a:ext cx="5666652" cy="2657138"/>
          </a:xfrm>
        </p:spPr>
        <p:txBody>
          <a:bodyPr lIns="0" tIns="0" rIns="0" bIns="0">
            <a:noAutofit/>
          </a:bodyPr>
          <a:lstStyle>
            <a:lvl1pPr marL="0" marR="0" indent="0" algn="l" defTabSz="932470"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66" marR="0" indent="-285666" algn="l" defTabSz="932470"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066" indent="0">
              <a:buNone/>
              <a:defRPr/>
            </a:lvl3pPr>
            <a:lvl4pPr marL="685600" indent="0">
              <a:buNone/>
              <a:defRPr/>
            </a:lvl4pPr>
            <a:lvl5pPr marL="914133" indent="0">
              <a:buNone/>
              <a:defRPr/>
            </a:lvl5pPr>
          </a:lstStyle>
          <a:p>
            <a:pPr marL="0" marR="0" lvl="0" indent="0" algn="l" defTabSz="932470"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3320" y="2359343"/>
            <a:ext cx="5658397"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66" marR="0" indent="-285666" algn="l" defTabSz="932470"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073" y="6559034"/>
            <a:ext cx="11551723"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1511890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3318" y="1"/>
            <a:ext cx="6101570"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21" y="227014"/>
            <a:ext cx="5666652"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19" y="1152408"/>
            <a:ext cx="5666651" cy="2624741"/>
          </a:xfrm>
        </p:spPr>
        <p:txBody>
          <a:bodyPr wrap="square" lIns="0" tIns="0" rIns="0" bIns="0">
            <a:noAutofit/>
          </a:bodyPr>
          <a:lstStyle>
            <a:lvl1pPr marL="0" marR="0" indent="0" algn="l" defTabSz="932470"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34" marR="0" indent="0" algn="l" defTabSz="932470"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66" indent="0">
              <a:buNone/>
              <a:defRPr/>
            </a:lvl3pPr>
            <a:lvl4pPr marL="685600" indent="0">
              <a:buNone/>
              <a:defRPr/>
            </a:lvl4pPr>
            <a:lvl5pPr marL="914133"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45073" y="6559034"/>
            <a:ext cx="11551723" cy="98880"/>
            <a:chOff x="445128" y="6559056"/>
            <a:chExt cx="11553197" cy="9888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8533939"/>
      </p:ext>
    </p:extLst>
  </p:cSld>
  <p:clrMapOvr>
    <a:masterClrMapping/>
  </p:clrMapOvr>
  <p:transition>
    <p:fade/>
  </p:transition>
  <p:extLst>
    <p:ext uri="{DCECCB84-F9BA-43D5-87BE-67443E8EF086}">
      <p15:sldGuideLst xmlns:p15="http://schemas.microsoft.com/office/powerpoint/2012/main"/>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20" y="1203326"/>
            <a:ext cx="3704752"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6657" y="1203326"/>
            <a:ext cx="3695228"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8869" y="1203327"/>
            <a:ext cx="3706398"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20" y="4065588"/>
            <a:ext cx="3702848" cy="116831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6654" y="4065588"/>
            <a:ext cx="3695228" cy="116831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8869" y="4065588"/>
            <a:ext cx="3702848" cy="116831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41" y="227016"/>
            <a:ext cx="11561874"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073" y="6559034"/>
            <a:ext cx="11551723" cy="98880"/>
            <a:chOff x="445128" y="6559056"/>
            <a:chExt cx="11553197" cy="9888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97996038"/>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20" y="1203326"/>
            <a:ext cx="3704752"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6657" y="1203326"/>
            <a:ext cx="3695228"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8869" y="1203327"/>
            <a:ext cx="3706398"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20" y="4065589"/>
            <a:ext cx="3702848" cy="113607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66" marR="0" indent="-285666" algn="l" defTabSz="932470"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6654" y="4065589"/>
            <a:ext cx="3695228" cy="113607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285666" marR="0" indent="-285666" algn="l" defTabSz="932470"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8869" y="4065589"/>
            <a:ext cx="3702848" cy="113607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285666" marR="0" indent="-285666" algn="l" defTabSz="932470"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20" y="227016"/>
            <a:ext cx="11561874"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073" y="6559034"/>
            <a:ext cx="11551723" cy="98880"/>
            <a:chOff x="445128" y="6559056"/>
            <a:chExt cx="11553197" cy="9888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0239603"/>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21" y="1161415"/>
            <a:ext cx="1744440"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20" y="225111"/>
            <a:ext cx="11561874"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048" y="1161415"/>
            <a:ext cx="1744440"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174" y="1161415"/>
            <a:ext cx="1744440"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4301" y="1161415"/>
            <a:ext cx="1744440"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7427" y="1161415"/>
            <a:ext cx="1744440"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0555" y="1161415"/>
            <a:ext cx="1744440"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470"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066" indent="0">
              <a:buNone/>
              <a:defRPr/>
            </a:lvl3pPr>
            <a:lvl4pPr marL="685600" indent="0">
              <a:buNone/>
              <a:defRPr/>
            </a:lvl4pPr>
            <a:lvl5pPr marL="91413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073" y="6559034"/>
            <a:ext cx="11551723"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57513973"/>
      </p:ext>
    </p:extLst>
  </p:cSld>
  <p:clrMapOvr>
    <a:masterClrMapping/>
  </p:clrMapOvr>
  <p:transition>
    <p:fade/>
  </p:transition>
  <p:extLst>
    <p:ext uri="{DCECCB84-F9BA-43D5-87BE-67443E8EF086}">
      <p15:sldGuideLst xmlns:p15="http://schemas.microsoft.com/office/powerpoint/2012/main"/>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1572" y="1203327"/>
            <a:ext cx="5895224"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20" y="1167647"/>
            <a:ext cx="5240537" cy="2624741"/>
          </a:xfrm>
        </p:spPr>
        <p:txBody>
          <a:bodyPr wrap="square" lIns="0" tIns="0" rIns="0" bIns="0">
            <a:noAutofit/>
          </a:bodyPr>
          <a:lstStyle>
            <a:lvl1pPr marL="0" marR="0" indent="0" algn="l" defTabSz="932470"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34" marR="0" indent="0" algn="l" defTabSz="932470"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66" indent="0">
              <a:buNone/>
              <a:defRPr/>
            </a:lvl3pPr>
            <a:lvl4pPr marL="685600" indent="0">
              <a:buNone/>
              <a:defRPr/>
            </a:lvl4pPr>
            <a:lvl5pPr marL="914133"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20" y="227016"/>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073" y="6559034"/>
            <a:ext cx="11551723" cy="98880"/>
            <a:chOff x="445128" y="6559056"/>
            <a:chExt cx="11553197" cy="9888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6541862"/>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20" y="1203325"/>
            <a:ext cx="11561874"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20" y="227016"/>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073" y="6559034"/>
            <a:ext cx="11551723" cy="98880"/>
            <a:chOff x="445128" y="6559056"/>
            <a:chExt cx="11553197" cy="9888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540037"/>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20" y="1207897"/>
            <a:ext cx="7626965"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073" y="6559034"/>
            <a:ext cx="11551723"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4863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20" y="1207897"/>
            <a:ext cx="7626965"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470"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073" y="6559034"/>
            <a:ext cx="11551723"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0709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24772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20" y="1207897"/>
            <a:ext cx="7626965"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470" rtl="0" eaLnBrk="1" latinLnBrk="0" hangingPunct="1">
              <a:lnSpc>
                <a:spcPts val="559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073" y="6559034"/>
            <a:ext cx="11551723"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234638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4888"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20" y="1207897"/>
            <a:ext cx="7626965"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470" rtl="0" eaLnBrk="1" latinLnBrk="0" hangingPunct="1">
              <a:lnSpc>
                <a:spcPts val="5598"/>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073" y="6559034"/>
            <a:ext cx="11551723" cy="98880"/>
            <a:chOff x="445128" y="6559056"/>
            <a:chExt cx="11553197" cy="9888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51423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073" y="6559034"/>
            <a:ext cx="11551723"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12150288"/>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30" y="6444246"/>
            <a:ext cx="4571417"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018"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23" y="3268663"/>
            <a:ext cx="2144883" cy="457200"/>
          </a:xfrm>
          <a:prstGeom prst="rect">
            <a:avLst/>
          </a:prstGeom>
        </p:spPr>
      </p:pic>
    </p:spTree>
    <p:extLst>
      <p:ext uri="{BB962C8B-B14F-4D97-AF65-F5344CB8AC3E}">
        <p14:creationId xmlns:p14="http://schemas.microsoft.com/office/powerpoint/2010/main" val="677129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30" y="6444246"/>
            <a:ext cx="4571417"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018"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23" y="3268663"/>
            <a:ext cx="2144883" cy="457200"/>
          </a:xfrm>
          <a:prstGeom prst="rect">
            <a:avLst/>
          </a:prstGeom>
        </p:spPr>
      </p:pic>
    </p:spTree>
    <p:extLst>
      <p:ext uri="{BB962C8B-B14F-4D97-AF65-F5344CB8AC3E}">
        <p14:creationId xmlns:p14="http://schemas.microsoft.com/office/powerpoint/2010/main" val="2772526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4888"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858" y="1258044"/>
            <a:ext cx="12038031" cy="2072362"/>
          </a:xfrm>
        </p:spPr>
        <p:txBody>
          <a:bodyPr/>
          <a:lstStyle>
            <a:lvl1pPr marL="0" indent="0">
              <a:buNone/>
              <a:defRPr/>
            </a:lvl1pPr>
            <a:lvl2pPr marL="466162" indent="0">
              <a:buNone/>
              <a:defRPr/>
            </a:lvl2pPr>
            <a:lvl3pPr marL="932325" indent="0">
              <a:buNone/>
              <a:defRPr/>
            </a:lvl3pPr>
            <a:lvl4pPr marL="1398487" indent="0">
              <a:buNone/>
              <a:defRPr/>
            </a:lvl4pPr>
            <a:lvl5pPr marL="18646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59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4"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1398346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3"/>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97"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1"/>
            <a:ext cx="760315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8" y="448056"/>
            <a:ext cx="1362282" cy="194066"/>
          </a:xfrm>
          <a:prstGeom prst="rect">
            <a:avLst/>
          </a:prstGeom>
        </p:spPr>
      </p:pic>
    </p:spTree>
    <p:extLst>
      <p:ext uri="{BB962C8B-B14F-4D97-AF65-F5344CB8AC3E}">
        <p14:creationId xmlns:p14="http://schemas.microsoft.com/office/powerpoint/2010/main" val="2516261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23081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518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839" y="597450"/>
            <a:ext cx="1393463"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382" y="2971302"/>
            <a:ext cx="2848174"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7292" y="-1"/>
            <a:ext cx="6357596" cy="6994526"/>
          </a:xfrm>
          <a:prstGeom prst="rect">
            <a:avLst/>
          </a:prstGeom>
        </p:spPr>
      </p:pic>
    </p:spTree>
    <p:extLst>
      <p:ext uri="{BB962C8B-B14F-4D97-AF65-F5344CB8AC3E}">
        <p14:creationId xmlns:p14="http://schemas.microsoft.com/office/powerpoint/2010/main" val="154537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805736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8"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6511" y="601344"/>
            <a:ext cx="3264158"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940652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9" y="1463669"/>
            <a:ext cx="11238354" cy="16448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66934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58692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1" cy="16448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3" y="1463669"/>
            <a:ext cx="5323686" cy="16448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3309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231015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48692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GB"/>
              <a:t>Click to edit Master title style</a:t>
            </a:r>
            <a:endParaRPr lang="en-US"/>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0900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3"/>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4"/>
            <a:ext cx="4245348"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GB"/>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839"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737600" y="298433"/>
            <a:ext cx="6397750"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13971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GB"/>
              <a:t>Click to edit Master title style</a:t>
            </a:r>
            <a:endParaRPr lang="en-US"/>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839"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737600" y="298433"/>
            <a:ext cx="6397750"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9158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79"/>
            <a:ext cx="4246062"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839"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2377" y="575118"/>
            <a:ext cx="5838180" cy="5838097"/>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66006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7367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5"/>
            <a:ext cx="11238030" cy="565091"/>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0765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0"/>
            <a:ext cx="11238030" cy="565091"/>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8"/>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56118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1"/>
            <a:ext cx="11238030" cy="565091"/>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8" y="5802865"/>
            <a:ext cx="5474459" cy="313932"/>
          </a:xfrm>
        </p:spPr>
        <p:txBody>
          <a:bodyPr/>
          <a:lstStyle>
            <a:lvl1pPr marL="0" indent="0" algn="ctr">
              <a:spcBef>
                <a:spcPts val="0"/>
              </a:spcBef>
              <a:buNone/>
              <a:defRPr sz="204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945088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1"/>
            <a:ext cx="11238030" cy="565091"/>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6" cy="313932"/>
          </a:xfrm>
        </p:spPr>
        <p:txBody>
          <a:bodyPr/>
          <a:lstStyle>
            <a:lvl1pPr marL="0" indent="0" algn="ctr">
              <a:spcBef>
                <a:spcPts val="0"/>
              </a:spcBef>
              <a:buNone/>
              <a:defRPr sz="204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6" cy="313932"/>
          </a:xfrm>
        </p:spPr>
        <p:txBody>
          <a:bodyPr/>
          <a:lstStyle>
            <a:lvl1pPr marL="0" indent="0" algn="ctr">
              <a:spcBef>
                <a:spcPts val="0"/>
              </a:spcBef>
              <a:buNone/>
              <a:defRPr sz="2040"/>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6" cy="313932"/>
          </a:xfrm>
        </p:spPr>
        <p:txBody>
          <a:bodyPr/>
          <a:lstStyle>
            <a:lvl1pPr marL="0" indent="0" algn="ctr">
              <a:spcBef>
                <a:spcPts val="0"/>
              </a:spcBef>
              <a:buNone/>
              <a:defRPr sz="204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6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78141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1"/>
            <a:ext cx="11238030" cy="565091"/>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4848576"/>
            <a:ext cx="2583348" cy="627864"/>
          </a:xfrm>
        </p:spPr>
        <p:txBody>
          <a:bodyPr/>
          <a:lstStyle>
            <a:lvl1pPr marL="0" indent="0" algn="ctr">
              <a:spcBef>
                <a:spcPts val="0"/>
              </a:spcBef>
              <a:buNone/>
              <a:defRPr sz="204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627864"/>
          </a:xfrm>
        </p:spPr>
        <p:txBody>
          <a:bodyPr/>
          <a:lstStyle>
            <a:lvl1pPr marL="0" indent="0" algn="ctr">
              <a:spcBef>
                <a:spcPts val="0"/>
              </a:spcBef>
              <a:buNone/>
              <a:defRPr sz="2040"/>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627864"/>
          </a:xfrm>
        </p:spPr>
        <p:txBody>
          <a:bodyPr/>
          <a:lstStyle>
            <a:lvl1pPr marL="0" indent="0" algn="ctr">
              <a:spcBef>
                <a:spcPts val="0"/>
              </a:spcBef>
              <a:buNone/>
              <a:defRPr sz="204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1" y="4848576"/>
            <a:ext cx="2583348" cy="627864"/>
          </a:xfrm>
        </p:spPr>
        <p:txBody>
          <a:bodyPr/>
          <a:lstStyle>
            <a:lvl1pPr marL="0" indent="0" algn="ctr">
              <a:spcBef>
                <a:spcPts val="0"/>
              </a:spcBef>
              <a:buNone/>
              <a:defRPr sz="2040"/>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1"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027106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2"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9" y="1465289"/>
            <a:ext cx="7397787"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154348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9" y="2351744"/>
            <a:ext cx="3538064" cy="1130181"/>
          </a:xfrm>
        </p:spPr>
        <p:txBody>
          <a:bodyPr/>
          <a:lstStyle>
            <a:lvl1pPr>
              <a:defRPr sz="3672">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49"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080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876012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GB"/>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6696"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8557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GB"/>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6696"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8160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3" y="3213098"/>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4"/>
            <a:ext cx="6800329" cy="439479"/>
          </a:xfrm>
        </p:spPr>
        <p:txBody>
          <a:bodyPr anchor="ctr"/>
          <a:lstStyle>
            <a:lvl1pPr marL="0" indent="0">
              <a:buNone/>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340"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4102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88" tIns="149196" rIns="186494" bIns="149196" numCol="1" spcCol="0" rtlCol="0" fromWordArt="0" anchor="ctr" anchorCtr="0" forceAA="0" compatLnSpc="1">
            <a:prstTxWarp prst="textNoShape">
              <a:avLst/>
            </a:prstTxWarp>
            <a:noAutofit/>
          </a:bodyPr>
          <a:lstStyle/>
          <a:p>
            <a:pPr algn="l" defTabSz="950846"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91303"/>
            <a:ext cx="12434888" cy="565027"/>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1383420717"/>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60103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58397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894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6608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3788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2971" y="6600799"/>
            <a:ext cx="2008946"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7711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277948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03329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0574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838" y="4244907"/>
            <a:ext cx="11242175"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0834" y="1826348"/>
            <a:ext cx="1634811"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016" y="1826348"/>
            <a:ext cx="1634811"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055" y="2221804"/>
            <a:ext cx="444731"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49246" y="1826348"/>
            <a:ext cx="1634811"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0039" y="2332367"/>
            <a:ext cx="117322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5824" y="2887412"/>
            <a:ext cx="729483"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6840" y="2887412"/>
            <a:ext cx="729483"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2472" y="2887412"/>
            <a:ext cx="729483"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4679" y="2343998"/>
            <a:ext cx="732512"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53164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08196"/>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19663"/>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DCC2-DF41-5C4A-A394-BB2366F557B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22F1E3-D484-AC42-8DD4-2415063EC04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CA1ED2-8F9C-9F48-A05F-7DAC7AAAD169}"/>
              </a:ext>
            </a:extLst>
          </p:cNvPr>
          <p:cNvSpPr>
            <a:spLocks noGrp="1"/>
          </p:cNvSpPr>
          <p:nvPr>
            <p:ph type="dt" sz="half" idx="10"/>
          </p:nvPr>
        </p:nvSpPr>
        <p:spPr/>
        <p:txBody>
          <a:bodyPr/>
          <a:lstStyle/>
          <a:p>
            <a:fld id="{8522FDA3-672A-B647-A0F8-E25E9E0678F8}" type="datetimeFigureOut">
              <a:rPr lang="en-US" smtClean="0"/>
              <a:t>4/30/2020</a:t>
            </a:fld>
            <a:endParaRPr lang="en-US"/>
          </a:p>
        </p:txBody>
      </p:sp>
      <p:sp>
        <p:nvSpPr>
          <p:cNvPr id="5" name="Footer Placeholder 4">
            <a:extLst>
              <a:ext uri="{FF2B5EF4-FFF2-40B4-BE49-F238E27FC236}">
                <a16:creationId xmlns:a16="http://schemas.microsoft.com/office/drawing/2014/main" id="{A2AAB48C-3E9A-A946-9F8A-8EDF56CF5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7C6AA-068C-1843-9F00-AEFDFF73196C}"/>
              </a:ext>
            </a:extLst>
          </p:cNvPr>
          <p:cNvSpPr>
            <a:spLocks noGrp="1"/>
          </p:cNvSpPr>
          <p:nvPr>
            <p:ph type="sldNum" sz="quarter" idx="12"/>
          </p:nvPr>
        </p:nvSpPr>
        <p:spPr/>
        <p:txBody>
          <a:bodyPr/>
          <a:lstStyle/>
          <a:p>
            <a:fld id="{245C9A5D-B932-754B-9868-59335E4B39D4}" type="slidenum">
              <a:rPr lang="en-US" smtClean="0"/>
              <a:t>‹#›</a:t>
            </a:fld>
            <a:endParaRPr lang="en-US"/>
          </a:p>
        </p:txBody>
      </p:sp>
    </p:spTree>
    <p:extLst>
      <p:ext uri="{BB962C8B-B14F-4D97-AF65-F5344CB8AC3E}">
        <p14:creationId xmlns:p14="http://schemas.microsoft.com/office/powerpoint/2010/main" val="388672667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4" y="3090314"/>
            <a:ext cx="9822245"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3" y="4944165"/>
            <a:ext cx="979412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95839" y="597350"/>
            <a:ext cx="1393464" cy="298533"/>
          </a:xfrm>
          <a:prstGeom prst="rect">
            <a:avLst/>
          </a:prstGeom>
        </p:spPr>
      </p:pic>
    </p:spTree>
    <p:extLst>
      <p:ext uri="{BB962C8B-B14F-4D97-AF65-F5344CB8AC3E}">
        <p14:creationId xmlns:p14="http://schemas.microsoft.com/office/powerpoint/2010/main" val="341411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3"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8"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95839" y="597450"/>
            <a:ext cx="1393463" cy="298433"/>
          </a:xfrm>
          <a:prstGeom prst="rect">
            <a:avLst/>
          </a:prstGeom>
        </p:spPr>
      </p:pic>
    </p:spTree>
    <p:extLst>
      <p:ext uri="{BB962C8B-B14F-4D97-AF65-F5344CB8AC3E}">
        <p14:creationId xmlns:p14="http://schemas.microsoft.com/office/powerpoint/2010/main" val="907685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21"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lvl="0"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1" y="4584726"/>
            <a:ext cx="6636991"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3" y="481923"/>
            <a:ext cx="1362282" cy="194066"/>
          </a:xfrm>
          <a:prstGeom prst="rect">
            <a:avLst/>
          </a:prstGeom>
        </p:spPr>
      </p:pic>
    </p:spTree>
    <p:extLst>
      <p:ext uri="{BB962C8B-B14F-4D97-AF65-F5344CB8AC3E}">
        <p14:creationId xmlns:p14="http://schemas.microsoft.com/office/powerpoint/2010/main" val="3389868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23"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lvl="0"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1" y="4584725"/>
            <a:ext cx="6636991"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3" y="481923"/>
            <a:ext cx="1362282" cy="194066"/>
          </a:xfrm>
          <a:prstGeom prst="rect">
            <a:avLst/>
          </a:prstGeom>
        </p:spPr>
      </p:pic>
    </p:spTree>
    <p:extLst>
      <p:ext uri="{BB962C8B-B14F-4D97-AF65-F5344CB8AC3E}">
        <p14:creationId xmlns:p14="http://schemas.microsoft.com/office/powerpoint/2010/main" val="202126639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1192215"/>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5"/>
            <a:ext cx="3914275" cy="3862387"/>
          </a:xfrm>
        </p:spPr>
        <p:txBody>
          <a:bodyPr wrap="square" lIns="0" tIns="0" rIns="0" bIns="0">
            <a:noAutofit/>
          </a:bodyPr>
          <a:lstStyle>
            <a:lvl1pPr marL="0" indent="0" defTabSz="517432">
              <a:spcAft>
                <a:spcPts val="500"/>
              </a:spcAft>
              <a:buNone/>
              <a:defRPr sz="1800" spc="0" baseline="0">
                <a:solidFill>
                  <a:schemeClr val="tx2"/>
                </a:solidFill>
              </a:defRPr>
            </a:lvl1pPr>
            <a:lvl2pPr marL="228560" indent="0">
              <a:buNone/>
              <a:defRPr sz="1800"/>
            </a:lvl2pPr>
            <a:lvl3pPr marL="457117" indent="0">
              <a:buNone/>
              <a:defRPr sz="1800"/>
            </a:lvl3pPr>
            <a:lvl4pPr marL="685677" indent="0">
              <a:buNone/>
              <a:defRPr sz="1800"/>
            </a:lvl4pPr>
            <a:lvl5pPr marL="914235"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95972162"/>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1" y="1961081"/>
            <a:ext cx="11531716"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7" indent="0">
              <a:buNone/>
              <a:defRPr/>
            </a:lvl3pPr>
            <a:lvl4pPr marL="685677" indent="0">
              <a:buNone/>
              <a:defRPr/>
            </a:lvl4pPr>
            <a:lvl5pPr marL="914235"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81" y="3214124"/>
            <a:ext cx="11531716" cy="452610"/>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7" indent="0">
              <a:buNone/>
              <a:defRPr/>
            </a:lvl3pPr>
            <a:lvl4pPr marL="685677" indent="0">
              <a:buNone/>
              <a:defRPr/>
            </a:lvl4pPr>
            <a:lvl5pPr marL="914235"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81" y="4439603"/>
            <a:ext cx="11531716" cy="338554"/>
          </a:xfrm>
        </p:spPr>
        <p:txBody>
          <a:bodyPr lIns="0" tIns="0" rIns="0" bIns="0"/>
          <a:lstStyle>
            <a:lvl1pPr marL="0" indent="0">
              <a:lnSpc>
                <a:spcPts val="1199"/>
              </a:lnSpc>
              <a:spcBef>
                <a:spcPts val="0"/>
              </a:spcBef>
              <a:buNone/>
              <a:defRPr sz="1001" spc="0">
                <a:solidFill>
                  <a:schemeClr val="tx1"/>
                </a:solidFill>
              </a:defRPr>
            </a:lvl1pPr>
            <a:lvl2pPr marL="0" indent="0">
              <a:lnSpc>
                <a:spcPct val="100000"/>
              </a:lnSpc>
              <a:spcBef>
                <a:spcPts val="0"/>
              </a:spcBef>
              <a:buNone/>
              <a:defRPr sz="1001" spc="0">
                <a:solidFill>
                  <a:schemeClr val="tx1"/>
                </a:solidFill>
              </a:defRPr>
            </a:lvl2pPr>
            <a:lvl3pPr marL="457117" indent="0">
              <a:buNone/>
              <a:defRPr/>
            </a:lvl3pPr>
            <a:lvl4pPr marL="685677"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21129039"/>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1" y="1960862"/>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0" indent="0">
              <a:buNone/>
              <a:defRPr/>
            </a:lvl2pPr>
            <a:lvl3pPr marL="457117" indent="0">
              <a:buNone/>
              <a:defRPr/>
            </a:lvl3pPr>
            <a:lvl4pPr marL="685677" indent="0">
              <a:buNone/>
              <a:defRPr/>
            </a:lvl4pPr>
            <a:lvl5pPr marL="91423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1"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035743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1" y="2410678"/>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80" y="2410678"/>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4854549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2"/>
            <a:ext cx="3681324"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1"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2"/>
            <a:ext cx="3681324"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30" y="1631568"/>
            <a:ext cx="3681324"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80"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764116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50986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1" y="2201865"/>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1" y="3230883"/>
            <a:ext cx="172698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41" y="3230881"/>
            <a:ext cx="172698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600" y="3230881"/>
            <a:ext cx="172698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5"/>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41" y="2201865"/>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5"/>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600" y="2201865"/>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5"/>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1" y="2065340"/>
            <a:ext cx="261903"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80" y="2065340"/>
            <a:ext cx="261903"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9" y="2065340"/>
            <a:ext cx="261903"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4" y="2065340"/>
            <a:ext cx="261903"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7" y="2065340"/>
            <a:ext cx="261903"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8" y="2065340"/>
            <a:ext cx="261903"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1384224"/>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5977239"/>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98855" y="2196681"/>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134639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98855" y="2196681"/>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874142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597449"/>
            <a:ext cx="3247061" cy="5796389"/>
          </a:xfrm>
        </p:spPr>
        <p:txBody>
          <a:bodyPr anchor="ctr" anchorCtr="0"/>
          <a:lstStyle>
            <a:lvl1pPr>
              <a:defRPr sz="408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5036696" y="597450"/>
            <a:ext cx="6802530" cy="627807"/>
          </a:xfrm>
        </p:spPr>
        <p:txBody>
          <a:bodyPr anchor="t"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5036697" y="1518330"/>
            <a:ext cx="6798211" cy="307777"/>
          </a:xfrm>
        </p:spPr>
        <p:txBody>
          <a:bodyPr wrap="square" lIns="0" tIns="0" rIns="0" bIns="0">
            <a:spAutoFit/>
          </a:bodyPr>
          <a:lstStyle>
            <a:lvl1pPr marL="0" indent="0">
              <a:lnSpc>
                <a:spcPts val="2400"/>
              </a:lnSpc>
              <a:buNone/>
              <a:defRPr sz="2000" b="0" i="0">
                <a:solidFill>
                  <a:schemeClr val="tx1"/>
                </a:solidFill>
                <a:latin typeface="+mn-lt"/>
              </a:defRPr>
            </a:lvl1pPr>
            <a:lvl2pPr marL="228560" indent="0">
              <a:buNone/>
              <a:defRPr/>
            </a:lvl2pPr>
            <a:lvl3pPr marL="457117" indent="0">
              <a:buNone/>
              <a:defRPr/>
            </a:lvl3pPr>
            <a:lvl4pPr marL="685677" indent="0">
              <a:buNone/>
              <a:defRPr/>
            </a:lvl4pPr>
            <a:lvl5pPr marL="914235"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5036696" y="2318747"/>
            <a:ext cx="6798210" cy="1829603"/>
          </a:xfrm>
        </p:spPr>
        <p:txBody>
          <a:bodyPr lIns="0" tIns="0" rIns="0" bIns="0"/>
          <a:lstStyle>
            <a:lvl1pPr marL="285698" indent="-285698">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7" indent="0">
              <a:buNone/>
              <a:defRPr/>
            </a:lvl3pPr>
            <a:lvl4pPr marL="685677" indent="0">
              <a:buNone/>
              <a:defRPr/>
            </a:lvl4pPr>
            <a:lvl5pPr marL="91423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33598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0"/>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081" y="632781"/>
            <a:ext cx="5652365"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8"/>
            <a:ext cx="4919034"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1" y="1960862"/>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0" indent="0">
              <a:buNone/>
              <a:defRPr/>
            </a:lvl2pPr>
            <a:lvl3pPr marL="457117" indent="0">
              <a:buNone/>
              <a:defRPr/>
            </a:lvl3pPr>
            <a:lvl4pPr marL="685677" indent="0">
              <a:buNone/>
              <a:defRPr/>
            </a:lvl4pPr>
            <a:lvl5pPr marL="91423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0113644"/>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1" y="2201865"/>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80" y="2201865"/>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5"/>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1" y="5026024"/>
            <a:ext cx="3690466" cy="1225139"/>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6" y="5026024"/>
            <a:ext cx="3690466" cy="1225139"/>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095787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4" y="426476"/>
            <a:ext cx="7901567" cy="6568052"/>
          </a:xfrm>
          <a:prstGeom prst="rect">
            <a:avLst/>
          </a:prstGeom>
        </p:spPr>
      </p:pic>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1" y="1961081"/>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60" indent="0">
              <a:buNone/>
              <a:defRPr/>
            </a:lvl2pPr>
            <a:lvl3pPr marL="457117" indent="0">
              <a:buNone/>
              <a:defRPr/>
            </a:lvl3pPr>
            <a:lvl4pPr marL="685677" indent="0">
              <a:buNone/>
              <a:defRPr/>
            </a:lvl4pPr>
            <a:lvl5pPr marL="914235"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8"/>
            <a:ext cx="4853003" cy="2571460"/>
          </a:xfrm>
        </p:spPr>
        <p:txBody>
          <a:bodyPr lIns="0" tIns="0" rIns="0" bIns="0"/>
          <a:lstStyle>
            <a:lvl1pPr marL="285698" indent="-285698">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7" indent="0">
              <a:buNone/>
              <a:defRPr/>
            </a:lvl3pPr>
            <a:lvl4pPr marL="685677" indent="0">
              <a:buNone/>
              <a:defRPr/>
            </a:lvl4pPr>
            <a:lvl5pPr marL="91423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489114"/>
            <a:ext cx="595026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69498341"/>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4" y="426476"/>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489114"/>
            <a:ext cx="595026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7"/>
            <a:ext cx="172698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7"/>
            <a:ext cx="172698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05962192"/>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7698"/>
            <a:ext cx="7831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12179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29728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2" y="1989616"/>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8" y="5973763"/>
            <a:ext cx="3690466" cy="307777"/>
          </a:xfrm>
        </p:spPr>
        <p:txBody>
          <a:bodyPr lIns="0" tIns="0" rIns="0" bIns="0"/>
          <a:lstStyle>
            <a:lvl1pPr marL="0" indent="0">
              <a:lnSpc>
                <a:spcPts val="1199"/>
              </a:lnSpc>
              <a:spcBef>
                <a:spcPts val="900"/>
              </a:spcBef>
              <a:buFont typeface="Arial" panose="020B0604020202020204" pitchFamily="34" charset="0"/>
              <a:buNone/>
              <a:defRPr sz="1001" b="0" i="0" spc="0">
                <a:solidFill>
                  <a:schemeClr val="tx1"/>
                </a:solidFill>
                <a:latin typeface="+mn-lt"/>
              </a:defRPr>
            </a:lvl1pPr>
            <a:lvl2pPr marL="0" marR="0" indent="0" algn="l" defTabSz="932574" rtl="0" eaLnBrk="1" fontAlgn="auto" latinLnBrk="0" hangingPunct="1">
              <a:lnSpc>
                <a:spcPts val="1199"/>
              </a:lnSpc>
              <a:spcBef>
                <a:spcPts val="450"/>
              </a:spcBef>
              <a:spcAft>
                <a:spcPts val="0"/>
              </a:spcAft>
              <a:buClrTx/>
              <a:buSzPct val="90000"/>
              <a:buFont typeface="Arial" panose="020B0604020202020204" pitchFamily="34" charset="0"/>
              <a:buNone/>
              <a:tabLst/>
              <a:defRPr sz="1001">
                <a:solidFill>
                  <a:schemeClr val="tx1"/>
                </a:solidFill>
              </a:defRPr>
            </a:lvl2pPr>
            <a:lvl3pPr marL="457117" indent="0">
              <a:buNone/>
              <a:defRPr/>
            </a:lvl3pPr>
            <a:lvl4pPr marL="685677" indent="0">
              <a:buNone/>
              <a:defRPr/>
            </a:lvl4pPr>
            <a:lvl5pPr marL="914235"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1" y="5973763"/>
            <a:ext cx="3679355" cy="313904"/>
          </a:xfrm>
        </p:spPr>
        <p:txBody>
          <a:bodyPr vert="horz" wrap="square" lIns="0" tIns="0" rIns="0" bIns="0" rtlCol="0">
            <a:spAutoFit/>
          </a:bodyPr>
          <a:lstStyle>
            <a:lvl1pPr>
              <a:tabLst/>
              <a:defRPr lang="en-US" sz="1001"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1" y="1989616"/>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6" y="1989616"/>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5"/>
            <a:ext cx="3701580"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5"/>
            <a:ext cx="3701580"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5"/>
            <a:ext cx="3701580"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7" y="5973763"/>
            <a:ext cx="3679355" cy="313904"/>
          </a:xfrm>
        </p:spPr>
        <p:txBody>
          <a:bodyPr vert="horz" wrap="square" lIns="0" tIns="0" rIns="0" bIns="0" rtlCol="0">
            <a:spAutoFit/>
          </a:bodyPr>
          <a:lstStyle>
            <a:lvl1pPr>
              <a:tabLst/>
              <a:defRPr lang="en-US" sz="1001"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44417297"/>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81"/>
            <a:ext cx="11531716"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81" y="4002987"/>
            <a:ext cx="11531716"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3420645"/>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3"/>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95839" y="597450"/>
            <a:ext cx="1393463" cy="298433"/>
          </a:xfrm>
          <a:prstGeom prst="rect">
            <a:avLst/>
          </a:prstGeom>
        </p:spPr>
      </p:pic>
    </p:spTree>
    <p:extLst>
      <p:ext uri="{BB962C8B-B14F-4D97-AF65-F5344CB8AC3E}">
        <p14:creationId xmlns:p14="http://schemas.microsoft.com/office/powerpoint/2010/main" val="4135889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3"/>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95839" y="597450"/>
            <a:ext cx="1393463" cy="298433"/>
          </a:xfrm>
          <a:prstGeom prst="rect">
            <a:avLst/>
          </a:prstGeom>
        </p:spPr>
      </p:pic>
    </p:spTree>
    <p:extLst>
      <p:ext uri="{BB962C8B-B14F-4D97-AF65-F5344CB8AC3E}">
        <p14:creationId xmlns:p14="http://schemas.microsoft.com/office/powerpoint/2010/main" val="117960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0648351"/>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2"/>
            <a:ext cx="11885684" cy="2342506"/>
          </a:xfrm>
          <a:prstGeom prst="rect">
            <a:avLst/>
          </a:prstGeom>
        </p:spPr>
        <p:txBody>
          <a:bodyPr/>
          <a:lstStyle>
            <a:lvl1pPr marL="290460" indent="-29046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7" indent="-280939">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57" indent="-2904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17" indent="-22856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75" indent="-22856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799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9729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544344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4831842" cy="1181299"/>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256752"/>
            <a:ext cx="4831842" cy="4040541"/>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800517"/>
            <a:ext cx="4831842"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122" y="417729"/>
            <a:ext cx="6607653"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173507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0775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6075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291813"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080" y="636714"/>
            <a:ext cx="3690466" cy="410369"/>
          </a:xfrm>
        </p:spPr>
        <p:txBody>
          <a:bodyPr lIns="0" tIns="0" rIns="0" bIns="0"/>
          <a:lstStyle>
            <a:lvl1pPr algn="l" defTabSz="932563" rtl="0" eaLnBrk="1" latinLnBrk="0" hangingPunct="1">
              <a:lnSpc>
                <a:spcPts val="3199"/>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353953" y="1192214"/>
            <a:ext cx="3914275"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0169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65046"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960293"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1"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0"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70"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spTree>
    <p:extLst>
      <p:ext uri="{BB962C8B-B14F-4D97-AF65-F5344CB8AC3E}">
        <p14:creationId xmlns:p14="http://schemas.microsoft.com/office/powerpoint/2010/main" val="39468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39934"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1"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0"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70"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34" y="1035729"/>
            <a:ext cx="3428730" cy="1171114"/>
          </a:xfrm>
          <a:prstGeom prst="rect">
            <a:avLst/>
          </a:prstGeom>
        </p:spPr>
      </p:pic>
    </p:spTree>
    <p:extLst>
      <p:ext uri="{BB962C8B-B14F-4D97-AF65-F5344CB8AC3E}">
        <p14:creationId xmlns:p14="http://schemas.microsoft.com/office/powerpoint/2010/main" val="6357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4888"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1"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0"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70"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spTree>
    <p:extLst>
      <p:ext uri="{BB962C8B-B14F-4D97-AF65-F5344CB8AC3E}">
        <p14:creationId xmlns:p14="http://schemas.microsoft.com/office/powerpoint/2010/main" val="401462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3979" y="2214881"/>
            <a:ext cx="1587307"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215" y="2160262"/>
            <a:ext cx="1025412"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8556" y="2120300"/>
            <a:ext cx="1987751"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2234" y="2088587"/>
            <a:ext cx="2378674"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63" y="4338136"/>
            <a:ext cx="12167997" cy="1671227"/>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Architect Boot Camp </a:t>
            </a:r>
            <a:r>
              <a:rPr lang="en-US" sz="220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post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take photos or video of sessions or slides throughout the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405431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0172" y="1212850"/>
            <a:ext cx="11885683"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34" indent="0">
              <a:lnSpc>
                <a:spcPct val="100000"/>
              </a:lnSpc>
              <a:buNone/>
              <a:defRPr sz="1600">
                <a:solidFill>
                  <a:schemeClr val="tx1"/>
                </a:solidFill>
              </a:defRPr>
            </a:lvl3pPr>
            <a:lvl4pPr marL="457066" indent="0">
              <a:lnSpc>
                <a:spcPct val="100000"/>
              </a:lnSpc>
              <a:buNone/>
              <a:defRPr sz="1600">
                <a:solidFill>
                  <a:schemeClr val="tx1"/>
                </a:solidFill>
              </a:defRPr>
            </a:lvl4pPr>
            <a:lvl5pPr marL="685600" indent="0">
              <a:lnSpc>
                <a:spcPct val="100000"/>
              </a:lnSpc>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4037290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1282" y="1212849"/>
            <a:ext cx="54856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07" indent="0">
              <a:buNone/>
              <a:tabLst/>
              <a:defRPr sz="1600">
                <a:solidFill>
                  <a:schemeClr val="tx1"/>
                </a:solidFill>
              </a:defRPr>
            </a:lvl3pPr>
            <a:lvl4pPr marL="460241" indent="0">
              <a:buNone/>
              <a:defRPr sz="1600">
                <a:solidFill>
                  <a:schemeClr val="tx1"/>
                </a:solidFill>
              </a:defRPr>
            </a:lvl4pPr>
            <a:lvl5pPr marL="685600"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07" indent="0">
              <a:buNone/>
              <a:tabLst/>
              <a:defRPr sz="1600">
                <a:solidFill>
                  <a:schemeClr val="tx1"/>
                </a:solidFill>
              </a:defRPr>
            </a:lvl3pPr>
            <a:lvl4pPr marL="460241" indent="0">
              <a:buNone/>
              <a:defRPr sz="1600">
                <a:solidFill>
                  <a:schemeClr val="tx1"/>
                </a:solidFill>
              </a:defRPr>
            </a:lvl4pPr>
            <a:lvl5pPr marL="685600"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027356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5" y="1240283"/>
            <a:ext cx="5485699" cy="2145203"/>
          </a:xfrm>
        </p:spPr>
        <p:txBody>
          <a:bodyPr wrap="square">
            <a:spAutoFit/>
          </a:bodyPr>
          <a:lstStyle>
            <a:lvl1pPr marL="287253" indent="-287253">
              <a:spcBef>
                <a:spcPts val="1224"/>
              </a:spcBef>
              <a:buClr>
                <a:schemeClr val="tx2"/>
              </a:buClr>
              <a:buFont typeface="Arial" pitchFamily="34" charset="0"/>
              <a:buChar char="•"/>
              <a:defRPr sz="2800">
                <a:solidFill>
                  <a:schemeClr val="tx1"/>
                </a:solidFill>
              </a:defRPr>
            </a:lvl1pPr>
            <a:lvl2pPr marL="531011" indent="-233127">
              <a:defRPr sz="1600">
                <a:solidFill>
                  <a:schemeClr val="tx1"/>
                </a:solidFill>
              </a:defRPr>
            </a:lvl2pPr>
            <a:lvl3pPr marL="699380" indent="-168370">
              <a:tabLst/>
              <a:defRPr sz="1600">
                <a:solidFill>
                  <a:schemeClr val="tx1"/>
                </a:solidFill>
              </a:defRPr>
            </a:lvl3pPr>
            <a:lvl4pPr marL="880701" indent="-181321">
              <a:defRPr sz="1600">
                <a:solidFill>
                  <a:schemeClr val="tx1"/>
                </a:solidFill>
              </a:defRPr>
            </a:lvl4pPr>
            <a:lvl5pPr marL="1049070" indent="-168370">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40283"/>
            <a:ext cx="5485699" cy="2145203"/>
          </a:xfrm>
        </p:spPr>
        <p:txBody>
          <a:bodyPr wrap="square">
            <a:spAutoFit/>
          </a:bodyPr>
          <a:lstStyle>
            <a:lvl1pPr marL="287253" indent="-287253">
              <a:spcBef>
                <a:spcPts val="1224"/>
              </a:spcBef>
              <a:buClr>
                <a:schemeClr val="tx2"/>
              </a:buClr>
              <a:buFont typeface="Arial" pitchFamily="34" charset="0"/>
              <a:buChar char="•"/>
              <a:defRPr sz="2800">
                <a:solidFill>
                  <a:schemeClr val="tx1"/>
                </a:solidFill>
              </a:defRPr>
            </a:lvl1pPr>
            <a:lvl2pPr marL="531011" indent="-233127">
              <a:defRPr sz="1600">
                <a:solidFill>
                  <a:schemeClr val="tx1"/>
                </a:solidFill>
              </a:defRPr>
            </a:lvl2pPr>
            <a:lvl3pPr marL="699380" indent="-168370">
              <a:tabLst/>
              <a:defRPr sz="1600">
                <a:solidFill>
                  <a:schemeClr val="tx1"/>
                </a:solidFill>
              </a:defRPr>
            </a:lvl3pPr>
            <a:lvl4pPr marL="880701" indent="-181321">
              <a:defRPr sz="1600">
                <a:solidFill>
                  <a:schemeClr val="tx1"/>
                </a:solidFill>
              </a:defRPr>
            </a:lvl4pPr>
            <a:lvl5pPr marL="1049070" indent="-168370">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907517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38705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4081800"/>
            <a:ext cx="7314266" cy="1015663"/>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1043628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03" y="4081800"/>
            <a:ext cx="7314267" cy="1015663"/>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1910772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03" y="4081800"/>
            <a:ext cx="7314267" cy="1015663"/>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290120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434888"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1" y="1"/>
            <a:ext cx="9798386"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03" y="4081800"/>
            <a:ext cx="7314267" cy="1015663"/>
          </a:xfrm>
          <a:noFill/>
        </p:spPr>
        <p:txBody>
          <a:bodyPr wrap="square" tIns="91440" bIns="91440" anchor="b" anchorCtr="0">
            <a:spAutoFit/>
          </a:bodyPr>
          <a:lstStyle>
            <a:lvl1pPr>
              <a:defRPr sz="5999" spc="-100" baseline="0">
                <a:solidFill>
                  <a:schemeClr val="accent2"/>
                </a:solidFill>
              </a:defRPr>
            </a:lvl1pPr>
          </a:lstStyle>
          <a:p>
            <a:r>
              <a:rPr lang="en-US"/>
              <a:t>Section title</a:t>
            </a:r>
          </a:p>
        </p:txBody>
      </p:sp>
    </p:spTree>
    <p:extLst>
      <p:ext uri="{BB962C8B-B14F-4D97-AF65-F5344CB8AC3E}">
        <p14:creationId xmlns:p14="http://schemas.microsoft.com/office/powerpoint/2010/main" val="2927150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303787"/>
            <a:ext cx="5485699" cy="766364"/>
          </a:xfrm>
        </p:spPr>
        <p:txBody>
          <a:bodyPr>
            <a:spAutoFit/>
          </a:bodyPr>
          <a:lstStyle>
            <a:lvl1pPr>
              <a:defRPr sz="4200"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217444" y="1"/>
            <a:ext cx="6217444"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470"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061738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2096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455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488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399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176" y="1221157"/>
            <a:ext cx="11885682"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52" indent="0">
              <a:buNone/>
              <a:defRPr>
                <a:solidFill>
                  <a:schemeClr val="tx1"/>
                </a:solidFill>
                <a:latin typeface="Consolas" panose="020B0609020204030204" pitchFamily="49" charset="0"/>
                <a:cs typeface="Consolas" panose="020B0609020204030204" pitchFamily="49" charset="0"/>
              </a:defRPr>
            </a:lvl2pPr>
            <a:lvl3pPr marL="584436" indent="0">
              <a:buNone/>
              <a:defRPr>
                <a:solidFill>
                  <a:schemeClr val="tx1"/>
                </a:solidFill>
                <a:latin typeface="Consolas" panose="020B0609020204030204" pitchFamily="49" charset="0"/>
                <a:cs typeface="Consolas" panose="020B0609020204030204" pitchFamily="49" charset="0"/>
              </a:defRPr>
            </a:lvl3pPr>
            <a:lvl4pPr marL="814325" indent="0">
              <a:buNone/>
              <a:defRPr>
                <a:solidFill>
                  <a:schemeClr val="tx1"/>
                </a:solidFill>
                <a:latin typeface="Consolas" panose="020B0609020204030204" pitchFamily="49" charset="0"/>
                <a:cs typeface="Consolas" panose="020B0609020204030204" pitchFamily="49" charset="0"/>
              </a:defRPr>
            </a:lvl4pPr>
            <a:lvl5pPr marL="1050690"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08780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5812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1"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34" y="1035729"/>
            <a:ext cx="3428730"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12" y="2684732"/>
            <a:ext cx="12434887" cy="1625060"/>
          </a:xfrm>
          <a:prstGeom prst="rect">
            <a:avLst/>
          </a:prstGeom>
          <a:noFill/>
        </p:spPr>
        <p:txBody>
          <a:bodyPr wrap="square" lIns="182857" tIns="146285" rIns="182857" bIns="146285" rtlCol="0">
            <a:spAutoFit/>
          </a:bodyPr>
          <a:lstStyle/>
          <a:p>
            <a:pPr algn="l">
              <a:lnSpc>
                <a:spcPct val="90000"/>
              </a:lnSpc>
              <a:spcAft>
                <a:spcPts val="600"/>
              </a:spcAft>
            </a:pPr>
            <a:r>
              <a:rPr lang="en-US" sz="9599">
                <a:solidFill>
                  <a:schemeClr val="bg1"/>
                </a:solidFill>
                <a:latin typeface="+mj-lt"/>
              </a:rPr>
              <a:t>Thank You</a:t>
            </a:r>
          </a:p>
        </p:txBody>
      </p:sp>
    </p:spTree>
    <p:extLst>
      <p:ext uri="{BB962C8B-B14F-4D97-AF65-F5344CB8AC3E}">
        <p14:creationId xmlns:p14="http://schemas.microsoft.com/office/powerpoint/2010/main" val="33854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1" y="1"/>
            <a:ext cx="995076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34" y="1035729"/>
            <a:ext cx="3428730"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12" y="2684732"/>
            <a:ext cx="12434887" cy="1625060"/>
          </a:xfrm>
          <a:prstGeom prst="rect">
            <a:avLst/>
          </a:prstGeom>
          <a:noFill/>
        </p:spPr>
        <p:txBody>
          <a:bodyPr wrap="square" lIns="182857" tIns="146285" rIns="182857" bIns="146285" rtlCol="0">
            <a:spAutoFit/>
          </a:bodyPr>
          <a:lstStyle/>
          <a:p>
            <a:pPr algn="l">
              <a:lnSpc>
                <a:spcPct val="90000"/>
              </a:lnSpc>
              <a:spcAft>
                <a:spcPts val="600"/>
              </a:spcAft>
            </a:pPr>
            <a:r>
              <a:rPr lang="en-US" sz="9599">
                <a:solidFill>
                  <a:schemeClr val="bg1"/>
                </a:solidFill>
                <a:latin typeface="+mj-lt"/>
              </a:rPr>
              <a:t>Thank You</a:t>
            </a:r>
          </a:p>
        </p:txBody>
      </p:sp>
    </p:spTree>
    <p:extLst>
      <p:ext uri="{BB962C8B-B14F-4D97-AF65-F5344CB8AC3E}">
        <p14:creationId xmlns:p14="http://schemas.microsoft.com/office/powerpoint/2010/main" val="312705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1"/>
            <a:ext cx="1243488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1"/>
            <a:ext cx="3288086" cy="704444"/>
          </a:xfrm>
          <a:prstGeom prst="rect">
            <a:avLst/>
          </a:prstGeom>
        </p:spPr>
      </p:pic>
    </p:spTree>
    <p:extLst>
      <p:ext uri="{BB962C8B-B14F-4D97-AF65-F5344CB8AC3E}">
        <p14:creationId xmlns:p14="http://schemas.microsoft.com/office/powerpoint/2010/main" val="36370616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1"/>
            <a:ext cx="1243488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5036508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1"/>
            <a:ext cx="1243488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1395335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86273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516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5"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371593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Tree>
    <p:extLst>
      <p:ext uri="{BB962C8B-B14F-4D97-AF65-F5344CB8AC3E}">
        <p14:creationId xmlns:p14="http://schemas.microsoft.com/office/powerpoint/2010/main" val="50518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20"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6"/>
            <a:ext cx="6636991"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312258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22"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21468009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1192214"/>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4"/>
            <a:ext cx="3914275"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75876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0" y="1961080"/>
            <a:ext cx="11531716"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80" y="3214124"/>
            <a:ext cx="11531716" cy="452610"/>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80" y="4439603"/>
            <a:ext cx="11531716"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83735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0" y="1960861"/>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0"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91795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0"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9"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739769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1"/>
            <a:ext cx="3681324"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1"/>
            <a:ext cx="3681324"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9" y="1631568"/>
            <a:ext cx="3681324"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371985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0"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0" y="3230882"/>
            <a:ext cx="172698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40"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599"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40"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0"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3"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6"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711410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220363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358678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50658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0"/>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5652365"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7"/>
            <a:ext cx="4919034"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0" y="1960861"/>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310487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0" y="2201864"/>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79" y="2201864"/>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4"/>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5"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35388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8"/>
            <a:ext cx="4853003" cy="2571460"/>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10443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8"/>
            <a:ext cx="1726980" cy="30946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8"/>
            <a:ext cx="1726980" cy="30946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75598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34" Type="http://schemas.openxmlformats.org/officeDocument/2006/relationships/theme" Target="../theme/theme10.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image" Target="../media/image46.emf"/><Relationship Id="rId8" Type="http://schemas.openxmlformats.org/officeDocument/2006/relationships/slideLayout" Target="../slideLayouts/slideLayout2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image" Target="../media/image54.emf"/><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theme" Target="../theme/theme12.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5" Type="http://schemas.openxmlformats.org/officeDocument/2006/relationships/image" Target="../media/image7.emf"/><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3" Type="http://schemas.openxmlformats.org/officeDocument/2006/relationships/slideLayout" Target="../slideLayouts/slideLayout319.xml"/><Relationship Id="rId21" Type="http://schemas.openxmlformats.org/officeDocument/2006/relationships/image" Target="../media/image54.emf"/><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theme" Target="../theme/theme14.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3" Type="http://schemas.openxmlformats.org/officeDocument/2006/relationships/slideLayout" Target="../slideLayouts/slideLayout338.xml"/><Relationship Id="rId21" Type="http://schemas.openxmlformats.org/officeDocument/2006/relationships/theme" Target="../theme/theme15.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image" Target="../media/image7.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26" Type="http://schemas.openxmlformats.org/officeDocument/2006/relationships/slideLayout" Target="../slideLayouts/slideLayout381.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5" Type="http://schemas.openxmlformats.org/officeDocument/2006/relationships/slideLayout" Target="../slideLayouts/slideLayout380.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29" Type="http://schemas.openxmlformats.org/officeDocument/2006/relationships/slideLayout" Target="../slideLayouts/slideLayout384.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24" Type="http://schemas.openxmlformats.org/officeDocument/2006/relationships/slideLayout" Target="../slideLayouts/slideLayout379.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slideLayout" Target="../slideLayouts/slideLayout378.xml"/><Relationship Id="rId28" Type="http://schemas.openxmlformats.org/officeDocument/2006/relationships/slideLayout" Target="../slideLayouts/slideLayout383.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31" Type="http://schemas.openxmlformats.org/officeDocument/2006/relationships/theme" Target="../theme/theme16.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 Id="rId27" Type="http://schemas.openxmlformats.org/officeDocument/2006/relationships/slideLayout" Target="../slideLayouts/slideLayout382.xml"/><Relationship Id="rId30" Type="http://schemas.openxmlformats.org/officeDocument/2006/relationships/slideLayout" Target="../slideLayouts/slideLayout38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26" Type="http://schemas.openxmlformats.org/officeDocument/2006/relationships/slideLayout" Target="../slideLayouts/slideLayout411.xml"/><Relationship Id="rId3" Type="http://schemas.openxmlformats.org/officeDocument/2006/relationships/slideLayout" Target="../slideLayouts/slideLayout388.xml"/><Relationship Id="rId21" Type="http://schemas.openxmlformats.org/officeDocument/2006/relationships/slideLayout" Target="../slideLayouts/slideLayout406.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5" Type="http://schemas.openxmlformats.org/officeDocument/2006/relationships/slideLayout" Target="../slideLayouts/slideLayout410.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20" Type="http://schemas.openxmlformats.org/officeDocument/2006/relationships/slideLayout" Target="../slideLayouts/slideLayout405.xml"/><Relationship Id="rId29" Type="http://schemas.openxmlformats.org/officeDocument/2006/relationships/image" Target="../media/image54.emf"/><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24" Type="http://schemas.openxmlformats.org/officeDocument/2006/relationships/slideLayout" Target="../slideLayouts/slideLayout409.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23" Type="http://schemas.openxmlformats.org/officeDocument/2006/relationships/slideLayout" Target="../slideLayouts/slideLayout408.xml"/><Relationship Id="rId28" Type="http://schemas.openxmlformats.org/officeDocument/2006/relationships/theme" Target="../theme/theme17.xml"/><Relationship Id="rId10" Type="http://schemas.openxmlformats.org/officeDocument/2006/relationships/slideLayout" Target="../slideLayouts/slideLayout395.xml"/><Relationship Id="rId19" Type="http://schemas.openxmlformats.org/officeDocument/2006/relationships/slideLayout" Target="../slideLayouts/slideLayout404.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 Id="rId22" Type="http://schemas.openxmlformats.org/officeDocument/2006/relationships/slideLayout" Target="../slideLayouts/slideLayout407.xml"/><Relationship Id="rId27" Type="http://schemas.openxmlformats.org/officeDocument/2006/relationships/slideLayout" Target="../slideLayouts/slideLayout412.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26" Type="http://schemas.openxmlformats.org/officeDocument/2006/relationships/slideLayout" Target="../slideLayouts/slideLayout438.xml"/><Relationship Id="rId21" Type="http://schemas.openxmlformats.org/officeDocument/2006/relationships/slideLayout" Target="../slideLayouts/slideLayout433.xml"/><Relationship Id="rId34" Type="http://schemas.openxmlformats.org/officeDocument/2006/relationships/slideLayout" Target="../slideLayouts/slideLayout446.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5" Type="http://schemas.openxmlformats.org/officeDocument/2006/relationships/slideLayout" Target="../slideLayouts/slideLayout437.xml"/><Relationship Id="rId33" Type="http://schemas.openxmlformats.org/officeDocument/2006/relationships/slideLayout" Target="../slideLayouts/slideLayout445.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slideLayout" Target="../slideLayouts/slideLayout432.xml"/><Relationship Id="rId29" Type="http://schemas.openxmlformats.org/officeDocument/2006/relationships/slideLayout" Target="../slideLayouts/slideLayout441.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24" Type="http://schemas.openxmlformats.org/officeDocument/2006/relationships/slideLayout" Target="../slideLayouts/slideLayout436.xml"/><Relationship Id="rId32" Type="http://schemas.openxmlformats.org/officeDocument/2006/relationships/slideLayout" Target="../slideLayouts/slideLayout444.xml"/><Relationship Id="rId37" Type="http://schemas.openxmlformats.org/officeDocument/2006/relationships/image" Target="../media/image77.png"/><Relationship Id="rId5" Type="http://schemas.openxmlformats.org/officeDocument/2006/relationships/slideLayout" Target="../slideLayouts/slideLayout417.xml"/><Relationship Id="rId15" Type="http://schemas.openxmlformats.org/officeDocument/2006/relationships/slideLayout" Target="../slideLayouts/slideLayout427.xml"/><Relationship Id="rId23" Type="http://schemas.openxmlformats.org/officeDocument/2006/relationships/slideLayout" Target="../slideLayouts/slideLayout435.xml"/><Relationship Id="rId28" Type="http://schemas.openxmlformats.org/officeDocument/2006/relationships/slideLayout" Target="../slideLayouts/slideLayout440.xml"/><Relationship Id="rId36" Type="http://schemas.openxmlformats.org/officeDocument/2006/relationships/theme" Target="../theme/theme18.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31" Type="http://schemas.openxmlformats.org/officeDocument/2006/relationships/slideLayout" Target="../slideLayouts/slideLayout443.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 Id="rId22" Type="http://schemas.openxmlformats.org/officeDocument/2006/relationships/slideLayout" Target="../slideLayouts/slideLayout434.xml"/><Relationship Id="rId27" Type="http://schemas.openxmlformats.org/officeDocument/2006/relationships/slideLayout" Target="../slideLayouts/slideLayout439.xml"/><Relationship Id="rId30" Type="http://schemas.openxmlformats.org/officeDocument/2006/relationships/slideLayout" Target="../slideLayouts/slideLayout442.xml"/><Relationship Id="rId35" Type="http://schemas.openxmlformats.org/officeDocument/2006/relationships/slideLayout" Target="../slideLayouts/slideLayout447.xml"/><Relationship Id="rId8" Type="http://schemas.openxmlformats.org/officeDocument/2006/relationships/slideLayout" Target="../slideLayouts/slideLayout420.xml"/><Relationship Id="rId3" Type="http://schemas.openxmlformats.org/officeDocument/2006/relationships/slideLayout" Target="../slideLayouts/slideLayout41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 Type="http://schemas.openxmlformats.org/officeDocument/2006/relationships/slideLayout" Target="../slideLayouts/slideLayout450.xml"/><Relationship Id="rId21" Type="http://schemas.openxmlformats.org/officeDocument/2006/relationships/slideLayout" Target="../slideLayouts/slideLayout468.xml"/><Relationship Id="rId34" Type="http://schemas.openxmlformats.org/officeDocument/2006/relationships/image" Target="../media/image7.emf"/><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image" Target="../media/image101.png"/><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29" Type="http://schemas.openxmlformats.org/officeDocument/2006/relationships/slideLayout" Target="../slideLayouts/slideLayout476.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theme" Target="../theme/theme19.xml"/><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slideLayout" Target="../slideLayouts/slideLayout478.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slideLayout" Target="../slideLayouts/slideLayout477.xml"/><Relationship Id="rId8" Type="http://schemas.openxmlformats.org/officeDocument/2006/relationships/slideLayout" Target="../slideLayouts/slideLayout45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theme" Target="../theme/theme2.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image" Target="../media/image7.emf"/><Relationship Id="rId8" Type="http://schemas.openxmlformats.org/officeDocument/2006/relationships/slideLayout" Target="../slideLayouts/slideLayout34.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91.xml"/><Relationship Id="rId18" Type="http://schemas.openxmlformats.org/officeDocument/2006/relationships/slideLayout" Target="../slideLayouts/slideLayout496.xml"/><Relationship Id="rId26" Type="http://schemas.openxmlformats.org/officeDocument/2006/relationships/slideLayout" Target="../slideLayouts/slideLayout504.xml"/><Relationship Id="rId3" Type="http://schemas.openxmlformats.org/officeDocument/2006/relationships/slideLayout" Target="../slideLayouts/slideLayout481.xml"/><Relationship Id="rId21" Type="http://schemas.openxmlformats.org/officeDocument/2006/relationships/slideLayout" Target="../slideLayouts/slideLayout499.xml"/><Relationship Id="rId34" Type="http://schemas.openxmlformats.org/officeDocument/2006/relationships/image" Target="../media/image46.emf"/><Relationship Id="rId7" Type="http://schemas.openxmlformats.org/officeDocument/2006/relationships/slideLayout" Target="../slideLayouts/slideLayout485.xml"/><Relationship Id="rId12" Type="http://schemas.openxmlformats.org/officeDocument/2006/relationships/slideLayout" Target="../slideLayouts/slideLayout490.xml"/><Relationship Id="rId17" Type="http://schemas.openxmlformats.org/officeDocument/2006/relationships/slideLayout" Target="../slideLayouts/slideLayout495.xml"/><Relationship Id="rId25" Type="http://schemas.openxmlformats.org/officeDocument/2006/relationships/slideLayout" Target="../slideLayouts/slideLayout503.xml"/><Relationship Id="rId33" Type="http://schemas.openxmlformats.org/officeDocument/2006/relationships/theme" Target="../theme/theme20.xml"/><Relationship Id="rId2" Type="http://schemas.openxmlformats.org/officeDocument/2006/relationships/slideLayout" Target="../slideLayouts/slideLayout480.xml"/><Relationship Id="rId16" Type="http://schemas.openxmlformats.org/officeDocument/2006/relationships/slideLayout" Target="../slideLayouts/slideLayout494.xml"/><Relationship Id="rId20" Type="http://schemas.openxmlformats.org/officeDocument/2006/relationships/slideLayout" Target="../slideLayouts/slideLayout498.xml"/><Relationship Id="rId29" Type="http://schemas.openxmlformats.org/officeDocument/2006/relationships/slideLayout" Target="../slideLayouts/slideLayout507.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24" Type="http://schemas.openxmlformats.org/officeDocument/2006/relationships/slideLayout" Target="../slideLayouts/slideLayout502.xml"/><Relationship Id="rId32" Type="http://schemas.openxmlformats.org/officeDocument/2006/relationships/slideLayout" Target="../slideLayouts/slideLayout510.xml"/><Relationship Id="rId5" Type="http://schemas.openxmlformats.org/officeDocument/2006/relationships/slideLayout" Target="../slideLayouts/slideLayout483.xml"/><Relationship Id="rId15" Type="http://schemas.openxmlformats.org/officeDocument/2006/relationships/slideLayout" Target="../slideLayouts/slideLayout493.xml"/><Relationship Id="rId23" Type="http://schemas.openxmlformats.org/officeDocument/2006/relationships/slideLayout" Target="../slideLayouts/slideLayout501.xml"/><Relationship Id="rId28" Type="http://schemas.openxmlformats.org/officeDocument/2006/relationships/slideLayout" Target="../slideLayouts/slideLayout506.xml"/><Relationship Id="rId10" Type="http://schemas.openxmlformats.org/officeDocument/2006/relationships/slideLayout" Target="../slideLayouts/slideLayout488.xml"/><Relationship Id="rId19" Type="http://schemas.openxmlformats.org/officeDocument/2006/relationships/slideLayout" Target="../slideLayouts/slideLayout497.xml"/><Relationship Id="rId31" Type="http://schemas.openxmlformats.org/officeDocument/2006/relationships/slideLayout" Target="../slideLayouts/slideLayout509.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slideLayout" Target="../slideLayouts/slideLayout492.xml"/><Relationship Id="rId22" Type="http://schemas.openxmlformats.org/officeDocument/2006/relationships/slideLayout" Target="../slideLayouts/slideLayout500.xml"/><Relationship Id="rId27" Type="http://schemas.openxmlformats.org/officeDocument/2006/relationships/slideLayout" Target="../slideLayouts/slideLayout505.xml"/><Relationship Id="rId30" Type="http://schemas.openxmlformats.org/officeDocument/2006/relationships/slideLayout" Target="../slideLayouts/slideLayout508.xml"/><Relationship Id="rId8" Type="http://schemas.openxmlformats.org/officeDocument/2006/relationships/slideLayout" Target="../slideLayouts/slideLayout486.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theme" Target="../theme/theme21.xml"/><Relationship Id="rId3" Type="http://schemas.openxmlformats.org/officeDocument/2006/relationships/slideLayout" Target="../slideLayouts/slideLayout513.xml"/><Relationship Id="rId21" Type="http://schemas.openxmlformats.org/officeDocument/2006/relationships/slideLayout" Target="../slideLayouts/slideLayout531.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image" Target="../media/image2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image" Target="../media/image25.png"/><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image" Target="../media/image7.em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image" Target="../media/image1.png"/><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theme" Target="../theme/theme6.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image" Target="../media/image25.png"/><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theme" Target="../theme/theme7.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theme" Target="../theme/theme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theme" Target="../theme/theme9.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image" Target="../media/image2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4"/>
            <a:ext cx="11888047" cy="621792"/>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98266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92254" y="3050570"/>
            <a:ext cx="6995160" cy="894020"/>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865644" y="6621462"/>
            <a:ext cx="1600200" cy="433965"/>
          </a:xfrm>
          <a:prstGeom prst="rect">
            <a:avLst/>
          </a:prstGeom>
          <a:noFill/>
        </p:spPr>
        <p:txBody>
          <a:bodyPr wrap="square" lIns="182880" tIns="146304" rIns="182880" bIns="146304" rtlCol="0">
            <a:spAutoFit/>
          </a:bodyPr>
          <a:lstStyle/>
          <a:p>
            <a:pPr algn="r">
              <a:lnSpc>
                <a:spcPct val="90000"/>
              </a:lnSpc>
              <a:spcAft>
                <a:spcPts val="600"/>
              </a:spcAft>
            </a:pPr>
            <a:fld id="{E308381E-DE8E-41CE-9FAF-FBB74049FFFE}" type="slidenum">
              <a:rPr lang="en-US" sz="1000" smtClean="0">
                <a:solidFill>
                  <a:schemeClr val="bg1">
                    <a:lumMod val="75000"/>
                  </a:schemeClr>
                </a:solidFill>
              </a:rPr>
              <a:pPr algn="r">
                <a:lnSpc>
                  <a:spcPct val="90000"/>
                </a:lnSpc>
                <a:spcAft>
                  <a:spcPts val="600"/>
                </a:spcAft>
              </a:pPr>
              <a:t>‹#›</a:t>
            </a:fld>
            <a:endParaRPr lang="en-US" sz="1000" err="1">
              <a:solidFill>
                <a:schemeClr val="bg1">
                  <a:lumMod val="75000"/>
                </a:schemeClr>
              </a:solidFill>
            </a:endParaRP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606"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604" r:id="rId16"/>
    <p:sldLayoutId id="2147484102" r:id="rId17"/>
    <p:sldLayoutId id="2147484093" r:id="rId18"/>
    <p:sldLayoutId id="2147484127" r:id="rId19"/>
    <p:sldLayoutId id="2147484128" r:id="rId20"/>
    <p:sldLayoutId id="2147484129" r:id="rId21"/>
    <p:sldLayoutId id="2147484094" r:id="rId22"/>
    <p:sldLayoutId id="2147484195" r:id="rId23"/>
    <p:sldLayoutId id="2147484096" r:id="rId24"/>
    <p:sldLayoutId id="2147484605" r:id="rId25"/>
    <p:sldLayoutId id="2147484608" r:id="rId26"/>
  </p:sldLayoutIdLst>
  <p:transition>
    <p:fade/>
  </p:transition>
  <p:hf hdr="0" ftr="0" dt="0"/>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3101" y="2900377"/>
            <a:ext cx="6994525" cy="1193773"/>
          </a:xfrm>
          <a:prstGeom prst="rect">
            <a:avLst/>
          </a:prstGeom>
        </p:spPr>
      </p:pic>
    </p:spTree>
    <p:extLst>
      <p:ext uri="{BB962C8B-B14F-4D97-AF65-F5344CB8AC3E}">
        <p14:creationId xmlns:p14="http://schemas.microsoft.com/office/powerpoint/2010/main" val="2135137662"/>
      </p:ext>
    </p:extLst>
  </p:cSld>
  <p:clrMap bg1="lt1" tx1="dk1" bg2="lt2" tx2="dk2" accent1="accent1" accent2="accent2" accent3="accent3" accent4="accent4" accent5="accent5" accent6="accent6" hlink="hlink" folHlink="folHlink"/>
  <p:sldLayoutIdLst>
    <p:sldLayoutId id="2147484830" r:id="rId1"/>
    <p:sldLayoutId id="2147484831" r:id="rId2"/>
    <p:sldLayoutId id="2147484832" r:id="rId3"/>
    <p:sldLayoutId id="2147484833" r:id="rId4"/>
    <p:sldLayoutId id="2147484834" r:id="rId5"/>
    <p:sldLayoutId id="2147484835" r:id="rId6"/>
    <p:sldLayoutId id="2147484836" r:id="rId7"/>
    <p:sldLayoutId id="2147484837" r:id="rId8"/>
    <p:sldLayoutId id="2147484838" r:id="rId9"/>
    <p:sldLayoutId id="2147484839" r:id="rId10"/>
    <p:sldLayoutId id="2147484840" r:id="rId11"/>
    <p:sldLayoutId id="2147484841" r:id="rId12"/>
    <p:sldLayoutId id="2147484842" r:id="rId13"/>
    <p:sldLayoutId id="2147484843" r:id="rId14"/>
    <p:sldLayoutId id="2147484844" r:id="rId15"/>
    <p:sldLayoutId id="2147484845" r:id="rId16"/>
    <p:sldLayoutId id="2147484846" r:id="rId17"/>
    <p:sldLayoutId id="2147484847" r:id="rId18"/>
    <p:sldLayoutId id="2147484848" r:id="rId19"/>
    <p:sldLayoutId id="2147484849" r:id="rId20"/>
    <p:sldLayoutId id="2147484850" r:id="rId21"/>
    <p:sldLayoutId id="2147484851" r:id="rId22"/>
    <p:sldLayoutId id="2147484852" r:id="rId23"/>
    <p:sldLayoutId id="2147484853" r:id="rId24"/>
    <p:sldLayoutId id="2147484854" r:id="rId25"/>
    <p:sldLayoutId id="2147484855" r:id="rId26"/>
    <p:sldLayoutId id="2147484856" r:id="rId27"/>
    <p:sldLayoutId id="2147484857" r:id="rId28"/>
    <p:sldLayoutId id="2147484858" r:id="rId29"/>
    <p:sldLayoutId id="2147484859" r:id="rId30"/>
    <p:sldLayoutId id="2147484860" r:id="rId31"/>
    <p:sldLayoutId id="2147484861" r:id="rId32"/>
    <p:sldLayoutId id="2147484943"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8463855"/>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4/30/2020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244762429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3486319829"/>
      </p:ext>
    </p:extLst>
  </p:cSld>
  <p:clrMap bg1="lt1" tx1="dk1" bg2="lt2" tx2="dk2" accent1="accent1" accent2="accent2" accent3="accent3" accent4="accent4" accent5="accent5" accent6="accent6" hlink="hlink" folHlink="folHlink"/>
  <p:sldLayoutIdLst>
    <p:sldLayoutId id="2147484908" r:id="rId1"/>
    <p:sldLayoutId id="2147484909" r:id="rId2"/>
    <p:sldLayoutId id="2147484910" r:id="rId3"/>
    <p:sldLayoutId id="2147484911" r:id="rId4"/>
    <p:sldLayoutId id="2147484912" r:id="rId5"/>
    <p:sldLayoutId id="2147484913" r:id="rId6"/>
    <p:sldLayoutId id="2147484914" r:id="rId7"/>
    <p:sldLayoutId id="2147484915" r:id="rId8"/>
    <p:sldLayoutId id="2147484916" r:id="rId9"/>
    <p:sldLayoutId id="2147484917" r:id="rId10"/>
    <p:sldLayoutId id="2147484918" r:id="rId11"/>
    <p:sldLayoutId id="2147484919" r:id="rId12"/>
    <p:sldLayoutId id="2147484920"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9176772"/>
      </p:ext>
    </p:extLst>
  </p:cSld>
  <p:clrMap bg1="lt1" tx1="dk1" bg2="lt2" tx2="dk2" accent1="accent1" accent2="accent2" accent3="accent3" accent4="accent4" accent5="accent5" accent6="accent6" hlink="hlink" folHlink="folHlink"/>
  <p:sldLayoutIdLst>
    <p:sldLayoutId id="2147484922" r:id="rId1"/>
    <p:sldLayoutId id="2147484923" r:id="rId2"/>
    <p:sldLayoutId id="2147484924" r:id="rId3"/>
    <p:sldLayoutId id="2147484925" r:id="rId4"/>
    <p:sldLayoutId id="2147484926" r:id="rId5"/>
    <p:sldLayoutId id="2147484927" r:id="rId6"/>
    <p:sldLayoutId id="2147484928" r:id="rId7"/>
    <p:sldLayoutId id="2147484929" r:id="rId8"/>
    <p:sldLayoutId id="2147484930" r:id="rId9"/>
    <p:sldLayoutId id="2147484931" r:id="rId10"/>
    <p:sldLayoutId id="2147484932" r:id="rId11"/>
    <p:sldLayoutId id="2147484933" r:id="rId12"/>
    <p:sldLayoutId id="2147484934" r:id="rId13"/>
    <p:sldLayoutId id="2147484935" r:id="rId14"/>
    <p:sldLayoutId id="2147484936" r:id="rId15"/>
    <p:sldLayoutId id="2147484937" r:id="rId16"/>
    <p:sldLayoutId id="2147484938" r:id="rId17"/>
    <p:sldLayoutId id="2147484939" r:id="rId18"/>
    <p:sldLayoutId id="2147484941"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1889840491"/>
      </p:ext>
    </p:extLst>
  </p:cSld>
  <p:clrMap bg1="lt1" tx1="dk1" bg2="lt2" tx2="dk2" accent1="accent1" accent2="accent2" accent3="accent3" accent4="accent4" accent5="accent5" accent6="accent6" hlink="hlink" folHlink="folHlink"/>
  <p:sldLayoutIdLst>
    <p:sldLayoutId id="2147484948" r:id="rId1"/>
    <p:sldLayoutId id="2147484949" r:id="rId2"/>
    <p:sldLayoutId id="2147484950" r:id="rId3"/>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 id="2147484962" r:id="rId15"/>
    <p:sldLayoutId id="2147484963" r:id="rId16"/>
    <p:sldLayoutId id="2147484964" r:id="rId17"/>
    <p:sldLayoutId id="2147484965" r:id="rId18"/>
    <p:sldLayoutId id="2147484966" r:id="rId19"/>
    <p:sldLayoutId id="2147484967"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745" y="280105"/>
            <a:ext cx="11191399"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21745" y="1632056"/>
            <a:ext cx="11191399" cy="46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766707" y="6605941"/>
            <a:ext cx="290147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t>Microsoft Confidential</a:t>
            </a:r>
          </a:p>
        </p:txBody>
      </p:sp>
      <p:sp>
        <p:nvSpPr>
          <p:cNvPr id="8" name="Slide Number Placeholder 3"/>
          <p:cNvSpPr>
            <a:spLocks noGrp="1"/>
          </p:cNvSpPr>
          <p:nvPr>
            <p:ph type="sldNum" sz="quarter" idx="4"/>
          </p:nvPr>
        </p:nvSpPr>
        <p:spPr>
          <a:xfrm>
            <a:off x="9539891" y="6622132"/>
            <a:ext cx="2901474" cy="372394"/>
          </a:xfrm>
          <a:prstGeom prst="rect">
            <a:avLst/>
          </a:prstGeom>
        </p:spPr>
        <p:txBody>
          <a:bodyPr/>
          <a:lstStyle>
            <a:lvl1pPr algn="r">
              <a:defRPr sz="1224" smtClean="0">
                <a:solidFill>
                  <a:srgbClr val="3F3F3F"/>
                </a:solidFill>
                <a:latin typeface="+mn-lt"/>
              </a:defRPr>
            </a:lvl1pPr>
          </a:lstStyle>
          <a:p>
            <a:pPr>
              <a:defRPr/>
            </a:pPr>
            <a:fld id="{A0AE9EC9-F182-4A35-8041-CBBE9CFA6E78}" type="slidenum">
              <a:rPr lang="en-US" smtClean="0"/>
              <a:pPr>
                <a:defRPr/>
              </a:pPr>
              <a:t>‹#›</a:t>
            </a:fld>
            <a:endParaRPr lang="en-US"/>
          </a:p>
        </p:txBody>
      </p:sp>
    </p:spTree>
    <p:extLst>
      <p:ext uri="{BB962C8B-B14F-4D97-AF65-F5344CB8AC3E}">
        <p14:creationId xmlns:p14="http://schemas.microsoft.com/office/powerpoint/2010/main" val="2129235602"/>
      </p:ext>
    </p:extLst>
  </p:cSld>
  <p:clrMap bg1="dk1" tx1="lt1" bg2="dk2" tx2="lt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 id="2147484980" r:id="rId12"/>
    <p:sldLayoutId id="2147484981" r:id="rId13"/>
    <p:sldLayoutId id="2147484982" r:id="rId14"/>
    <p:sldLayoutId id="2147484983" r:id="rId15"/>
    <p:sldLayoutId id="2147484984" r:id="rId16"/>
    <p:sldLayoutId id="2147484985" r:id="rId17"/>
    <p:sldLayoutId id="2147484986" r:id="rId18"/>
    <p:sldLayoutId id="2147484987" r:id="rId19"/>
    <p:sldLayoutId id="2147484988" r:id="rId20"/>
    <p:sldLayoutId id="2147484989" r:id="rId21"/>
    <p:sldLayoutId id="2147484990" r:id="rId22"/>
    <p:sldLayoutId id="2147484991" r:id="rId23"/>
    <p:sldLayoutId id="2147484992" r:id="rId24"/>
    <p:sldLayoutId id="2147484993" r:id="rId25"/>
    <p:sldLayoutId id="2147484994" r:id="rId26"/>
    <p:sldLayoutId id="2147484995" r:id="rId27"/>
    <p:sldLayoutId id="2147484996" r:id="rId28"/>
    <p:sldLayoutId id="2147484997" r:id="rId29"/>
    <p:sldLayoutId id="2147484998" r:id="rId30"/>
  </p:sldLayoutIdLst>
  <p:hf hdr="0" ftr="0" dt="0"/>
  <p:txStyles>
    <p:titleStyle>
      <a:lvl1pPr algn="ctr" rtl="0" fontAlgn="base">
        <a:spcBef>
          <a:spcPct val="0"/>
        </a:spcBef>
        <a:spcAft>
          <a:spcPct val="0"/>
        </a:spcAft>
        <a:defRPr sz="2040">
          <a:solidFill>
            <a:schemeClr val="tx1"/>
          </a:solidFill>
          <a:latin typeface="+mn-lt"/>
          <a:ea typeface="Segoe Pro Light"/>
          <a:cs typeface="Segoe Pro Light"/>
        </a:defRPr>
      </a:lvl1pPr>
      <a:lvl2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5pPr>
      <a:lvl6pPr marL="466298"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6pPr>
      <a:lvl7pPr marL="932597"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7pPr>
      <a:lvl8pPr marL="1398895"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8pPr>
      <a:lvl9pPr marL="1865193"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28">
          <a:solidFill>
            <a:schemeClr val="bg1"/>
          </a:solidFill>
          <a:latin typeface="+mn-lt"/>
          <a:ea typeface="Segoe Pro Light"/>
          <a:cs typeface="Segoe Pro Light"/>
        </a:defRPr>
      </a:lvl1pPr>
      <a:lvl2pPr algn="l" rtl="0" fontAlgn="base">
        <a:lnSpc>
          <a:spcPct val="120000"/>
        </a:lnSpc>
        <a:spcBef>
          <a:spcPct val="20000"/>
        </a:spcBef>
        <a:spcAft>
          <a:spcPct val="0"/>
        </a:spcAft>
        <a:defRPr sz="1428">
          <a:solidFill>
            <a:schemeClr val="bg1"/>
          </a:solidFill>
          <a:latin typeface="+mn-lt"/>
          <a:ea typeface="Segoe Pro Light"/>
          <a:cs typeface="Segoe Pro Light"/>
        </a:defRPr>
      </a:lvl2pPr>
      <a:lvl3pPr marL="349724" indent="-349724" algn="l" rtl="0" fontAlgn="base">
        <a:lnSpc>
          <a:spcPct val="120000"/>
        </a:lnSpc>
        <a:spcBef>
          <a:spcPct val="20000"/>
        </a:spcBef>
        <a:spcAft>
          <a:spcPct val="0"/>
        </a:spcAft>
        <a:defRPr sz="1428">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28">
          <a:solidFill>
            <a:schemeClr val="bg1"/>
          </a:solidFill>
          <a:latin typeface="+mn-lt"/>
          <a:ea typeface="Segoe Pro Light"/>
          <a:cs typeface="Segoe Pro Light"/>
        </a:defRPr>
      </a:lvl4pPr>
      <a:lvl5pPr algn="l" rtl="0" fontAlgn="base">
        <a:lnSpc>
          <a:spcPct val="120000"/>
        </a:lnSpc>
        <a:spcBef>
          <a:spcPct val="20000"/>
        </a:spcBef>
        <a:spcAft>
          <a:spcPct val="0"/>
        </a:spcAft>
        <a:defRPr sz="1428">
          <a:solidFill>
            <a:schemeClr val="bg1"/>
          </a:solidFill>
          <a:latin typeface="+mn-lt"/>
          <a:ea typeface="Segoe Pro Light"/>
          <a:cs typeface="Segoe Pro Light"/>
        </a:defRPr>
      </a:lvl5pPr>
      <a:lvl6pPr marL="466298" algn="l" rtl="0" fontAlgn="base">
        <a:lnSpc>
          <a:spcPct val="120000"/>
        </a:lnSpc>
        <a:spcBef>
          <a:spcPct val="20000"/>
        </a:spcBef>
        <a:spcAft>
          <a:spcPct val="0"/>
        </a:spcAft>
        <a:defRPr sz="1428">
          <a:solidFill>
            <a:schemeClr val="bg1"/>
          </a:solidFill>
          <a:latin typeface="+mn-lt"/>
          <a:ea typeface="Segoe Pro Light"/>
          <a:cs typeface="Segoe Pro Light"/>
        </a:defRPr>
      </a:lvl6pPr>
      <a:lvl7pPr marL="932597" algn="l" rtl="0" fontAlgn="base">
        <a:lnSpc>
          <a:spcPct val="120000"/>
        </a:lnSpc>
        <a:spcBef>
          <a:spcPct val="20000"/>
        </a:spcBef>
        <a:spcAft>
          <a:spcPct val="0"/>
        </a:spcAft>
        <a:defRPr sz="1428">
          <a:solidFill>
            <a:schemeClr val="bg1"/>
          </a:solidFill>
          <a:latin typeface="+mn-lt"/>
          <a:ea typeface="Segoe Pro Light"/>
          <a:cs typeface="Segoe Pro Light"/>
        </a:defRPr>
      </a:lvl7pPr>
      <a:lvl8pPr marL="1398895" algn="l" rtl="0" fontAlgn="base">
        <a:lnSpc>
          <a:spcPct val="120000"/>
        </a:lnSpc>
        <a:spcBef>
          <a:spcPct val="20000"/>
        </a:spcBef>
        <a:spcAft>
          <a:spcPct val="0"/>
        </a:spcAft>
        <a:defRPr sz="1428">
          <a:solidFill>
            <a:schemeClr val="bg1"/>
          </a:solidFill>
          <a:latin typeface="+mn-lt"/>
          <a:ea typeface="Segoe Pro Light"/>
          <a:cs typeface="Segoe Pro Light"/>
        </a:defRPr>
      </a:lvl8pPr>
      <a:lvl9pPr marL="1865193" algn="l" rtl="0" fontAlgn="base">
        <a:lnSpc>
          <a:spcPct val="120000"/>
        </a:lnSpc>
        <a:spcBef>
          <a:spcPct val="20000"/>
        </a:spcBef>
        <a:spcAft>
          <a:spcPct val="0"/>
        </a:spcAft>
        <a:defRPr sz="1428">
          <a:solidFill>
            <a:schemeClr val="bg1"/>
          </a:solidFill>
          <a:latin typeface="+mn-lt"/>
          <a:ea typeface="Segoe Pro Light"/>
          <a:cs typeface="Segoe Pro Light"/>
        </a:defRPr>
      </a:lvl9pPr>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7383944"/>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12"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5022" r:id="rId23"/>
    <p:sldLayoutId id="2147485023" r:id="rId24"/>
    <p:sldLayoutId id="2147485024" r:id="rId25"/>
    <p:sldLayoutId id="2147485025" r:id="rId26"/>
    <p:sldLayoutId id="21474850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80" y="567458"/>
            <a:ext cx="11503501"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8" y="1853742"/>
            <a:ext cx="11503500"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620236" y="2898629"/>
            <a:ext cx="6979503" cy="1187982"/>
          </a:xfrm>
          <a:prstGeom prst="rect">
            <a:avLst/>
          </a:prstGeom>
        </p:spPr>
      </p:pic>
    </p:spTree>
    <p:extLst>
      <p:ext uri="{BB962C8B-B14F-4D97-AF65-F5344CB8AC3E}">
        <p14:creationId xmlns:p14="http://schemas.microsoft.com/office/powerpoint/2010/main" val="2962547487"/>
      </p:ext>
    </p:extLst>
  </p:cSld>
  <p:clrMap bg1="lt1" tx1="dk1" bg2="lt2" tx2="dk2" accent1="accent1" accent2="accent2" accent3="accent3" accent4="accent4" accent5="accent5" accent6="accent6" hlink="hlink" folHlink="folHlink"/>
  <p:sldLayoutIdLst>
    <p:sldLayoutId id="2147485028" r:id="rId1"/>
    <p:sldLayoutId id="2147485029" r:id="rId2"/>
    <p:sldLayoutId id="2147485030" r:id="rId3"/>
    <p:sldLayoutId id="2147485031" r:id="rId4"/>
    <p:sldLayoutId id="2147485032" r:id="rId5"/>
    <p:sldLayoutId id="2147485033" r:id="rId6"/>
    <p:sldLayoutId id="2147485034" r:id="rId7"/>
    <p:sldLayoutId id="2147485035" r:id="rId8"/>
    <p:sldLayoutId id="2147485036" r:id="rId9"/>
    <p:sldLayoutId id="2147485037" r:id="rId10"/>
    <p:sldLayoutId id="2147485038" r:id="rId11"/>
    <p:sldLayoutId id="2147485039" r:id="rId12"/>
    <p:sldLayoutId id="2147485040" r:id="rId13"/>
    <p:sldLayoutId id="2147485041" r:id="rId14"/>
    <p:sldLayoutId id="2147485042" r:id="rId15"/>
    <p:sldLayoutId id="2147485043" r:id="rId16"/>
    <p:sldLayoutId id="2147485044" r:id="rId17"/>
    <p:sldLayoutId id="2147485045" r:id="rId18"/>
    <p:sldLayoutId id="2147485046" r:id="rId19"/>
    <p:sldLayoutId id="2147485047" r:id="rId20"/>
    <p:sldLayoutId id="2147485048" r:id="rId21"/>
    <p:sldLayoutId id="2147485049" r:id="rId22"/>
    <p:sldLayoutId id="2147485050" r:id="rId23"/>
    <p:sldLayoutId id="2147485051" r:id="rId24"/>
    <p:sldLayoutId id="2147485052" r:id="rId25"/>
    <p:sldLayoutId id="2147485053" r:id="rId26"/>
    <p:sldLayoutId id="2147485054" r:id="rId27"/>
    <p:sldLayoutId id="2147485055" r:id="rId28"/>
    <p:sldLayoutId id="2147485056" r:id="rId29"/>
    <p:sldLayoutId id="2147485057" r:id="rId30"/>
    <p:sldLayoutId id="2147485058" r:id="rId31"/>
    <p:sldLayoutId id="2147485059" r:id="rId32"/>
    <p:sldLayoutId id="2147485060" r:id="rId33"/>
    <p:sldLayoutId id="2147485061" r:id="rId34"/>
    <p:sldLayoutId id="2147485062" r:id="rId35"/>
  </p:sldLayoutIdLst>
  <p:transition>
    <p:fade/>
  </p:transition>
  <p:hf hdr="0" dt="0"/>
  <p:txStyles>
    <p:titleStyle>
      <a:lvl1pPr algn="l" defTabSz="932563" rtl="0" eaLnBrk="1" latinLnBrk="0" hangingPunct="1">
        <a:lnSpc>
          <a:spcPct val="90000"/>
        </a:lnSpc>
        <a:spcBef>
          <a:spcPct val="0"/>
        </a:spcBef>
        <a:buNone/>
        <a:defRPr lang="en-US" sz="2856"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72">
          <p15:clr>
            <a:srgbClr val="F26B43"/>
          </p15:clr>
        </p15:guide>
        <p15:guide id="42" pos="7408">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224866" y="3280880"/>
            <a:ext cx="6994525" cy="432767"/>
          </a:xfrm>
          <a:prstGeom prst="rect">
            <a:avLst/>
          </a:prstGeom>
        </p:spPr>
      </p:pic>
      <p:sp>
        <p:nvSpPr>
          <p:cNvPr id="2" name="Title Placeholder 1"/>
          <p:cNvSpPr>
            <a:spLocks noGrp="1"/>
          </p:cNvSpPr>
          <p:nvPr>
            <p:ph type="title"/>
          </p:nvPr>
        </p:nvSpPr>
        <p:spPr>
          <a:xfrm>
            <a:off x="434920" y="228575"/>
            <a:ext cx="11561874"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32" y="1132205"/>
            <a:ext cx="11561874"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949881" y="3072036"/>
            <a:ext cx="6995160" cy="849818"/>
          </a:xfrm>
          <a:prstGeom prst="rect">
            <a:avLst/>
          </a:prstGeom>
        </p:spPr>
      </p:pic>
    </p:spTree>
    <p:extLst>
      <p:ext uri="{BB962C8B-B14F-4D97-AF65-F5344CB8AC3E}">
        <p14:creationId xmlns:p14="http://schemas.microsoft.com/office/powerpoint/2010/main" val="2688080548"/>
      </p:ext>
    </p:extLst>
  </p:cSld>
  <p:clrMap bg1="lt1" tx1="dk1" bg2="lt2" tx2="dk2" accent1="accent1" accent2="accent2" accent3="accent3" accent4="accent4" accent5="accent5" accent6="accent6" hlink="hlink" folHlink="folHlink"/>
  <p:sldLayoutIdLst>
    <p:sldLayoutId id="2147485064" r:id="rId1"/>
    <p:sldLayoutId id="2147485065" r:id="rId2"/>
    <p:sldLayoutId id="2147485066" r:id="rId3"/>
    <p:sldLayoutId id="2147485067" r:id="rId4"/>
    <p:sldLayoutId id="2147485068" r:id="rId5"/>
    <p:sldLayoutId id="2147485069" r:id="rId6"/>
    <p:sldLayoutId id="2147485070" r:id="rId7"/>
    <p:sldLayoutId id="2147485071" r:id="rId8"/>
    <p:sldLayoutId id="2147485072" r:id="rId9"/>
    <p:sldLayoutId id="2147485073" r:id="rId10"/>
    <p:sldLayoutId id="2147485074" r:id="rId11"/>
    <p:sldLayoutId id="2147485075" r:id="rId12"/>
    <p:sldLayoutId id="2147485076" r:id="rId13"/>
    <p:sldLayoutId id="2147485077" r:id="rId14"/>
    <p:sldLayoutId id="2147485078" r:id="rId15"/>
    <p:sldLayoutId id="2147485079" r:id="rId16"/>
    <p:sldLayoutId id="2147485080" r:id="rId17"/>
    <p:sldLayoutId id="2147485081" r:id="rId18"/>
    <p:sldLayoutId id="2147485082" r:id="rId19"/>
    <p:sldLayoutId id="2147485083" r:id="rId20"/>
    <p:sldLayoutId id="2147485084" r:id="rId21"/>
    <p:sldLayoutId id="2147485085" r:id="rId22"/>
    <p:sldLayoutId id="2147485086" r:id="rId23"/>
    <p:sldLayoutId id="2147485087" r:id="rId24"/>
    <p:sldLayoutId id="2147485088" r:id="rId25"/>
    <p:sldLayoutId id="2147485089" r:id="rId26"/>
    <p:sldLayoutId id="2147485090" r:id="rId27"/>
    <p:sldLayoutId id="2147485091" r:id="rId28"/>
    <p:sldLayoutId id="2147485092" r:id="rId29"/>
    <p:sldLayoutId id="2147485094" r:id="rId30"/>
    <p:sldLayoutId id="2147485128" r:id="rId31"/>
  </p:sldLayoutIdLst>
  <p:transition>
    <p:fade/>
  </p:transition>
  <p:hf sldNum="0" hdr="0" dt="0"/>
  <p:txStyles>
    <p:titleStyle>
      <a:lvl1pPr algn="l" defTabSz="932470"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470"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34" marR="0" indent="0" algn="l" defTabSz="932470"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066" marR="0" indent="0" algn="l" defTabSz="932470"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00" marR="0" indent="0" algn="l" defTabSz="932470"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133" marR="0" indent="0" algn="l" defTabSz="932470"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3714608846"/>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6" r:id="rId24"/>
    <p:sldLayoutId id="2147484637" r:id="rId25"/>
    <p:sldLayoutId id="2147484750" r:id="rId26"/>
    <p:sldLayoutId id="2147484862" r:id="rId27"/>
    <p:sldLayoutId id="2147484863" r:id="rId28"/>
    <p:sldLayoutId id="2147484865" r:id="rId29"/>
    <p:sldLayoutId id="2147484906" r:id="rId30"/>
    <p:sldLayoutId id="2147484942" r:id="rId31"/>
    <p:sldLayoutId id="2147484944" r:id="rId32"/>
    <p:sldLayoutId id="2147484946" r:id="rId3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3101" y="2900377"/>
            <a:ext cx="6994525" cy="1193773"/>
          </a:xfrm>
          <a:prstGeom prst="rect">
            <a:avLst/>
          </a:prstGeom>
        </p:spPr>
      </p:pic>
    </p:spTree>
    <p:extLst>
      <p:ext uri="{BB962C8B-B14F-4D97-AF65-F5344CB8AC3E}">
        <p14:creationId xmlns:p14="http://schemas.microsoft.com/office/powerpoint/2010/main" val="339619737"/>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80" y="567459"/>
            <a:ext cx="11531716"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80" y="1853744"/>
            <a:ext cx="11531716"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7" y="6578602"/>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617124" y="2898630"/>
            <a:ext cx="6985725" cy="1187982"/>
          </a:xfrm>
          <a:prstGeom prst="rect">
            <a:avLst/>
          </a:prstGeom>
        </p:spPr>
      </p:pic>
    </p:spTree>
    <p:extLst>
      <p:ext uri="{BB962C8B-B14F-4D97-AF65-F5344CB8AC3E}">
        <p14:creationId xmlns:p14="http://schemas.microsoft.com/office/powerpoint/2010/main" val="456220461"/>
      </p:ext>
    </p:extLst>
  </p:cSld>
  <p:clrMap bg1="lt1" tx1="dk1" bg2="lt2" tx2="dk2" accent1="accent1" accent2="accent2" accent3="accent3" accent4="accent4" accent5="accent5" accent6="accent6" hlink="hlink" folHlink="folHlink"/>
  <p:sldLayoutIdLst>
    <p:sldLayoutId id="2147485130" r:id="rId1"/>
    <p:sldLayoutId id="2147485131" r:id="rId2"/>
    <p:sldLayoutId id="2147485132" r:id="rId3"/>
    <p:sldLayoutId id="2147485133" r:id="rId4"/>
    <p:sldLayoutId id="2147485134" r:id="rId5"/>
    <p:sldLayoutId id="2147485135" r:id="rId6"/>
    <p:sldLayoutId id="2147485136" r:id="rId7"/>
    <p:sldLayoutId id="2147485137" r:id="rId8"/>
    <p:sldLayoutId id="2147485138" r:id="rId9"/>
    <p:sldLayoutId id="2147485139" r:id="rId10"/>
    <p:sldLayoutId id="2147485140" r:id="rId11"/>
    <p:sldLayoutId id="2147485141" r:id="rId12"/>
    <p:sldLayoutId id="2147485142" r:id="rId13"/>
    <p:sldLayoutId id="2147485143" r:id="rId14"/>
    <p:sldLayoutId id="2147485144" r:id="rId15"/>
    <p:sldLayoutId id="2147485145" r:id="rId16"/>
    <p:sldLayoutId id="2147485146" r:id="rId17"/>
    <p:sldLayoutId id="2147485147" r:id="rId18"/>
    <p:sldLayoutId id="2147485148" r:id="rId19"/>
    <p:sldLayoutId id="2147485149" r:id="rId20"/>
    <p:sldLayoutId id="2147485150" r:id="rId21"/>
    <p:sldLayoutId id="2147485151" r:id="rId22"/>
    <p:sldLayoutId id="2147485152" r:id="rId23"/>
    <p:sldLayoutId id="2147485153" r:id="rId24"/>
    <p:sldLayoutId id="2147485154" r:id="rId25"/>
  </p:sldLayoutIdLst>
  <p:transition>
    <p:fade/>
  </p:transition>
  <p:hf sldNum="0" hdr="0" dt="0"/>
  <p:txStyles>
    <p:titleStyle>
      <a:lvl1pPr algn="l" defTabSz="932574"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34" indent="0" algn="l" defTabSz="932574"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74"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4" rtl="0" eaLnBrk="1" latinLnBrk="0" hangingPunct="1">
        <a:defRPr sz="1800" kern="1200">
          <a:solidFill>
            <a:schemeClr val="tx1"/>
          </a:solidFill>
          <a:latin typeface="+mn-lt"/>
          <a:ea typeface="+mn-ea"/>
          <a:cs typeface="+mn-cs"/>
        </a:defRPr>
      </a:lvl1pPr>
      <a:lvl2pPr marL="466287" algn="l" defTabSz="932574" rtl="0" eaLnBrk="1" latinLnBrk="0" hangingPunct="1">
        <a:defRPr sz="1800" kern="1200">
          <a:solidFill>
            <a:schemeClr val="tx1"/>
          </a:solidFill>
          <a:latin typeface="+mn-lt"/>
          <a:ea typeface="+mn-ea"/>
          <a:cs typeface="+mn-cs"/>
        </a:defRPr>
      </a:lvl2pPr>
      <a:lvl3pPr marL="932574" algn="l" defTabSz="932574" rtl="0" eaLnBrk="1" latinLnBrk="0" hangingPunct="1">
        <a:defRPr sz="1800" kern="1200">
          <a:solidFill>
            <a:schemeClr val="tx1"/>
          </a:solidFill>
          <a:latin typeface="+mn-lt"/>
          <a:ea typeface="+mn-ea"/>
          <a:cs typeface="+mn-cs"/>
        </a:defRPr>
      </a:lvl3pPr>
      <a:lvl4pPr marL="1398861" algn="l" defTabSz="932574" rtl="0" eaLnBrk="1" latinLnBrk="0" hangingPunct="1">
        <a:defRPr sz="1800" kern="1200">
          <a:solidFill>
            <a:schemeClr val="tx1"/>
          </a:solidFill>
          <a:latin typeface="+mn-lt"/>
          <a:ea typeface="+mn-ea"/>
          <a:cs typeface="+mn-cs"/>
        </a:defRPr>
      </a:lvl4pPr>
      <a:lvl5pPr marL="1865148" algn="l" defTabSz="932574" rtl="0" eaLnBrk="1" latinLnBrk="0" hangingPunct="1">
        <a:defRPr sz="1800" kern="1200">
          <a:solidFill>
            <a:schemeClr val="tx1"/>
          </a:solidFill>
          <a:latin typeface="+mn-lt"/>
          <a:ea typeface="+mn-ea"/>
          <a:cs typeface="+mn-cs"/>
        </a:defRPr>
      </a:lvl5pPr>
      <a:lvl6pPr marL="2331436" algn="l" defTabSz="932574" rtl="0" eaLnBrk="1" latinLnBrk="0" hangingPunct="1">
        <a:defRPr sz="1800" kern="1200">
          <a:solidFill>
            <a:schemeClr val="tx1"/>
          </a:solidFill>
          <a:latin typeface="+mn-lt"/>
          <a:ea typeface="+mn-ea"/>
          <a:cs typeface="+mn-cs"/>
        </a:defRPr>
      </a:lvl6pPr>
      <a:lvl7pPr marL="2797722" algn="l" defTabSz="932574" rtl="0" eaLnBrk="1" latinLnBrk="0" hangingPunct="1">
        <a:defRPr sz="1800" kern="1200">
          <a:solidFill>
            <a:schemeClr val="tx1"/>
          </a:solidFill>
          <a:latin typeface="+mn-lt"/>
          <a:ea typeface="+mn-ea"/>
          <a:cs typeface="+mn-cs"/>
        </a:defRPr>
      </a:lvl7pPr>
      <a:lvl8pPr marL="3264009" algn="l" defTabSz="932574" rtl="0" eaLnBrk="1" latinLnBrk="0" hangingPunct="1">
        <a:defRPr sz="1800" kern="1200">
          <a:solidFill>
            <a:schemeClr val="tx1"/>
          </a:solidFill>
          <a:latin typeface="+mn-lt"/>
          <a:ea typeface="+mn-ea"/>
          <a:cs typeface="+mn-cs"/>
        </a:defRPr>
      </a:lvl8pPr>
      <a:lvl9pPr marL="3730298" algn="l" defTabSz="93257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3"/>
            <a:ext cx="11885681" cy="2145203"/>
          </a:xfrm>
          <a:prstGeom prst="rect">
            <a:avLst/>
          </a:prstGeom>
        </p:spPr>
        <p:txBody>
          <a:bodyPr vert="horz" wrap="square" lIns="18288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897471492"/>
      </p:ext>
    </p:extLst>
  </p:cSld>
  <p:clrMap bg1="lt1" tx1="dk1" bg2="lt2" tx2="dk2" accent1="accent1" accent2="accent2" accent3="accent3" accent4="accent4" accent5="accent5" accent6="accent6" hlink="hlink" folHlink="folHlink"/>
  <p:sldLayoutIdLst>
    <p:sldLayoutId id="2147484639" r:id="rId1"/>
    <p:sldLayoutId id="2147484640" r:id="rId2"/>
    <p:sldLayoutId id="2147484641" r:id="rId3"/>
    <p:sldLayoutId id="2147484642" r:id="rId4"/>
    <p:sldLayoutId id="2147484643"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 id="2147484661" r:id="rId23"/>
  </p:sldLayoutIdLst>
  <p:transition>
    <p:fade/>
  </p:transition>
  <p:hf hdr="0" dt="0"/>
  <p:txStyles>
    <p:titleStyle>
      <a:lvl1pPr algn="l" defTabSz="932470"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00" marR="0" indent="-342800" algn="l" defTabSz="932470"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30" marR="0" indent="-241229"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866"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400"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6932"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9" y="567458"/>
            <a:ext cx="11531716"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9" y="1853743"/>
            <a:ext cx="11531716"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7124" y="2898629"/>
            <a:ext cx="6985725" cy="1187982"/>
          </a:xfrm>
          <a:prstGeom prst="rect">
            <a:avLst/>
          </a:prstGeom>
        </p:spPr>
      </p:pic>
    </p:spTree>
    <p:extLst>
      <p:ext uri="{BB962C8B-B14F-4D97-AF65-F5344CB8AC3E}">
        <p14:creationId xmlns:p14="http://schemas.microsoft.com/office/powerpoint/2010/main" val="700253333"/>
      </p:ext>
    </p:extLst>
  </p:cSld>
  <p:clrMap bg1="lt1" tx1="dk1" bg2="lt2" tx2="dk2" accent1="accent1" accent2="accent2" accent3="accent3" accent4="accent4" accent5="accent5" accent6="accent6" hlink="hlink" folHlink="folHlink"/>
  <p:sldLayoutIdLst>
    <p:sldLayoutId id="2147484668" r:id="rId1"/>
    <p:sldLayoutId id="2147484669" r:id="rId2"/>
    <p:sldLayoutId id="2147484670" r:id="rId3"/>
    <p:sldLayoutId id="2147484671" r:id="rId4"/>
    <p:sldLayoutId id="2147484672" r:id="rId5"/>
    <p:sldLayoutId id="2147484673" r:id="rId6"/>
    <p:sldLayoutId id="2147484674" r:id="rId7"/>
    <p:sldLayoutId id="2147484675" r:id="rId8"/>
    <p:sldLayoutId id="2147484676" r:id="rId9"/>
    <p:sldLayoutId id="2147484677" r:id="rId10"/>
    <p:sldLayoutId id="2147484678" r:id="rId11"/>
    <p:sldLayoutId id="2147484679" r:id="rId12"/>
    <p:sldLayoutId id="2147484680" r:id="rId13"/>
    <p:sldLayoutId id="2147484681" r:id="rId14"/>
    <p:sldLayoutId id="2147484682" r:id="rId15"/>
    <p:sldLayoutId id="2147484683" r:id="rId16"/>
    <p:sldLayoutId id="2147484684" r:id="rId17"/>
    <p:sldLayoutId id="2147484685" r:id="rId18"/>
    <p:sldLayoutId id="2147484686" r:id="rId19"/>
    <p:sldLayoutId id="2147484687" r:id="rId20"/>
    <p:sldLayoutId id="2147484688" r:id="rId21"/>
    <p:sldLayoutId id="2147484689" r:id="rId22"/>
    <p:sldLayoutId id="2147484690"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5" y="295276"/>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70155" y="3072354"/>
            <a:ext cx="6995160" cy="849817"/>
          </a:xfrm>
          <a:prstGeom prst="rect">
            <a:avLst/>
          </a:prstGeom>
        </p:spPr>
      </p:pic>
    </p:spTree>
    <p:extLst>
      <p:ext uri="{BB962C8B-B14F-4D97-AF65-F5344CB8AC3E}">
        <p14:creationId xmlns:p14="http://schemas.microsoft.com/office/powerpoint/2010/main" val="138581763"/>
      </p:ext>
    </p:extLst>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 id="2147484701" r:id="rId10"/>
    <p:sldLayoutId id="2147484702" r:id="rId11"/>
    <p:sldLayoutId id="2147484703" r:id="rId12"/>
    <p:sldLayoutId id="2147484704" r:id="rId13"/>
    <p:sldLayoutId id="2147484705" r:id="rId14"/>
    <p:sldLayoutId id="2147484706" r:id="rId15"/>
    <p:sldLayoutId id="2147484707" r:id="rId16"/>
    <p:sldLayoutId id="2147484708" r:id="rId17"/>
    <p:sldLayoutId id="2147484709" r:id="rId18"/>
    <p:sldLayoutId id="2147484710" r:id="rId19"/>
    <p:sldLayoutId id="2147484711" r:id="rId20"/>
    <p:sldLayoutId id="2147484712" r:id="rId21"/>
    <p:sldLayoutId id="2147484713" r:id="rId22"/>
    <p:sldLayoutId id="2147484714" r:id="rId23"/>
    <p:sldLayoutId id="2147484715" r:id="rId24"/>
    <p:sldLayoutId id="2147484716" r:id="rId25"/>
    <p:sldLayoutId id="2147484717" r:id="rId26"/>
    <p:sldLayoutId id="2147484718" r:id="rId27"/>
    <p:sldLayoutId id="2147484719" r:id="rId28"/>
    <p:sldLayoutId id="2147484720" r:id="rId29"/>
  </p:sldLayoutIdLst>
  <p:transition>
    <p:fade/>
  </p:transition>
  <p:txStyles>
    <p:titleStyle>
      <a:lvl1pPr algn="l" defTabSz="93257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60"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7"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77"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35"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95"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4" rtl="0" eaLnBrk="1" latinLnBrk="0" hangingPunct="1">
        <a:defRPr sz="1800" kern="1200">
          <a:solidFill>
            <a:schemeClr val="tx1"/>
          </a:solidFill>
          <a:latin typeface="+mn-lt"/>
          <a:ea typeface="+mn-ea"/>
          <a:cs typeface="+mn-cs"/>
        </a:defRPr>
      </a:lvl1pPr>
      <a:lvl2pPr marL="466287" algn="l" defTabSz="932574" rtl="0" eaLnBrk="1" latinLnBrk="0" hangingPunct="1">
        <a:defRPr sz="1800" kern="1200">
          <a:solidFill>
            <a:schemeClr val="tx1"/>
          </a:solidFill>
          <a:latin typeface="+mn-lt"/>
          <a:ea typeface="+mn-ea"/>
          <a:cs typeface="+mn-cs"/>
        </a:defRPr>
      </a:lvl2pPr>
      <a:lvl3pPr marL="932574" algn="l" defTabSz="932574" rtl="0" eaLnBrk="1" latinLnBrk="0" hangingPunct="1">
        <a:defRPr sz="1800" kern="1200">
          <a:solidFill>
            <a:schemeClr val="tx1"/>
          </a:solidFill>
          <a:latin typeface="+mn-lt"/>
          <a:ea typeface="+mn-ea"/>
          <a:cs typeface="+mn-cs"/>
        </a:defRPr>
      </a:lvl3pPr>
      <a:lvl4pPr marL="1398861" algn="l" defTabSz="932574" rtl="0" eaLnBrk="1" latinLnBrk="0" hangingPunct="1">
        <a:defRPr sz="1800" kern="1200">
          <a:solidFill>
            <a:schemeClr val="tx1"/>
          </a:solidFill>
          <a:latin typeface="+mn-lt"/>
          <a:ea typeface="+mn-ea"/>
          <a:cs typeface="+mn-cs"/>
        </a:defRPr>
      </a:lvl4pPr>
      <a:lvl5pPr marL="1865148" algn="l" defTabSz="932574" rtl="0" eaLnBrk="1" latinLnBrk="0" hangingPunct="1">
        <a:defRPr sz="1800" kern="1200">
          <a:solidFill>
            <a:schemeClr val="tx1"/>
          </a:solidFill>
          <a:latin typeface="+mn-lt"/>
          <a:ea typeface="+mn-ea"/>
          <a:cs typeface="+mn-cs"/>
        </a:defRPr>
      </a:lvl5pPr>
      <a:lvl6pPr marL="2331436" algn="l" defTabSz="932574" rtl="0" eaLnBrk="1" latinLnBrk="0" hangingPunct="1">
        <a:defRPr sz="1800" kern="1200">
          <a:solidFill>
            <a:schemeClr val="tx1"/>
          </a:solidFill>
          <a:latin typeface="+mn-lt"/>
          <a:ea typeface="+mn-ea"/>
          <a:cs typeface="+mn-cs"/>
        </a:defRPr>
      </a:lvl6pPr>
      <a:lvl7pPr marL="2797722" algn="l" defTabSz="932574" rtl="0" eaLnBrk="1" latinLnBrk="0" hangingPunct="1">
        <a:defRPr sz="1800" kern="1200">
          <a:solidFill>
            <a:schemeClr val="tx1"/>
          </a:solidFill>
          <a:latin typeface="+mn-lt"/>
          <a:ea typeface="+mn-ea"/>
          <a:cs typeface="+mn-cs"/>
        </a:defRPr>
      </a:lvl7pPr>
      <a:lvl8pPr marL="3264009" algn="l" defTabSz="932574" rtl="0" eaLnBrk="1" latinLnBrk="0" hangingPunct="1">
        <a:defRPr sz="1800" kern="1200">
          <a:solidFill>
            <a:schemeClr val="tx1"/>
          </a:solidFill>
          <a:latin typeface="+mn-lt"/>
          <a:ea typeface="+mn-ea"/>
          <a:cs typeface="+mn-cs"/>
        </a:defRPr>
      </a:lvl8pPr>
      <a:lvl9pPr marL="3730298" algn="l" defTabSz="93257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5" y="295275"/>
            <a:ext cx="11888047" cy="621792"/>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98266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865644" y="6621463"/>
            <a:ext cx="1600200" cy="433966"/>
          </a:xfrm>
          <a:prstGeom prst="rect">
            <a:avLst/>
          </a:prstGeom>
          <a:noFill/>
        </p:spPr>
        <p:txBody>
          <a:bodyPr wrap="square" lIns="182878" tIns="146302" rIns="182878" bIns="146302" rtlCol="0">
            <a:spAutoFit/>
          </a:bodyPr>
          <a:lstStyle/>
          <a:p>
            <a:pPr algn="r">
              <a:lnSpc>
                <a:spcPct val="90000"/>
              </a:lnSpc>
              <a:spcAft>
                <a:spcPts val="600"/>
              </a:spcAft>
            </a:pPr>
            <a:fld id="{E308381E-DE8E-41CE-9FAF-FBB74049FFFE}" type="slidenum">
              <a:rPr lang="en-US" sz="1001" smtClean="0">
                <a:solidFill>
                  <a:schemeClr val="bg1">
                    <a:lumMod val="75000"/>
                  </a:schemeClr>
                </a:solidFill>
              </a:rPr>
              <a:pPr algn="r">
                <a:lnSpc>
                  <a:spcPct val="90000"/>
                </a:lnSpc>
                <a:spcAft>
                  <a:spcPts val="600"/>
                </a:spcAft>
              </a:pPr>
              <a:t>‹#›</a:t>
            </a:fld>
            <a:endParaRPr lang="en-US" sz="1001" err="1">
              <a:solidFill>
                <a:schemeClr val="bg1">
                  <a:lumMod val="75000"/>
                </a:schemeClr>
              </a:solidFill>
            </a:endParaRPr>
          </a:p>
        </p:txBody>
      </p:sp>
    </p:spTree>
    <p:extLst>
      <p:ext uri="{BB962C8B-B14F-4D97-AF65-F5344CB8AC3E}">
        <p14:creationId xmlns:p14="http://schemas.microsoft.com/office/powerpoint/2010/main" val="3479484507"/>
      </p:ext>
    </p:extLst>
  </p:cSld>
  <p:clrMap bg1="lt1" tx1="dk1" bg2="lt2" tx2="dk2" accent1="accent1" accent2="accent2" accent3="accent3" accent4="accent4" accent5="accent5" accent6="accent6" hlink="hlink" folHlink="folHlink"/>
  <p:sldLayoutIdLst>
    <p:sldLayoutId id="2147484723" r:id="rId1"/>
    <p:sldLayoutId id="2147484724" r:id="rId2"/>
    <p:sldLayoutId id="2147484725" r:id="rId3"/>
    <p:sldLayoutId id="2147484726" r:id="rId4"/>
    <p:sldLayoutId id="2147484727" r:id="rId5"/>
    <p:sldLayoutId id="2147484728" r:id="rId6"/>
    <p:sldLayoutId id="2147484729" r:id="rId7"/>
    <p:sldLayoutId id="2147484730" r:id="rId8"/>
    <p:sldLayoutId id="2147484731" r:id="rId9"/>
    <p:sldLayoutId id="2147484732" r:id="rId10"/>
    <p:sldLayoutId id="2147484733" r:id="rId11"/>
    <p:sldLayoutId id="2147484734" r:id="rId12"/>
    <p:sldLayoutId id="2147484735" r:id="rId13"/>
    <p:sldLayoutId id="2147484736" r:id="rId14"/>
    <p:sldLayoutId id="2147484737" r:id="rId15"/>
    <p:sldLayoutId id="2147484738" r:id="rId16"/>
    <p:sldLayoutId id="2147484739" r:id="rId17"/>
    <p:sldLayoutId id="2147484740" r:id="rId18"/>
    <p:sldLayoutId id="2147484741" r:id="rId19"/>
    <p:sldLayoutId id="2147484742" r:id="rId20"/>
    <p:sldLayoutId id="2147484743" r:id="rId21"/>
    <p:sldLayoutId id="2147484744" r:id="rId22"/>
    <p:sldLayoutId id="2147484745" r:id="rId23"/>
    <p:sldLayoutId id="2147484746" r:id="rId24"/>
    <p:sldLayoutId id="2147484747" r:id="rId25"/>
    <p:sldLayoutId id="2147484748" r:id="rId26"/>
    <p:sldLayoutId id="2147484749" r:id="rId27"/>
  </p:sldLayoutIdLst>
  <p:transition>
    <p:fade/>
  </p:transition>
  <p:hf hdr="0" ftr="0" dt="0"/>
  <p:txStyles>
    <p:titleStyle>
      <a:lvl1pPr algn="l" defTabSz="932754"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4" marR="0" indent="-342904" algn="l" defTabSz="93275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7" marR="0" indent="-241303" algn="l" defTabSz="93275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10" marR="0" indent="-228602" algn="l" defTabSz="93275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12" marR="0" indent="-228602" algn="l" defTabSz="93275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15" marR="0" indent="-228602" algn="l" defTabSz="93275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71"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2"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9" y="567458"/>
            <a:ext cx="11531716"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9" y="1853743"/>
            <a:ext cx="11531716"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5400000">
            <a:off x="9617124" y="2898629"/>
            <a:ext cx="6985725" cy="1187982"/>
          </a:xfrm>
          <a:prstGeom prst="rect">
            <a:avLst/>
          </a:prstGeom>
        </p:spPr>
      </p:pic>
    </p:spTree>
    <p:extLst>
      <p:ext uri="{BB962C8B-B14F-4D97-AF65-F5344CB8AC3E}">
        <p14:creationId xmlns:p14="http://schemas.microsoft.com/office/powerpoint/2010/main" val="1268990639"/>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 id="2147484767" r:id="rId13"/>
    <p:sldLayoutId id="2147484768" r:id="rId14"/>
    <p:sldLayoutId id="2147484769" r:id="rId15"/>
    <p:sldLayoutId id="2147484770" r:id="rId16"/>
    <p:sldLayoutId id="2147484771" r:id="rId17"/>
    <p:sldLayoutId id="2147484772" r:id="rId18"/>
    <p:sldLayoutId id="2147484773" r:id="rId19"/>
    <p:sldLayoutId id="2147484774" r:id="rId20"/>
    <p:sldLayoutId id="2147484775" r:id="rId21"/>
    <p:sldLayoutId id="2147484776" r:id="rId22"/>
    <p:sldLayoutId id="2147484777" r:id="rId23"/>
    <p:sldLayoutId id="2147484778" r:id="rId24"/>
    <p:sldLayoutId id="2147484779" r:id="rId25"/>
    <p:sldLayoutId id="2147484780" r:id="rId26"/>
    <p:sldLayoutId id="2147484782" r:id="rId27"/>
    <p:sldLayoutId id="2147484783" r:id="rId28"/>
    <p:sldLayoutId id="2147484784" r:id="rId29"/>
    <p:sldLayoutId id="2147484785" r:id="rId30"/>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D06A14-7B27-4939-89D9-878C21CD381E}"/>
              </a:ext>
            </a:extLst>
          </p:cNvPr>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E9C3D-3613-49B4-B5BC-7DA1F5B484F6}"/>
              </a:ext>
            </a:extLst>
          </p:cNvPr>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607A5-261F-4354-A767-646FDE707AA6}"/>
              </a:ext>
            </a:extLst>
          </p:cNvPr>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7AAFB16-FC4F-46C8-9E22-8E539F1A7D46}" type="datetimeFigureOut">
              <a:rPr lang="en-US" smtClean="0"/>
              <a:t>4/30/2020</a:t>
            </a:fld>
            <a:endParaRPr lang="en-US"/>
          </a:p>
        </p:txBody>
      </p:sp>
      <p:sp>
        <p:nvSpPr>
          <p:cNvPr id="5" name="Footer Placeholder 4">
            <a:extLst>
              <a:ext uri="{FF2B5EF4-FFF2-40B4-BE49-F238E27FC236}">
                <a16:creationId xmlns:a16="http://schemas.microsoft.com/office/drawing/2014/main" id="{789A4F7C-CB38-4333-B9DF-A0CDEDCE297A}"/>
              </a:ext>
            </a:extLst>
          </p:cNvPr>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D4D664-9E3B-489D-A3A7-6CBF7BEAA0DB}"/>
              </a:ext>
            </a:extLst>
          </p:cNvPr>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CE4B195-ED54-4851-8A7E-C5933F22006B}" type="slidenum">
              <a:rPr lang="en-US" smtClean="0"/>
              <a:t>‹#›</a:t>
            </a:fld>
            <a:endParaRPr lang="en-US"/>
          </a:p>
        </p:txBody>
      </p:sp>
    </p:spTree>
    <p:extLst>
      <p:ext uri="{BB962C8B-B14F-4D97-AF65-F5344CB8AC3E}">
        <p14:creationId xmlns:p14="http://schemas.microsoft.com/office/powerpoint/2010/main" val="1255618913"/>
      </p:ext>
    </p:extLst>
  </p:cSld>
  <p:clrMap bg1="lt1" tx1="dk1" bg2="lt2" tx2="dk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 id="2147484795" r:id="rId9"/>
    <p:sldLayoutId id="2147484796" r:id="rId10"/>
    <p:sldLayoutId id="2147484797" r:id="rId11"/>
    <p:sldLayoutId id="2147484798" r:id="rId12"/>
    <p:sldLayoutId id="2147484799" r:id="rId13"/>
    <p:sldLayoutId id="2147484800" r:id="rId14"/>
    <p:sldLayoutId id="2147484801" r:id="rId15"/>
    <p:sldLayoutId id="2147484802" r:id="rId1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80" y="567459"/>
            <a:ext cx="11531716"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80" y="1853744"/>
            <a:ext cx="11531716"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617124" y="2898630"/>
            <a:ext cx="6985725" cy="1187982"/>
          </a:xfrm>
          <a:prstGeom prst="rect">
            <a:avLst/>
          </a:prstGeom>
        </p:spPr>
      </p:pic>
    </p:spTree>
    <p:extLst>
      <p:ext uri="{BB962C8B-B14F-4D97-AF65-F5344CB8AC3E}">
        <p14:creationId xmlns:p14="http://schemas.microsoft.com/office/powerpoint/2010/main" val="1865518868"/>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 id="2147484816" r:id="rId13"/>
    <p:sldLayoutId id="2147484817" r:id="rId14"/>
    <p:sldLayoutId id="2147484818" r:id="rId15"/>
    <p:sldLayoutId id="2147484819" r:id="rId16"/>
    <p:sldLayoutId id="2147484820" r:id="rId17"/>
    <p:sldLayoutId id="2147484821" r:id="rId18"/>
    <p:sldLayoutId id="2147484822" r:id="rId19"/>
    <p:sldLayoutId id="2147484823" r:id="rId20"/>
    <p:sldLayoutId id="2147484824" r:id="rId21"/>
    <p:sldLayoutId id="2147484825" r:id="rId22"/>
    <p:sldLayoutId id="2147484826" r:id="rId23"/>
    <p:sldLayoutId id="2147484827" r:id="rId24"/>
    <p:sldLayoutId id="2147484828"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32554"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2"/>
          </a:solidFill>
          <a:latin typeface="+mj-lt"/>
          <a:ea typeface="+mn-ea"/>
          <a:cs typeface="+mn-cs"/>
        </a:defRPr>
      </a:lvl3pPr>
      <a:lvl4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1"/>
          </a:solidFill>
          <a:latin typeface="+mn-lt"/>
          <a:ea typeface="+mn-ea"/>
          <a:cs typeface="+mn-cs"/>
        </a:defRPr>
      </a:lvl4pPr>
      <a:lvl5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384" indent="0" algn="l" defTabSz="932554"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54"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078" indent="-233139" algn="l" defTabSz="9325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56" indent="-233139" algn="l" defTabSz="9325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54" rtl="0" eaLnBrk="1" latinLnBrk="0" hangingPunct="1">
        <a:defRPr sz="1799" kern="1200">
          <a:solidFill>
            <a:schemeClr val="tx1"/>
          </a:solidFill>
          <a:latin typeface="+mn-lt"/>
          <a:ea typeface="+mn-ea"/>
          <a:cs typeface="+mn-cs"/>
        </a:defRPr>
      </a:lvl1pPr>
      <a:lvl2pPr marL="466277" algn="l" defTabSz="932554" rtl="0" eaLnBrk="1" latinLnBrk="0" hangingPunct="1">
        <a:defRPr sz="1799" kern="1200">
          <a:solidFill>
            <a:schemeClr val="tx1"/>
          </a:solidFill>
          <a:latin typeface="+mn-lt"/>
          <a:ea typeface="+mn-ea"/>
          <a:cs typeface="+mn-cs"/>
        </a:defRPr>
      </a:lvl2pPr>
      <a:lvl3pPr marL="932554" algn="l" defTabSz="932554" rtl="0" eaLnBrk="1" latinLnBrk="0" hangingPunct="1">
        <a:defRPr sz="1799" kern="1200">
          <a:solidFill>
            <a:schemeClr val="tx1"/>
          </a:solidFill>
          <a:latin typeface="+mn-lt"/>
          <a:ea typeface="+mn-ea"/>
          <a:cs typeface="+mn-cs"/>
        </a:defRPr>
      </a:lvl3pPr>
      <a:lvl4pPr marL="1398831" algn="l" defTabSz="932554" rtl="0" eaLnBrk="1" latinLnBrk="0" hangingPunct="1">
        <a:defRPr sz="1799" kern="1200">
          <a:solidFill>
            <a:schemeClr val="tx1"/>
          </a:solidFill>
          <a:latin typeface="+mn-lt"/>
          <a:ea typeface="+mn-ea"/>
          <a:cs typeface="+mn-cs"/>
        </a:defRPr>
      </a:lvl4pPr>
      <a:lvl5pPr marL="1865107" algn="l" defTabSz="932554" rtl="0" eaLnBrk="1" latinLnBrk="0" hangingPunct="1">
        <a:defRPr sz="1799" kern="1200">
          <a:solidFill>
            <a:schemeClr val="tx1"/>
          </a:solidFill>
          <a:latin typeface="+mn-lt"/>
          <a:ea typeface="+mn-ea"/>
          <a:cs typeface="+mn-cs"/>
        </a:defRPr>
      </a:lvl5pPr>
      <a:lvl6pPr marL="2331386" algn="l" defTabSz="932554" rtl="0" eaLnBrk="1" latinLnBrk="0" hangingPunct="1">
        <a:defRPr sz="1799" kern="1200">
          <a:solidFill>
            <a:schemeClr val="tx1"/>
          </a:solidFill>
          <a:latin typeface="+mn-lt"/>
          <a:ea typeface="+mn-ea"/>
          <a:cs typeface="+mn-cs"/>
        </a:defRPr>
      </a:lvl6pPr>
      <a:lvl7pPr marL="2797662" algn="l" defTabSz="932554" rtl="0" eaLnBrk="1" latinLnBrk="0" hangingPunct="1">
        <a:defRPr sz="1799" kern="1200">
          <a:solidFill>
            <a:schemeClr val="tx1"/>
          </a:solidFill>
          <a:latin typeface="+mn-lt"/>
          <a:ea typeface="+mn-ea"/>
          <a:cs typeface="+mn-cs"/>
        </a:defRPr>
      </a:lvl7pPr>
      <a:lvl8pPr marL="3263939" algn="l" defTabSz="932554" rtl="0" eaLnBrk="1" latinLnBrk="0" hangingPunct="1">
        <a:defRPr sz="1799" kern="1200">
          <a:solidFill>
            <a:schemeClr val="tx1"/>
          </a:solidFill>
          <a:latin typeface="+mn-lt"/>
          <a:ea typeface="+mn-ea"/>
          <a:cs typeface="+mn-cs"/>
        </a:defRPr>
      </a:lvl8pPr>
      <a:lvl9pPr marL="3730217" algn="l" defTabSz="93255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4.xml"/></Relationships>
</file>

<file path=ppt/slides/_rels/slide10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4.xml"/><Relationship Id="rId1" Type="http://schemas.openxmlformats.org/officeDocument/2006/relationships/slideLayout" Target="../slideLayouts/slideLayout510.xml"/><Relationship Id="rId4" Type="http://schemas.openxmlformats.org/officeDocument/2006/relationships/image" Target="../media/image186.png"/></Relationships>
</file>

<file path=ppt/slides/_rels/slide1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5.xml"/><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microsoft.com/azure/key-vault" TargetMode="External"/><Relationship Id="rId2" Type="http://schemas.openxmlformats.org/officeDocument/2006/relationships/notesSlide" Target="../notesSlides/notesSlide76.xml"/><Relationship Id="rId1" Type="http://schemas.openxmlformats.org/officeDocument/2006/relationships/slideLayout" Target="../slideLayouts/slideLayout55.xml"/></Relationships>
</file>

<file path=ppt/slides/_rels/slide10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hyperlink" Target="https://docs.microsoft.com/en-us/azure/azure-resource-manager/templates/overview" TargetMode="External"/><Relationship Id="rId2" Type="http://schemas.openxmlformats.org/officeDocument/2006/relationships/notesSlide" Target="../notesSlides/notesSlide77.xml"/><Relationship Id="rId1" Type="http://schemas.openxmlformats.org/officeDocument/2006/relationships/slideLayout" Target="../slideLayouts/slideLayout59.xml"/><Relationship Id="rId5" Type="http://schemas.openxmlformats.org/officeDocument/2006/relationships/hyperlink" Target="https://docs.microsoft.com/en-us/azure/cloud-adoption-framework/ready/expanded-scope/terraform-landing-zone" TargetMode="External"/><Relationship Id="rId4" Type="http://schemas.openxmlformats.org/officeDocument/2006/relationships/hyperlink" Target="https://docs.microsoft.com/en-us/azure/governance/blueprints/samples/caf-foundation/"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3" Type="http://schemas.openxmlformats.org/officeDocument/2006/relationships/hyperlink" Target="https://docs.microsoft.com/en-us/azure/governance/blueprints/samples/caf-foundation/" TargetMode="External"/><Relationship Id="rId2" Type="http://schemas.openxmlformats.org/officeDocument/2006/relationships/notesSlide" Target="../notesSlides/notesSlide78.xml"/><Relationship Id="rId1" Type="http://schemas.openxmlformats.org/officeDocument/2006/relationships/slideLayout" Target="../slideLayouts/slideLayout239.xml"/><Relationship Id="rId4" Type="http://schemas.openxmlformats.org/officeDocument/2006/relationships/slide" Target="slide1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4.xml.rels><?xml version="1.0" encoding="UTF-8" standalone="yes"?>
<Relationships xmlns="http://schemas.openxmlformats.org/package/2006/relationships"><Relationship Id="rId2" Type="http://schemas.openxmlformats.org/officeDocument/2006/relationships/hyperlink" Target="https://aka.ms/AzureSQLDBSecurityPlaybook" TargetMode="External"/><Relationship Id="rId1" Type="http://schemas.openxmlformats.org/officeDocument/2006/relationships/slideLayout" Target="../slideLayouts/slideLayout412.xml"/></Relationships>
</file>

<file path=ppt/slides/_rels/slide115.xml.rels><?xml version="1.0" encoding="UTF-8" standalone="yes"?>
<Relationships xmlns="http://schemas.openxmlformats.org/package/2006/relationships"><Relationship Id="rId3" Type="http://schemas.openxmlformats.org/officeDocument/2006/relationships/hyperlink" Target="https://docs.microsoft.com/en-us/azure/virtual-network/ddos-protection-overview" TargetMode="External"/><Relationship Id="rId7" Type="http://schemas.openxmlformats.org/officeDocument/2006/relationships/hyperlink" Target="https://aka.ms/AzureSQLDBSecurityPlaybook" TargetMode="External"/><Relationship Id="rId2" Type="http://schemas.openxmlformats.org/officeDocument/2006/relationships/hyperlink" Target="https://docs.microsoft.com/en-us/azure/sql-database/sql-database-security-overview#transport-layer-security-tls-encryption-in-transit" TargetMode="External"/><Relationship Id="rId1" Type="http://schemas.openxmlformats.org/officeDocument/2006/relationships/slideLayout" Target="../slideLayouts/slideLayout412.xml"/><Relationship Id="rId6" Type="http://schemas.openxmlformats.org/officeDocument/2006/relationships/hyperlink" Target="https://docs.microsoft.com/en-us/sql/relational-databases/security/sql-vulnerability-assessment?view=sql-server-2017" TargetMode="External"/><Relationship Id="rId5" Type="http://schemas.openxmlformats.org/officeDocument/2006/relationships/hyperlink" Target="https://docs.microsoft.com/en-us/azure/sql-database/sql-database-auditing" TargetMode="External"/><Relationship Id="rId4" Type="http://schemas.openxmlformats.org/officeDocument/2006/relationships/hyperlink" Target="https://docs.microsoft.com/en-us/azure/sql-database/sql-database-threat-detection-overview"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89.svg"/><Relationship Id="rId7" Type="http://schemas.openxmlformats.org/officeDocument/2006/relationships/image" Target="../media/image193.svg"/><Relationship Id="rId2" Type="http://schemas.openxmlformats.org/officeDocument/2006/relationships/image" Target="../media/image128.png"/><Relationship Id="rId1" Type="http://schemas.openxmlformats.org/officeDocument/2006/relationships/slideLayout" Target="../slideLayouts/slideLayout58.xml"/><Relationship Id="rId6" Type="http://schemas.openxmlformats.org/officeDocument/2006/relationships/image" Target="../media/image192.png"/><Relationship Id="rId5" Type="http://schemas.openxmlformats.org/officeDocument/2006/relationships/image" Target="../media/image191.svg"/><Relationship Id="rId4" Type="http://schemas.openxmlformats.org/officeDocument/2006/relationships/image" Target="../media/image19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0.xml"/></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197.xml"/></Relationships>
</file>

<file path=ppt/slides/_rels/slide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197.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xml"/><Relationship Id="rId1" Type="http://schemas.openxmlformats.org/officeDocument/2006/relationships/slideLayout" Target="../slideLayouts/slideLayout197.xml"/><Relationship Id="rId5" Type="http://schemas.openxmlformats.org/officeDocument/2006/relationships/image" Target="../media/image119.png"/><Relationship Id="rId4" Type="http://schemas.openxmlformats.org/officeDocument/2006/relationships/image" Target="../media/image118.png"/></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239.xml"/></Relationships>
</file>

<file path=ppt/slides/_rels/slide19.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notesSlide" Target="../notesSlides/notesSlide10.xml"/><Relationship Id="rId1" Type="http://schemas.openxmlformats.org/officeDocument/2006/relationships/slideLayout" Target="../slideLayouts/slideLayout239.xml"/><Relationship Id="rId4" Type="http://schemas.openxmlformats.org/officeDocument/2006/relationships/hyperlink" Target="https://fusionassessment.azurewebsites.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6.xml"/></Relationships>
</file>

<file path=ppt/slides/_rels/slide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xml"/><Relationship Id="rId1" Type="http://schemas.openxmlformats.org/officeDocument/2006/relationships/slideLayout" Target="../slideLayouts/slideLayout296.xml"/></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296.xml"/><Relationship Id="rId4" Type="http://schemas.openxmlformats.org/officeDocument/2006/relationships/image" Target="../media/image126.png"/></Relationships>
</file>

<file path=ppt/slides/_rels/slide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29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296.xml"/><Relationship Id="rId4" Type="http://schemas.openxmlformats.org/officeDocument/2006/relationships/image" Target="../media/image129.svg"/></Relationships>
</file>

<file path=ppt/slides/_rels/slide31.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296.xml"/><Relationship Id="rId6" Type="http://schemas.openxmlformats.org/officeDocument/2006/relationships/hyperlink" Target="https://docs.microsoft.com/azure/governance/policy/tutorials/govern-tags" TargetMode="External"/><Relationship Id="rId5" Type="http://schemas.openxmlformats.org/officeDocument/2006/relationships/image" Target="../media/image132.png"/><Relationship Id="rId10" Type="http://schemas.openxmlformats.org/officeDocument/2006/relationships/hyperlink" Target="https://azure.microsoft.com/documentation/articles/role-based-access-control-custom-roles/" TargetMode="External"/><Relationship Id="rId4" Type="http://schemas.openxmlformats.org/officeDocument/2006/relationships/image" Target="../media/image131.png"/><Relationship Id="rId9" Type="http://schemas.openxmlformats.org/officeDocument/2006/relationships/hyperlink" Target="https://azure.microsoft.com/documentation/articles/resource-group-using-tag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azure/azure-resource-manager/resource-group-using-tags" TargetMode="External"/><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svg"/><Relationship Id="rId7" Type="http://schemas.openxmlformats.org/officeDocument/2006/relationships/image" Target="../media/image141.svg"/><Relationship Id="rId2" Type="http://schemas.openxmlformats.org/officeDocument/2006/relationships/image" Target="../media/image136.png"/><Relationship Id="rId1" Type="http://schemas.openxmlformats.org/officeDocument/2006/relationships/slideLayout" Target="../slideLayouts/slideLayout56.xml"/><Relationship Id="rId6" Type="http://schemas.openxmlformats.org/officeDocument/2006/relationships/image" Target="../media/image140.png"/><Relationship Id="rId5" Type="http://schemas.openxmlformats.org/officeDocument/2006/relationships/image" Target="../media/image139.svg"/><Relationship Id="rId4" Type="http://schemas.openxmlformats.org/officeDocument/2006/relationships/image" Target="../media/image138.png"/><Relationship Id="rId9" Type="http://schemas.openxmlformats.org/officeDocument/2006/relationships/image" Target="../media/image143.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key-vault/key-vault-overview" TargetMode="External"/><Relationship Id="rId2" Type="http://schemas.openxmlformats.org/officeDocument/2006/relationships/image" Target="../media/image144.png"/><Relationship Id="rId1" Type="http://schemas.openxmlformats.org/officeDocument/2006/relationships/slideLayout" Target="../slideLayouts/slideLayout4.xml"/><Relationship Id="rId6" Type="http://schemas.openxmlformats.org/officeDocument/2006/relationships/hyperlink" Target="https://docs.microsoft.com/en-us/azure/governance/policy/overview" TargetMode="External"/><Relationship Id="rId5" Type="http://schemas.openxmlformats.org/officeDocument/2006/relationships/hyperlink" Target="https://docs.microsoft.com/en-us/azure/security-center/security-center-intro" TargetMode="External"/><Relationship Id="rId4" Type="http://schemas.openxmlformats.org/officeDocument/2006/relationships/hyperlink" Target="https://docs.microsoft.com/en-us/azure/azure-monitor/overview"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documentation/articles/resource-group-using-tags/" TargetMode="External"/><Relationship Id="rId2" Type="http://schemas.openxmlformats.org/officeDocument/2006/relationships/notesSlide" Target="../notesSlides/notesSlide23.xml"/><Relationship Id="rId1" Type="http://schemas.openxmlformats.org/officeDocument/2006/relationships/slideLayout" Target="../slideLayouts/slideLayout59.xml"/><Relationship Id="rId5" Type="http://schemas.openxmlformats.org/officeDocument/2006/relationships/hyperlink" Target="https://docs.microsoft.com/en-us/azure/governance/blueprints/samples/caf-foundation/" TargetMode="External"/><Relationship Id="rId4" Type="http://schemas.openxmlformats.org/officeDocument/2006/relationships/hyperlink" Target="https://docs.microsoft.com/en-us/azure/governance/management-groups/overview"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governance/blueprints/samples/caf-foundation/" TargetMode="External"/><Relationship Id="rId2" Type="http://schemas.openxmlformats.org/officeDocument/2006/relationships/notesSlide" Target="../notesSlides/notesSlide25.xml"/><Relationship Id="rId1" Type="http://schemas.openxmlformats.org/officeDocument/2006/relationships/slideLayout" Target="../slideLayouts/slideLayout239.xml"/><Relationship Id="rId4" Type="http://schemas.openxmlformats.org/officeDocument/2006/relationships/slide" Target="slide1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svg"/></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55.xml"/><Relationship Id="rId4" Type="http://schemas.openxmlformats.org/officeDocument/2006/relationships/image" Target="../media/image146.svg"/></Relationships>
</file>

<file path=ppt/slides/_rels/slide46.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51.png"/><Relationship Id="rId7"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5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7.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32.xml"/><Relationship Id="rId1" Type="http://schemas.openxmlformats.org/officeDocument/2006/relationships/slideLayout" Target="../slideLayouts/slideLayout35.xml"/><Relationship Id="rId5" Type="http://schemas.openxmlformats.org/officeDocument/2006/relationships/image" Target="../media/image148.emf"/><Relationship Id="rId4" Type="http://schemas.openxmlformats.org/officeDocument/2006/relationships/image" Target="../media/image156.emf"/></Relationships>
</file>

<file path=ppt/slides/_rels/slide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36.png"/><Relationship Id="rId7" Type="http://schemas.openxmlformats.org/officeDocument/2006/relationships/image" Target="../media/image160.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159.svg"/><Relationship Id="rId5" Type="http://schemas.openxmlformats.org/officeDocument/2006/relationships/image" Target="../media/image138.png"/><Relationship Id="rId10" Type="http://schemas.openxmlformats.org/officeDocument/2006/relationships/image" Target="../media/image162.svg"/><Relationship Id="rId4" Type="http://schemas.openxmlformats.org/officeDocument/2006/relationships/image" Target="../media/image158.svg"/><Relationship Id="rId9" Type="http://schemas.openxmlformats.org/officeDocument/2006/relationships/image" Target="../media/image142.png"/></Relationships>
</file>

<file path=ppt/slides/_rels/slide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xml"/><Relationship Id="rId1" Type="http://schemas.openxmlformats.org/officeDocument/2006/relationships/slideLayout" Target="../slideLayouts/slideLayout512.xml"/><Relationship Id="rId5" Type="http://schemas.openxmlformats.org/officeDocument/2006/relationships/image" Target="../media/image113.emf"/><Relationship Id="rId4" Type="http://schemas.openxmlformats.org/officeDocument/2006/relationships/image" Target="../media/image11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1.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cloud-adoption-framework/govern/cost-management/" TargetMode="External"/><Relationship Id="rId7" Type="http://schemas.openxmlformats.org/officeDocument/2006/relationships/hyperlink" Target="https://azure.microsoft.com/programs/azure-fasttrack/" TargetMode="External"/><Relationship Id="rId2" Type="http://schemas.openxmlformats.org/officeDocument/2006/relationships/notesSlide" Target="../notesSlides/notesSlide36.xml"/><Relationship Id="rId1" Type="http://schemas.openxmlformats.org/officeDocument/2006/relationships/slideLayout" Target="../slideLayouts/slideLayout265.xml"/><Relationship Id="rId6" Type="http://schemas.openxmlformats.org/officeDocument/2006/relationships/hyperlink" Target="https://docs.microsoft.com/rest/api/cost-management/" TargetMode="External"/><Relationship Id="rId5" Type="http://schemas.openxmlformats.org/officeDocument/2006/relationships/hyperlink" Target="https://docs.microsoft.com/azure/cost-management/" TargetMode="External"/><Relationship Id="rId4" Type="http://schemas.openxmlformats.org/officeDocument/2006/relationships/hyperlink" Target="https://azure.microsoft.com/services/cost-management/"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6.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governance/blueprints/samples/caf-foundation/" TargetMode="External"/><Relationship Id="rId2" Type="http://schemas.openxmlformats.org/officeDocument/2006/relationships/notesSlide" Target="../notesSlides/notesSlide38.xml"/><Relationship Id="rId1" Type="http://schemas.openxmlformats.org/officeDocument/2006/relationships/slideLayout" Target="../slideLayouts/slideLayout239.xml"/><Relationship Id="rId4" Type="http://schemas.openxmlformats.org/officeDocument/2006/relationships/slide" Target="slide1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hyperlink" Target="https://docs.microsoft.com/en-us/azure/security/azure-security-identity-management-best-practices" TargetMode="External"/><Relationship Id="rId1" Type="http://schemas.openxmlformats.org/officeDocument/2006/relationships/slideLayout" Target="../slideLayouts/slideLayout398.xml"/></Relationships>
</file>

<file path=ppt/slides/_rels/slide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zure/cloud-adoption-framework/decision-guides/identity/" TargetMode="External"/><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358.xml"/><Relationship Id="rId4" Type="http://schemas.openxmlformats.org/officeDocument/2006/relationships/hyperlink" Target="https://aka.ms/azureia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46.xml"/><Relationship Id="rId1" Type="http://schemas.openxmlformats.org/officeDocument/2006/relationships/slideLayout" Target="../slideLayouts/slideLayout286.xml"/></Relationships>
</file>

<file path=ppt/slides/_rels/slide64.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svg"/><Relationship Id="rId2" Type="http://schemas.openxmlformats.org/officeDocument/2006/relationships/notesSlide" Target="../notesSlides/notesSlide47.xml"/><Relationship Id="rId1" Type="http://schemas.openxmlformats.org/officeDocument/2006/relationships/slideLayout" Target="../slideLayouts/slideLayout358.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58.svg"/><Relationship Id="rId7" Type="http://schemas.openxmlformats.org/officeDocument/2006/relationships/image" Target="../media/image161.svg"/><Relationship Id="rId2" Type="http://schemas.openxmlformats.org/officeDocument/2006/relationships/image" Target="../media/image136.png"/><Relationship Id="rId1" Type="http://schemas.openxmlformats.org/officeDocument/2006/relationships/slideLayout" Target="../slideLayouts/slideLayout31.xml"/><Relationship Id="rId6" Type="http://schemas.openxmlformats.org/officeDocument/2006/relationships/image" Target="../media/image160.png"/><Relationship Id="rId5" Type="http://schemas.openxmlformats.org/officeDocument/2006/relationships/image" Target="../media/image159.svg"/><Relationship Id="rId4" Type="http://schemas.openxmlformats.org/officeDocument/2006/relationships/image" Target="../media/image138.png"/><Relationship Id="rId9" Type="http://schemas.openxmlformats.org/officeDocument/2006/relationships/image" Target="../media/image162.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role-based-access-control/index" TargetMode="External"/><Relationship Id="rId2" Type="http://schemas.openxmlformats.org/officeDocument/2006/relationships/notesSlide" Target="../notesSlides/notesSlide49.xml"/><Relationship Id="rId1" Type="http://schemas.openxmlformats.org/officeDocument/2006/relationships/slideLayout" Target="../slideLayouts/slideLayout5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governance/blueprints/samples/caf-foundation/" TargetMode="External"/><Relationship Id="rId2" Type="http://schemas.openxmlformats.org/officeDocument/2006/relationships/notesSlide" Target="../notesSlides/notesSlide50.xml"/><Relationship Id="rId1" Type="http://schemas.openxmlformats.org/officeDocument/2006/relationships/slideLayout" Target="../slideLayouts/slideLayout239.xml"/><Relationship Id="rId4" Type="http://schemas.openxmlformats.org/officeDocument/2006/relationships/slide" Target="slide1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azure/cloud-adoption-framework/decision-guides/encryption/" TargetMode="External"/><Relationship Id="rId7" Type="http://schemas.openxmlformats.org/officeDocument/2006/relationships/hyperlink" Target="https://docs.microsoft.com/en-us/azure/cloud-adoption-framework/decision-guides/policy-enforcement/" TargetMode="External"/><Relationship Id="rId2" Type="http://schemas.openxmlformats.org/officeDocument/2006/relationships/notesSlide" Target="../notesSlides/notesSlide55.xml"/><Relationship Id="rId1" Type="http://schemas.openxmlformats.org/officeDocument/2006/relationships/slideLayout" Target="../slideLayouts/slideLayout31.xml"/><Relationship Id="rId6" Type="http://schemas.openxmlformats.org/officeDocument/2006/relationships/hyperlink" Target="https://docs.microsoft.com/azure/active-directory/users-groups-roles/roles-delegate-by-task" TargetMode="External"/><Relationship Id="rId5" Type="http://schemas.openxmlformats.org/officeDocument/2006/relationships/hyperlink" Target="https://docs.microsoft.com/en-us/azure/cloud-adoption-framework/decision-guides/software-defined-network/" TargetMode="External"/><Relationship Id="rId4" Type="http://schemas.openxmlformats.org/officeDocument/2006/relationships/hyperlink" Target="https://docs.microsoft.com/en-us/azure/cloud-adoption-framework/decision-guides/identity/"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azure/cloud-adoption-framework/decision-guides/software-defined-network/" TargetMode="External"/><Relationship Id="rId2" Type="http://schemas.openxmlformats.org/officeDocument/2006/relationships/image" Target="../media/image173.pn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azure/cloud-adoption-framework/decision-guides/identity/" TargetMode="External"/><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security/azure-security-data-encryption-best-practices" TargetMode="External"/><Relationship Id="rId2" Type="http://schemas.openxmlformats.org/officeDocument/2006/relationships/notesSlide" Target="../notesSlides/notesSlide60.xml"/><Relationship Id="rId1" Type="http://schemas.openxmlformats.org/officeDocument/2006/relationships/slideLayout" Target="../slideLayouts/slideLayout398.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azure/security/azure-security-services-technologies" TargetMode="External"/><Relationship Id="rId2" Type="http://schemas.openxmlformats.org/officeDocument/2006/relationships/image" Target="../media/image174.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2" Type="http://schemas.openxmlformats.org/officeDocument/2006/relationships/hyperlink" Target="https://docs.microsoft.com/en-us/azure/cloud-adoption-framework/govern/security-baseline/compliance-processes" TargetMode="External"/><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36.png"/><Relationship Id="rId7" Type="http://schemas.openxmlformats.org/officeDocument/2006/relationships/image" Target="../media/image160.png"/><Relationship Id="rId2" Type="http://schemas.openxmlformats.org/officeDocument/2006/relationships/notesSlide" Target="../notesSlides/notesSlide61.xml"/><Relationship Id="rId1" Type="http://schemas.openxmlformats.org/officeDocument/2006/relationships/slideLayout" Target="../slideLayouts/slideLayout31.xml"/><Relationship Id="rId6" Type="http://schemas.openxmlformats.org/officeDocument/2006/relationships/image" Target="../media/image159.svg"/><Relationship Id="rId5" Type="http://schemas.openxmlformats.org/officeDocument/2006/relationships/image" Target="../media/image138.png"/><Relationship Id="rId10" Type="http://schemas.openxmlformats.org/officeDocument/2006/relationships/image" Target="../media/image162.svg"/><Relationship Id="rId4" Type="http://schemas.openxmlformats.org/officeDocument/2006/relationships/image" Target="../media/image158.svg"/><Relationship Id="rId9" Type="http://schemas.openxmlformats.org/officeDocument/2006/relationships/image" Target="../media/image1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cloud-adoption-framework/govern/security-baseline/" TargetMode="External"/><Relationship Id="rId2" Type="http://schemas.openxmlformats.org/officeDocument/2006/relationships/notesSlide" Target="../notesSlides/notesSlide62.xml"/><Relationship Id="rId1" Type="http://schemas.openxmlformats.org/officeDocument/2006/relationships/slideLayout" Target="../slideLayouts/slideLayout59.xml"/><Relationship Id="rId6" Type="http://schemas.openxmlformats.org/officeDocument/2006/relationships/hyperlink" Target="https://aka.ms/AzureSQLDBSecurityPlaybook" TargetMode="External"/><Relationship Id="rId5" Type="http://schemas.openxmlformats.org/officeDocument/2006/relationships/hyperlink" Target="https://www.microsoft.com/trustcenter/guidance/risk-assessment" TargetMode="External"/><Relationship Id="rId4" Type="http://schemas.openxmlformats.org/officeDocument/2006/relationships/hyperlink" Target="https://docs.microsoft.com/en-us/azure/cloud-adoption-framework/govern/security-baseline/toolchain"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3" Type="http://schemas.openxmlformats.org/officeDocument/2006/relationships/hyperlink" Target="https://docs.microsoft.com/en-us/azure/governance/blueprints/samples/caf-foundation/" TargetMode="External"/><Relationship Id="rId2" Type="http://schemas.openxmlformats.org/officeDocument/2006/relationships/notesSlide" Target="../notesSlides/notesSlide63.xml"/><Relationship Id="rId1" Type="http://schemas.openxmlformats.org/officeDocument/2006/relationships/slideLayout" Target="../slideLayouts/slideLayout239.xml"/><Relationship Id="rId4" Type="http://schemas.openxmlformats.org/officeDocument/2006/relationships/slide" Target="slide1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9.xml"/><Relationship Id="rId1" Type="http://schemas.openxmlformats.org/officeDocument/2006/relationships/slideLayout" Target="../slideLayouts/slideLayout431.xml"/></Relationships>
</file>

<file path=ppt/slides/_rels/slide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0.xml"/><Relationship Id="rId1" Type="http://schemas.openxmlformats.org/officeDocument/2006/relationships/slideLayout" Target="../slideLayouts/slideLayout31.xml"/><Relationship Id="rId5" Type="http://schemas.openxmlformats.org/officeDocument/2006/relationships/image" Target="../media/image179.png"/><Relationship Id="rId4" Type="http://schemas.openxmlformats.org/officeDocument/2006/relationships/image" Target="../media/image178.png"/></Relationships>
</file>

<file path=ppt/slides/_rels/slide9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1.xml"/><Relationship Id="rId1" Type="http://schemas.openxmlformats.org/officeDocument/2006/relationships/slideLayout" Target="../slideLayouts/slideLayout431.xml"/><Relationship Id="rId4" Type="http://schemas.openxmlformats.org/officeDocument/2006/relationships/image" Target="../media/image181.png"/></Relationships>
</file>

<file path=ppt/slides/_rels/slide98.xml.rels><?xml version="1.0" encoding="UTF-8" standalone="yes"?>
<Relationships xmlns="http://schemas.openxmlformats.org/package/2006/relationships"><Relationship Id="rId8" Type="http://schemas.openxmlformats.org/officeDocument/2006/relationships/image" Target="../media/image185.svg"/><Relationship Id="rId3" Type="http://schemas.openxmlformats.org/officeDocument/2006/relationships/image" Target="../media/image182.png"/><Relationship Id="rId7" Type="http://schemas.openxmlformats.org/officeDocument/2006/relationships/image" Target="../media/image184.png"/><Relationship Id="rId2" Type="http://schemas.openxmlformats.org/officeDocument/2006/relationships/notesSlide" Target="../notesSlides/notesSlide72.xml"/><Relationship Id="rId1" Type="http://schemas.openxmlformats.org/officeDocument/2006/relationships/slideLayout" Target="../slideLayouts/slideLayout478.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83.svg"/></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hyperlink" Target="https://docs.microsoft.com/en-us/azure/governance/policy/overview" TargetMode="External"/><Relationship Id="rId2" Type="http://schemas.openxmlformats.org/officeDocument/2006/relationships/notesSlide" Target="../notesSlides/notesSlide73.xml"/><Relationship Id="rId1" Type="http://schemas.openxmlformats.org/officeDocument/2006/relationships/slideLayout" Target="../slideLayouts/slideLayout31.xml"/><Relationship Id="rId6" Type="http://schemas.openxmlformats.org/officeDocument/2006/relationships/hyperlink" Target="https://docs.microsoft.com/en-us/azure/security-center/security-center-intro" TargetMode="External"/><Relationship Id="rId5" Type="http://schemas.openxmlformats.org/officeDocument/2006/relationships/hyperlink" Target="https://docs.microsoft.com/en-us/azure/azure-monitor/overview" TargetMode="External"/><Relationship Id="rId4" Type="http://schemas.openxmlformats.org/officeDocument/2006/relationships/hyperlink" Target="https://docs.microsoft.com/en-us/azure/key-vault/key-vault-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DBA25-825B-4BB4-8E7F-8D0B2ED6A83E}"/>
              </a:ext>
            </a:extLst>
          </p:cNvPr>
          <p:cNvSpPr>
            <a:spLocks noGrp="1"/>
          </p:cNvSpPr>
          <p:nvPr>
            <p:ph type="title"/>
          </p:nvPr>
        </p:nvSpPr>
        <p:spPr>
          <a:xfrm>
            <a:off x="498323" y="401023"/>
            <a:ext cx="11237870" cy="565027"/>
          </a:xfrm>
        </p:spPr>
        <p:txBody>
          <a:bodyPr/>
          <a:lstStyle/>
          <a:p>
            <a:r>
              <a:rPr lang="en-US"/>
              <a:t>Workshop (hidden slide)</a:t>
            </a:r>
          </a:p>
        </p:txBody>
      </p:sp>
      <p:sp>
        <p:nvSpPr>
          <p:cNvPr id="5" name="Text Placeholder 4">
            <a:extLst>
              <a:ext uri="{FF2B5EF4-FFF2-40B4-BE49-F238E27FC236}">
                <a16:creationId xmlns:a16="http://schemas.microsoft.com/office/drawing/2014/main" id="{0DC01527-1153-41F3-81EF-3C67D8DB7BE6}"/>
              </a:ext>
            </a:extLst>
          </p:cNvPr>
          <p:cNvSpPr>
            <a:spLocks noGrp="1"/>
          </p:cNvSpPr>
          <p:nvPr>
            <p:ph type="body" sz="quarter" idx="12"/>
          </p:nvPr>
        </p:nvSpPr>
        <p:spPr>
          <a:xfrm>
            <a:off x="296825" y="1465288"/>
            <a:ext cx="11903411" cy="2357248"/>
          </a:xfrm>
        </p:spPr>
        <p:txBody>
          <a:bodyPr/>
          <a:lstStyle/>
          <a:p>
            <a:r>
              <a:rPr lang="en-US" sz="3264" b="1" dirty="0"/>
              <a:t>Workshop Duration:</a:t>
            </a:r>
          </a:p>
          <a:p>
            <a:pPr lvl="1"/>
            <a:r>
              <a:rPr lang="en-US" sz="2448" dirty="0"/>
              <a:t>approx. 4hrs</a:t>
            </a:r>
          </a:p>
          <a:p>
            <a:r>
              <a:rPr lang="en-US" sz="3264" b="1" dirty="0"/>
              <a:t>Customer Attendees: </a:t>
            </a:r>
          </a:p>
          <a:p>
            <a:pPr lvl="1"/>
            <a:r>
              <a:rPr lang="en-US" sz="2448" dirty="0"/>
              <a:t>ITDM &amp; BDM: Enterprise Architect, Business IT leads, Governance teams, IT Director, Cloud Lead, Operations Lead, Finance. Cloud team if formed</a:t>
            </a:r>
          </a:p>
        </p:txBody>
      </p:sp>
      <p:sp>
        <p:nvSpPr>
          <p:cNvPr id="4" name="Text Placeholder 3">
            <a:extLst>
              <a:ext uri="{FF2B5EF4-FFF2-40B4-BE49-F238E27FC236}">
                <a16:creationId xmlns:a16="http://schemas.microsoft.com/office/drawing/2014/main" id="{25873FDE-079D-4A37-A390-AB5EB17171C1}"/>
              </a:ext>
            </a:extLst>
          </p:cNvPr>
          <p:cNvSpPr>
            <a:spLocks noGrp="1"/>
          </p:cNvSpPr>
          <p:nvPr>
            <p:ph type="body" sz="quarter" idx="11"/>
          </p:nvPr>
        </p:nvSpPr>
        <p:spPr/>
        <p:txBody>
          <a:bodyPr/>
          <a:lstStyle/>
          <a:p>
            <a:r>
              <a:rPr lang="en-US"/>
              <a:t>Objectives</a:t>
            </a:r>
          </a:p>
        </p:txBody>
      </p:sp>
    </p:spTree>
    <p:extLst>
      <p:ext uri="{BB962C8B-B14F-4D97-AF65-F5344CB8AC3E}">
        <p14:creationId xmlns:p14="http://schemas.microsoft.com/office/powerpoint/2010/main" val="21408648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7EE4A-6933-4236-8525-EAA9075992BB}"/>
              </a:ext>
            </a:extLst>
          </p:cNvPr>
          <p:cNvSpPr>
            <a:spLocks noGrp="1"/>
          </p:cNvSpPr>
          <p:nvPr>
            <p:ph type="title"/>
          </p:nvPr>
        </p:nvSpPr>
        <p:spPr/>
        <p:txBody>
          <a:bodyPr>
            <a:normAutofit fontScale="90000"/>
          </a:bodyPr>
          <a:lstStyle/>
          <a:p>
            <a:r>
              <a:rPr lang="en-GB">
                <a:latin typeface="Segoe UI Semibold "/>
                <a:cs typeface="Segoe UI Light" panose="020B0502040204020203" pitchFamily="34" charset="0"/>
              </a:rPr>
              <a:t>Objective of this Model: Create Balance</a:t>
            </a:r>
          </a:p>
        </p:txBody>
      </p:sp>
      <p:sp>
        <p:nvSpPr>
          <p:cNvPr id="13" name="TextBox 12">
            <a:extLst>
              <a:ext uri="{FF2B5EF4-FFF2-40B4-BE49-F238E27FC236}">
                <a16:creationId xmlns:a16="http://schemas.microsoft.com/office/drawing/2014/main" id="{5EB96869-B09D-4629-8F86-AC7BFACC0875}"/>
              </a:ext>
            </a:extLst>
          </p:cNvPr>
          <p:cNvSpPr txBox="1"/>
          <p:nvPr/>
        </p:nvSpPr>
        <p:spPr>
          <a:xfrm>
            <a:off x="2810706" y="3127182"/>
            <a:ext cx="1275458" cy="653181"/>
          </a:xfrm>
          <a:prstGeom prst="rect">
            <a:avLst/>
          </a:prstGeom>
          <a:noFill/>
        </p:spPr>
        <p:txBody>
          <a:bodyPr wrap="square" lIns="0" tIns="0" rIns="0" bIns="0" rtlCol="0">
            <a:spAutoFit/>
          </a:bodyPr>
          <a:lstStyle/>
          <a:p>
            <a:pPr defTabSz="932608"/>
            <a:r>
              <a:rPr lang="en-US" sz="2081" b="1">
                <a:solidFill>
                  <a:srgbClr val="0078D4"/>
                </a:solidFill>
                <a:latin typeface="Segoe UI"/>
              </a:rPr>
              <a:t>Control &amp; Stability</a:t>
            </a:r>
          </a:p>
        </p:txBody>
      </p:sp>
      <p:sp>
        <p:nvSpPr>
          <p:cNvPr id="14" name="TextBox 13">
            <a:extLst>
              <a:ext uri="{FF2B5EF4-FFF2-40B4-BE49-F238E27FC236}">
                <a16:creationId xmlns:a16="http://schemas.microsoft.com/office/drawing/2014/main" id="{0EB80D82-08C8-4095-821B-99FA430B17D2}"/>
              </a:ext>
            </a:extLst>
          </p:cNvPr>
          <p:cNvSpPr txBox="1"/>
          <p:nvPr/>
        </p:nvSpPr>
        <p:spPr>
          <a:xfrm>
            <a:off x="8607050" y="3148229"/>
            <a:ext cx="1173067" cy="653181"/>
          </a:xfrm>
          <a:prstGeom prst="rect">
            <a:avLst/>
          </a:prstGeom>
          <a:noFill/>
        </p:spPr>
        <p:txBody>
          <a:bodyPr wrap="square" lIns="0" tIns="0" rIns="0" bIns="0" rtlCol="0">
            <a:spAutoFit/>
          </a:bodyPr>
          <a:lstStyle/>
          <a:p>
            <a:pPr defTabSz="932608"/>
            <a:r>
              <a:rPr lang="en-US" sz="2081" b="1">
                <a:solidFill>
                  <a:srgbClr val="002050"/>
                </a:solidFill>
                <a:latin typeface="Segoe UI"/>
              </a:rPr>
              <a:t>Speed &amp; </a:t>
            </a:r>
          </a:p>
          <a:p>
            <a:pPr defTabSz="932608"/>
            <a:r>
              <a:rPr lang="en-US" sz="2081" b="1">
                <a:solidFill>
                  <a:srgbClr val="002050"/>
                </a:solidFill>
                <a:latin typeface="Segoe UI"/>
              </a:rPr>
              <a:t>Results</a:t>
            </a:r>
          </a:p>
        </p:txBody>
      </p:sp>
      <p:grpSp>
        <p:nvGrpSpPr>
          <p:cNvPr id="33" name="Group 32">
            <a:extLst>
              <a:ext uri="{FF2B5EF4-FFF2-40B4-BE49-F238E27FC236}">
                <a16:creationId xmlns:a16="http://schemas.microsoft.com/office/drawing/2014/main" id="{601092D7-E514-444A-A394-0362DEFDC402}"/>
              </a:ext>
            </a:extLst>
          </p:cNvPr>
          <p:cNvGrpSpPr/>
          <p:nvPr/>
        </p:nvGrpSpPr>
        <p:grpSpPr>
          <a:xfrm>
            <a:off x="4304074" y="1550331"/>
            <a:ext cx="3848162" cy="3713486"/>
            <a:chOff x="4187459" y="1790299"/>
            <a:chExt cx="3773103" cy="3641055"/>
          </a:xfrm>
        </p:grpSpPr>
        <p:grpSp>
          <p:nvGrpSpPr>
            <p:cNvPr id="23" name="Group 22">
              <a:extLst>
                <a:ext uri="{FF2B5EF4-FFF2-40B4-BE49-F238E27FC236}">
                  <a16:creationId xmlns:a16="http://schemas.microsoft.com/office/drawing/2014/main" id="{237A388E-DAFD-42ED-BD38-7589F6BC4BEC}"/>
                </a:ext>
              </a:extLst>
            </p:cNvPr>
            <p:cNvGrpSpPr/>
            <p:nvPr/>
          </p:nvGrpSpPr>
          <p:grpSpPr>
            <a:xfrm>
              <a:off x="4187459" y="1790299"/>
              <a:ext cx="3773103" cy="3641055"/>
              <a:chOff x="4187459" y="1790299"/>
              <a:chExt cx="3773103" cy="3641055"/>
            </a:xfrm>
          </p:grpSpPr>
          <p:sp>
            <p:nvSpPr>
              <p:cNvPr id="12" name="Compare_F057" title="Icon of a counterweight scale">
                <a:extLst>
                  <a:ext uri="{FF2B5EF4-FFF2-40B4-BE49-F238E27FC236}">
                    <a16:creationId xmlns:a16="http://schemas.microsoft.com/office/drawing/2014/main" id="{C94A40FA-48B3-4513-A8DD-4C7D527E91E0}"/>
                  </a:ext>
                </a:extLst>
              </p:cNvPr>
              <p:cNvSpPr>
                <a:spLocks noChangeAspect="1" noEditPoints="1"/>
              </p:cNvSpPr>
              <p:nvPr/>
            </p:nvSpPr>
            <p:spPr bwMode="auto">
              <a:xfrm>
                <a:off x="4353941" y="1961194"/>
                <a:ext cx="3360476" cy="34701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571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58" tIns="46629" rIns="93258" bIns="46629" numCol="1" anchor="t" anchorCtr="0" compatLnSpc="1">
                <a:prstTxWarp prst="textNoShape">
                  <a:avLst/>
                </a:prstTxWarp>
              </a:bodyPr>
              <a:lstStyle/>
              <a:p>
                <a:pPr defTabSz="932608"/>
                <a:endParaRPr lang="en-US" sz="918">
                  <a:gradFill>
                    <a:gsLst>
                      <a:gs pos="0">
                        <a:srgbClr val="505050"/>
                      </a:gs>
                      <a:gs pos="100000">
                        <a:srgbClr val="505050"/>
                      </a:gs>
                    </a:gsLst>
                    <a:lin ang="5400000" scaled="1"/>
                  </a:gradFill>
                  <a:latin typeface="Segoe UI"/>
                </a:endParaRPr>
              </a:p>
            </p:txBody>
          </p:sp>
          <p:sp>
            <p:nvSpPr>
              <p:cNvPr id="21" name="Rectangle 20">
                <a:extLst>
                  <a:ext uri="{FF2B5EF4-FFF2-40B4-BE49-F238E27FC236}">
                    <a16:creationId xmlns:a16="http://schemas.microsoft.com/office/drawing/2014/main" id="{2FA55DA9-E0CF-483E-8045-4DE656AD7B83}"/>
                  </a:ext>
                </a:extLst>
              </p:cNvPr>
              <p:cNvSpPr/>
              <p:nvPr/>
            </p:nvSpPr>
            <p:spPr bwMode="auto">
              <a:xfrm>
                <a:off x="4187459" y="1790299"/>
                <a:ext cx="3773103" cy="2562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p>
                <a:pPr defTabSz="951039" fontAlgn="base">
                  <a:spcBef>
                    <a:spcPct val="0"/>
                  </a:spcBef>
                  <a:spcAft>
                    <a:spcPct val="0"/>
                  </a:spcAft>
                </a:pPr>
                <a:endParaRPr lang="en-GB"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E662CABA-38FC-4009-957D-EDC2B1AA3A62}"/>
                </a:ext>
              </a:extLst>
            </p:cNvPr>
            <p:cNvCxnSpPr>
              <a:cxnSpLocks/>
            </p:cNvCxnSpPr>
            <p:nvPr/>
          </p:nvCxnSpPr>
          <p:spPr>
            <a:xfrm>
              <a:off x="4353941" y="4352851"/>
              <a:ext cx="336047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BEF0AD3-138E-4682-BB31-C8CB04A58A6E}"/>
              </a:ext>
            </a:extLst>
          </p:cNvPr>
          <p:cNvGrpSpPr/>
          <p:nvPr/>
        </p:nvGrpSpPr>
        <p:grpSpPr>
          <a:xfrm>
            <a:off x="6491507" y="2872505"/>
            <a:ext cx="1149780" cy="1149776"/>
            <a:chOff x="6332226" y="3086685"/>
            <a:chExt cx="1127354" cy="1127350"/>
          </a:xfrm>
        </p:grpSpPr>
        <p:sp>
          <p:nvSpPr>
            <p:cNvPr id="25" name="arrow_16" title="Icon of two arrows that crisscross">
              <a:extLst>
                <a:ext uri="{FF2B5EF4-FFF2-40B4-BE49-F238E27FC236}">
                  <a16:creationId xmlns:a16="http://schemas.microsoft.com/office/drawing/2014/main" id="{AF90DCE4-0C4C-455B-9D0D-E1639DFCCE3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3258" tIns="46629" rIns="93258" bIns="46629" numCol="1" anchor="t" anchorCtr="0" compatLnSpc="1">
              <a:prstTxWarp prst="textNoShape">
                <a:avLst/>
              </a:prstTxWarp>
            </a:bodyPr>
            <a:lstStyle/>
            <a:p>
              <a:pPr defTabSz="932608"/>
              <a:endParaRPr lang="en-US" sz="918">
                <a:gradFill>
                  <a:gsLst>
                    <a:gs pos="0">
                      <a:srgbClr val="505050"/>
                    </a:gs>
                    <a:gs pos="100000">
                      <a:srgbClr val="505050"/>
                    </a:gs>
                  </a:gsLst>
                  <a:lin ang="5400000" scaled="1"/>
                </a:gradFill>
                <a:latin typeface="Segoe UI"/>
              </a:endParaRPr>
            </a:p>
          </p:txBody>
        </p:sp>
        <p:sp>
          <p:nvSpPr>
            <p:cNvPr id="31" name="Oval 30">
              <a:extLst>
                <a:ext uri="{FF2B5EF4-FFF2-40B4-BE49-F238E27FC236}">
                  <a16:creationId xmlns:a16="http://schemas.microsoft.com/office/drawing/2014/main" id="{89A6D934-8DB2-4FA5-A6D2-73D1C1C8D02D}"/>
                </a:ext>
              </a:extLst>
            </p:cNvPr>
            <p:cNvSpPr/>
            <p:nvPr/>
          </p:nvSpPr>
          <p:spPr bwMode="auto">
            <a:xfrm>
              <a:off x="6332226" y="3086685"/>
              <a:ext cx="1127354" cy="1127350"/>
            </a:xfrm>
            <a:prstGeom prst="ellipse">
              <a:avLst/>
            </a:prstGeom>
            <a:no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p>
              <a:pPr defTabSz="951039" fontAlgn="base">
                <a:spcBef>
                  <a:spcPct val="0"/>
                </a:spcBef>
                <a:spcAft>
                  <a:spcPct val="0"/>
                </a:spcAft>
              </a:pPr>
              <a:endParaRPr lang="en-GB"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1BA72449-9793-4949-A847-654FDC3E4741}"/>
              </a:ext>
            </a:extLst>
          </p:cNvPr>
          <p:cNvGrpSpPr/>
          <p:nvPr/>
        </p:nvGrpSpPr>
        <p:grpSpPr>
          <a:xfrm>
            <a:off x="4696266" y="2872505"/>
            <a:ext cx="1149780" cy="1149776"/>
            <a:chOff x="4604491" y="2816428"/>
            <a:chExt cx="1127354" cy="1127350"/>
          </a:xfrm>
        </p:grpSpPr>
        <p:sp>
          <p:nvSpPr>
            <p:cNvPr id="36" name="Oval 35">
              <a:extLst>
                <a:ext uri="{FF2B5EF4-FFF2-40B4-BE49-F238E27FC236}">
                  <a16:creationId xmlns:a16="http://schemas.microsoft.com/office/drawing/2014/main" id="{6EA5FEEE-B195-48D5-8A46-D1DB46081197}"/>
                </a:ext>
              </a:extLst>
            </p:cNvPr>
            <p:cNvSpPr/>
            <p:nvPr/>
          </p:nvSpPr>
          <p:spPr bwMode="auto">
            <a:xfrm>
              <a:off x="4604491" y="2816428"/>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p>
              <a:pPr defTabSz="951039" fontAlgn="base">
                <a:spcBef>
                  <a:spcPct val="0"/>
                </a:spcBef>
                <a:spcAft>
                  <a:spcPct val="0"/>
                </a:spcAft>
              </a:pPr>
              <a:endParaRPr lang="en-GB"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arrow_5" title="Icon of two arrows pointing across from each other">
              <a:extLst>
                <a:ext uri="{FF2B5EF4-FFF2-40B4-BE49-F238E27FC236}">
                  <a16:creationId xmlns:a16="http://schemas.microsoft.com/office/drawing/2014/main" id="{7B3172F5-F271-4D05-8371-6B30998170AE}"/>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58" tIns="46629" rIns="93258" bIns="46629" numCol="1" anchor="t" anchorCtr="0" compatLnSpc="1">
              <a:prstTxWarp prst="textNoShape">
                <a:avLst/>
              </a:prstTxWarp>
            </a:bodyPr>
            <a:lstStyle/>
            <a:p>
              <a:pPr defTabSz="932608"/>
              <a:endParaRPr lang="en-US" sz="918">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21370105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82DD-EF66-6C46-B4A4-4006529B8532}"/>
              </a:ext>
            </a:extLst>
          </p:cNvPr>
          <p:cNvSpPr>
            <a:spLocks noGrp="1"/>
          </p:cNvSpPr>
          <p:nvPr>
            <p:ph type="title"/>
          </p:nvPr>
        </p:nvSpPr>
        <p:spPr/>
        <p:txBody>
          <a:bodyPr/>
          <a:lstStyle/>
          <a:p>
            <a:r>
              <a:rPr lang="en-US"/>
              <a:t>Azure Terraform landing zones - Value proposition </a:t>
            </a:r>
          </a:p>
        </p:txBody>
      </p:sp>
      <p:sp>
        <p:nvSpPr>
          <p:cNvPr id="3" name="Content Placeholder 2">
            <a:extLst>
              <a:ext uri="{FF2B5EF4-FFF2-40B4-BE49-F238E27FC236}">
                <a16:creationId xmlns:a16="http://schemas.microsoft.com/office/drawing/2014/main" id="{338FB7D9-1F5B-724F-BC5A-48B56787551B}"/>
              </a:ext>
            </a:extLst>
          </p:cNvPr>
          <p:cNvSpPr>
            <a:spLocks noGrp="1"/>
          </p:cNvSpPr>
          <p:nvPr>
            <p:ph idx="1"/>
          </p:nvPr>
        </p:nvSpPr>
        <p:spPr>
          <a:xfrm>
            <a:off x="595918" y="1709773"/>
            <a:ext cx="5582006" cy="6856044"/>
          </a:xfrm>
        </p:spPr>
        <p:txBody>
          <a:bodyPr/>
          <a:lstStyle/>
          <a:p>
            <a:r>
              <a:rPr lang="en-US" sz="2448"/>
              <a:t>Aligned on Cloud Adoption Framework</a:t>
            </a:r>
          </a:p>
          <a:p>
            <a:r>
              <a:rPr lang="en-US" sz="2448"/>
              <a:t>Enterprise grade - Inspired by FSI requirements </a:t>
            </a:r>
          </a:p>
          <a:p>
            <a:r>
              <a:rPr lang="en-US" sz="2448"/>
              <a:t>Best practices in a-box</a:t>
            </a:r>
          </a:p>
          <a:p>
            <a:r>
              <a:rPr lang="en-US" sz="2448"/>
              <a:t>Lower entry cost to Infrastructure as Code</a:t>
            </a:r>
          </a:p>
          <a:p>
            <a:r>
              <a:rPr lang="en-US" sz="2448"/>
              <a:t>Community based </a:t>
            </a:r>
          </a:p>
          <a:p>
            <a:r>
              <a:rPr lang="en-US" sz="2448"/>
              <a:t>Easy to customize | deploy | reuse</a:t>
            </a:r>
          </a:p>
          <a:p>
            <a:r>
              <a:rPr lang="en-US" sz="2448"/>
              <a:t>Comes with prescriptive deployment techniques</a:t>
            </a:r>
          </a:p>
          <a:p>
            <a:endParaRPr lang="en-US" sz="2448"/>
          </a:p>
          <a:p>
            <a:endParaRPr lang="en-US" sz="2448"/>
          </a:p>
          <a:p>
            <a:endParaRPr lang="en-US" sz="2448"/>
          </a:p>
          <a:p>
            <a:endParaRPr lang="en-US" sz="2448"/>
          </a:p>
          <a:p>
            <a:endParaRPr lang="en-US" sz="2448"/>
          </a:p>
        </p:txBody>
      </p:sp>
      <p:grpSp>
        <p:nvGrpSpPr>
          <p:cNvPr id="6" name="Group 5">
            <a:extLst>
              <a:ext uri="{FF2B5EF4-FFF2-40B4-BE49-F238E27FC236}">
                <a16:creationId xmlns:a16="http://schemas.microsoft.com/office/drawing/2014/main" id="{0B3349B7-3687-2149-8023-46F82034BF19}"/>
              </a:ext>
            </a:extLst>
          </p:cNvPr>
          <p:cNvGrpSpPr/>
          <p:nvPr/>
        </p:nvGrpSpPr>
        <p:grpSpPr>
          <a:xfrm>
            <a:off x="4973973" y="783148"/>
            <a:ext cx="7955802" cy="6133660"/>
            <a:chOff x="443438" y="879899"/>
            <a:chExt cx="8457754" cy="6280846"/>
          </a:xfrm>
        </p:grpSpPr>
        <p:pic>
          <p:nvPicPr>
            <p:cNvPr id="5" name="Picture 4">
              <a:extLst>
                <a:ext uri="{FF2B5EF4-FFF2-40B4-BE49-F238E27FC236}">
                  <a16:creationId xmlns:a16="http://schemas.microsoft.com/office/drawing/2014/main" id="{6F8CB1F0-4EFC-DF42-B5E2-96A3E0A309B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3438" y="879899"/>
              <a:ext cx="8018637" cy="6280846"/>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6C207F7A-B602-4A47-8147-35B07348E26F}"/>
                </a:ext>
              </a:extLst>
            </p:cNvPr>
            <p:cNvPicPr>
              <a:picLocks noChangeAspect="1"/>
            </p:cNvPicPr>
            <p:nvPr/>
          </p:nvPicPr>
          <p:blipFill>
            <a:blip r:embed="rId4"/>
            <a:stretch>
              <a:fillRect/>
            </a:stretch>
          </p:blipFill>
          <p:spPr>
            <a:xfrm>
              <a:off x="2162467" y="2306075"/>
              <a:ext cx="6738725" cy="4082019"/>
            </a:xfrm>
            <a:prstGeom prst="rect">
              <a:avLst/>
            </a:prstGeom>
          </p:spPr>
        </p:pic>
      </p:grpSp>
    </p:spTree>
    <p:extLst>
      <p:ext uri="{BB962C8B-B14F-4D97-AF65-F5344CB8AC3E}">
        <p14:creationId xmlns:p14="http://schemas.microsoft.com/office/powerpoint/2010/main" val="375625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EA20-D248-4233-BF75-DA4F2FDC539C}"/>
              </a:ext>
            </a:extLst>
          </p:cNvPr>
          <p:cNvSpPr>
            <a:spLocks noGrp="1"/>
          </p:cNvSpPr>
          <p:nvPr>
            <p:ph type="title"/>
          </p:nvPr>
        </p:nvSpPr>
        <p:spPr>
          <a:xfrm>
            <a:off x="85590" y="55419"/>
            <a:ext cx="11888047" cy="917575"/>
          </a:xfrm>
        </p:spPr>
        <p:txBody>
          <a:bodyPr/>
          <a:lstStyle/>
          <a:p>
            <a:r>
              <a:rPr lang="en-US" sz="4000">
                <a:latin typeface="Segoe UI Semibold "/>
              </a:rPr>
              <a:t>Terraform landing zone </a:t>
            </a:r>
            <a:br>
              <a:rPr lang="en-US" sz="4000">
                <a:latin typeface="Segoe UI Semibold "/>
              </a:rPr>
            </a:br>
            <a:r>
              <a:rPr lang="en-US" sz="4000">
                <a:latin typeface="Segoe UI Semibold "/>
              </a:rPr>
              <a:t>blueprint</a:t>
            </a:r>
          </a:p>
        </p:txBody>
      </p:sp>
      <p:pic>
        <p:nvPicPr>
          <p:cNvPr id="6" name="Picture 5" descr="A screenshot of a cell phone&#10;&#10;Description automatically generated">
            <a:extLst>
              <a:ext uri="{FF2B5EF4-FFF2-40B4-BE49-F238E27FC236}">
                <a16:creationId xmlns:a16="http://schemas.microsoft.com/office/drawing/2014/main" id="{453F51BC-E233-4489-97C7-C1BE4D35D23B}"/>
              </a:ext>
            </a:extLst>
          </p:cNvPr>
          <p:cNvPicPr>
            <a:picLocks noChangeAspect="1"/>
          </p:cNvPicPr>
          <p:nvPr/>
        </p:nvPicPr>
        <p:blipFill rotWithShape="1">
          <a:blip r:embed="rId3"/>
          <a:srcRect l="17892" t="125" r="-3317" b="-125"/>
          <a:stretch/>
        </p:blipFill>
        <p:spPr>
          <a:xfrm>
            <a:off x="6752372" y="319814"/>
            <a:ext cx="5875502" cy="6674711"/>
          </a:xfrm>
          <a:prstGeom prst="rect">
            <a:avLst/>
          </a:prstGeom>
        </p:spPr>
      </p:pic>
      <p:sp>
        <p:nvSpPr>
          <p:cNvPr id="3" name="Rectangle 2">
            <a:extLst>
              <a:ext uri="{FF2B5EF4-FFF2-40B4-BE49-F238E27FC236}">
                <a16:creationId xmlns:a16="http://schemas.microsoft.com/office/drawing/2014/main" id="{18DDB049-2AEC-4087-8C74-3A0AFD37C945}"/>
              </a:ext>
            </a:extLst>
          </p:cNvPr>
          <p:cNvSpPr/>
          <p:nvPr/>
        </p:nvSpPr>
        <p:spPr>
          <a:xfrm>
            <a:off x="419716" y="1753467"/>
            <a:ext cx="6216650" cy="4355038"/>
          </a:xfrm>
          <a:prstGeom prst="rect">
            <a:avLst/>
          </a:prstGeom>
        </p:spPr>
        <p:txBody>
          <a:bodyPr>
            <a:spAutoFit/>
          </a:bodyPr>
          <a:lstStyle/>
          <a:p>
            <a:pPr marL="285750" indent="-285750">
              <a:spcAft>
                <a:spcPts val="600"/>
              </a:spcAft>
              <a:buFont typeface="Arial" panose="020B0604020202020204" pitchFamily="34" charset="0"/>
              <a:buChar char="•"/>
            </a:pPr>
            <a:r>
              <a:rPr lang="en-US">
                <a:solidFill>
                  <a:srgbClr val="171717"/>
                </a:solidFill>
                <a:latin typeface="Segoe UI" panose="020B0502040204020203" pitchFamily="34" charset="0"/>
              </a:rPr>
              <a:t>The Cloud Adoption Framework foundational landing zone for Terraform has a set of responsibilities and features to enforce logging, accounting, and security. </a:t>
            </a:r>
          </a:p>
          <a:p>
            <a:pPr marL="285750" indent="-285750">
              <a:spcAft>
                <a:spcPts val="600"/>
              </a:spcAft>
              <a:buFont typeface="Arial" panose="020B0604020202020204" pitchFamily="34" charset="0"/>
              <a:buChar char="•"/>
            </a:pPr>
            <a:r>
              <a:rPr lang="en-US">
                <a:solidFill>
                  <a:srgbClr val="171717"/>
                </a:solidFill>
                <a:latin typeface="Segoe UI" panose="020B0502040204020203" pitchFamily="34" charset="0"/>
              </a:rPr>
              <a:t>This landing zone uses standard components known as Terraform modules to enforce consistency across resources deployed in the environment.</a:t>
            </a:r>
          </a:p>
          <a:p>
            <a:pPr marL="285750" indent="-285750">
              <a:spcAft>
                <a:spcPts val="600"/>
              </a:spcAft>
              <a:buFont typeface="Arial" panose="020B0604020202020204" pitchFamily="34" charset="0"/>
              <a:buChar char="•"/>
            </a:pPr>
            <a:r>
              <a:rPr lang="en-US">
                <a:solidFill>
                  <a:srgbClr val="171717"/>
                </a:solidFill>
                <a:latin typeface="Segoe UI" panose="020B0502040204020203" pitchFamily="34" charset="0"/>
              </a:rPr>
              <a:t>This edition can be extended by:</a:t>
            </a:r>
          </a:p>
          <a:p>
            <a:pPr marL="752121" lvl="1" indent="-285750">
              <a:spcAft>
                <a:spcPts val="600"/>
              </a:spcAft>
              <a:buFont typeface="Arial" panose="020B0604020202020204" pitchFamily="34" charset="0"/>
              <a:buChar char="•"/>
            </a:pPr>
            <a:r>
              <a:rPr lang="en-US">
                <a:solidFill>
                  <a:srgbClr val="171717"/>
                </a:solidFill>
                <a:latin typeface="Segoe UI" panose="020B0502040204020203" pitchFamily="34" charset="0"/>
              </a:rPr>
              <a:t>Adding other modules to the blueprint.</a:t>
            </a:r>
          </a:p>
          <a:p>
            <a:pPr marL="752121" lvl="1" indent="-285750">
              <a:spcAft>
                <a:spcPts val="600"/>
              </a:spcAft>
              <a:buFont typeface="Arial" panose="020B0604020202020204" pitchFamily="34" charset="0"/>
              <a:buChar char="•"/>
            </a:pPr>
            <a:r>
              <a:rPr lang="en-US">
                <a:solidFill>
                  <a:srgbClr val="171717"/>
                </a:solidFill>
                <a:latin typeface="Segoe UI" panose="020B0502040204020203" pitchFamily="34" charset="0"/>
              </a:rPr>
              <a:t>Layering additional landing zones on top of it which is a good practice for decoupling systems, versioning each component that you're using, and allowing fast innovation and stability for your infrastructure as code deployment.</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409416695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A59C-6C55-4A8B-B787-4D2535B42C01}"/>
              </a:ext>
            </a:extLst>
          </p:cNvPr>
          <p:cNvSpPr>
            <a:spLocks noGrp="1"/>
          </p:cNvSpPr>
          <p:nvPr>
            <p:ph type="title"/>
          </p:nvPr>
        </p:nvSpPr>
        <p:spPr>
          <a:xfrm>
            <a:off x="328602" y="306926"/>
            <a:ext cx="13189506" cy="834331"/>
          </a:xfrm>
        </p:spPr>
        <p:txBody>
          <a:bodyPr/>
          <a:lstStyle/>
          <a:p>
            <a:pPr>
              <a:spcAft>
                <a:spcPts val="600"/>
              </a:spcAft>
            </a:pPr>
            <a:r>
              <a:rPr lang="en-US" sz="4000">
                <a:gradFill>
                  <a:gsLst>
                    <a:gs pos="1250">
                      <a:schemeClr val="tx1"/>
                    </a:gs>
                    <a:gs pos="100000">
                      <a:schemeClr val="tx1"/>
                    </a:gs>
                  </a:gsLst>
                  <a:lin ang="5400000" scaled="0"/>
                </a:gradFill>
                <a:latin typeface="Segoe UI Semibold "/>
              </a:rPr>
              <a:t>Potential activities to create deployment acceleration baseline</a:t>
            </a:r>
          </a:p>
        </p:txBody>
      </p:sp>
      <p:sp>
        <p:nvSpPr>
          <p:cNvPr id="3" name="Rectangle 2">
            <a:extLst>
              <a:ext uri="{FF2B5EF4-FFF2-40B4-BE49-F238E27FC236}">
                <a16:creationId xmlns:a16="http://schemas.microsoft.com/office/drawing/2014/main" id="{90F54320-7A50-46EF-BB6A-0A47D8470FC6}"/>
              </a:ext>
            </a:extLst>
          </p:cNvPr>
          <p:cNvSpPr/>
          <p:nvPr/>
        </p:nvSpPr>
        <p:spPr>
          <a:xfrm>
            <a:off x="752406" y="1434011"/>
            <a:ext cx="11196210" cy="4285789"/>
          </a:xfrm>
          <a:prstGeom prst="rect">
            <a:avLst/>
          </a:prstGeom>
        </p:spPr>
        <p:txBody>
          <a:bodyPr wrap="square">
            <a:spAutoFit/>
          </a:bodyPr>
          <a:lstStyle/>
          <a:p>
            <a:pPr marL="285750" indent="-285750">
              <a:spcAft>
                <a:spcPts val="300"/>
              </a:spcAft>
              <a:buFont typeface="Arial" panose="020B0604020202020204" pitchFamily="34" charset="0"/>
              <a:buChar char="•"/>
            </a:pPr>
            <a:r>
              <a:rPr lang="en-US" sz="2000" dirty="0">
                <a:solidFill>
                  <a:srgbClr val="171717"/>
                </a:solidFill>
                <a:latin typeface="Segoe UI" panose="020B0502040204020203" pitchFamily="34" charset="0"/>
              </a:rPr>
              <a:t>Introduce fully automated deployments early in the development process. This will improve the reliability of your testing processes and ensure consistency across your development, QA, and production environments.</a:t>
            </a:r>
          </a:p>
          <a:p>
            <a:pPr marL="285750" indent="-285750">
              <a:spcAft>
                <a:spcPts val="300"/>
              </a:spcAft>
              <a:buFont typeface="Arial" panose="020B0604020202020204" pitchFamily="34" charset="0"/>
              <a:buChar char="•"/>
            </a:pPr>
            <a:r>
              <a:rPr lang="en-US" sz="2000" dirty="0">
                <a:solidFill>
                  <a:srgbClr val="171717"/>
                </a:solidFill>
                <a:latin typeface="Segoe UI" panose="020B0502040204020203" pitchFamily="34" charset="0"/>
              </a:rPr>
              <a:t>Store all deployment artifacts such as deployment templates or configuration scripts using a source-control platform such as GitHub or Azure DevOps.</a:t>
            </a:r>
          </a:p>
          <a:p>
            <a:pPr marL="285750" indent="-285750">
              <a:spcAft>
                <a:spcPts val="300"/>
              </a:spcAft>
              <a:buFont typeface="Arial" panose="020B0604020202020204" pitchFamily="34" charset="0"/>
              <a:buChar char="•"/>
            </a:pPr>
            <a:r>
              <a:rPr lang="en-US" sz="2000" dirty="0">
                <a:solidFill>
                  <a:srgbClr val="171717"/>
                </a:solidFill>
                <a:latin typeface="Segoe UI" panose="020B0502040204020203" pitchFamily="34" charset="0"/>
              </a:rPr>
              <a:t>Store all secrets, passwords, certificates, and connection strings in </a:t>
            </a:r>
            <a:r>
              <a:rPr lang="en-US" sz="2000" dirty="0">
                <a:solidFill>
                  <a:srgbClr val="171717"/>
                </a:solidFill>
                <a:latin typeface="Segoe UI" panose="020B0502040204020203" pitchFamily="34" charset="0"/>
                <a:hlinkClick r:id="rId3"/>
              </a:rPr>
              <a:t>Azure Key Vault</a:t>
            </a:r>
            <a:endParaRPr lang="en-US" sz="2000" dirty="0">
              <a:solidFill>
                <a:srgbClr val="171717"/>
              </a:solidFill>
              <a:latin typeface="Segoe UI" panose="020B0502040204020203" pitchFamily="34" charset="0"/>
            </a:endParaRPr>
          </a:p>
          <a:p>
            <a:pPr marL="285750" indent="-285750">
              <a:spcAft>
                <a:spcPts val="300"/>
              </a:spcAft>
              <a:buFont typeface="Arial" panose="020B0604020202020204" pitchFamily="34" charset="0"/>
              <a:buChar char="•"/>
            </a:pPr>
            <a:r>
              <a:rPr lang="en-US" sz="2000" dirty="0">
                <a:solidFill>
                  <a:srgbClr val="171717"/>
                </a:solidFill>
                <a:latin typeface="Segoe UI" panose="020B0502040204020203" pitchFamily="34" charset="0"/>
              </a:rPr>
              <a:t>Evaluate the logical and physical architecture of your applications and identify opportunities to automate the deployment of application resources or improve portions of the architecture using other cloud-based resources.</a:t>
            </a:r>
          </a:p>
          <a:p>
            <a:pPr marL="285750" indent="-285750">
              <a:spcAft>
                <a:spcPts val="300"/>
              </a:spcAft>
              <a:buFont typeface="Arial" panose="020B0604020202020204" pitchFamily="34" charset="0"/>
              <a:buChar char="•"/>
            </a:pPr>
            <a:r>
              <a:rPr lang="en-US" sz="2000" dirty="0">
                <a:solidFill>
                  <a:srgbClr val="171717"/>
                </a:solidFill>
                <a:latin typeface="Segoe UI" panose="020B0502040204020203" pitchFamily="34" charset="0"/>
              </a:rPr>
              <a:t>Define a continuous integration and continuous deployment (CI/CD) pipeline to fully manage releasing updates to your application through your development, QA, and production environments.</a:t>
            </a:r>
          </a:p>
          <a:p>
            <a:pPr marL="285750" indent="-285750">
              <a:spcAft>
                <a:spcPts val="300"/>
              </a:spcAft>
              <a:buFont typeface="Arial" panose="020B0604020202020204" pitchFamily="34" charset="0"/>
              <a:buChar char="•"/>
            </a:pPr>
            <a:r>
              <a:rPr lang="en-US" sz="2000" b="0" i="0" u="none" strike="noStrike" dirty="0">
                <a:solidFill>
                  <a:srgbClr val="171717"/>
                </a:solidFill>
                <a:effectLst/>
                <a:latin typeface="Segoe UI" panose="020B0502040204020203" pitchFamily="34" charset="0"/>
              </a:rPr>
              <a:t>Leverage infrastructure as Code technologies like ARM templates, Terraform </a:t>
            </a:r>
          </a:p>
        </p:txBody>
      </p:sp>
    </p:spTree>
    <p:extLst>
      <p:ext uri="{BB962C8B-B14F-4D97-AF65-F5344CB8AC3E}">
        <p14:creationId xmlns:p14="http://schemas.microsoft.com/office/powerpoint/2010/main" val="34519479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1DD38-08F8-4DEA-8DCE-06AEC84660CF}"/>
              </a:ext>
            </a:extLst>
          </p:cNvPr>
          <p:cNvSpPr>
            <a:spLocks noGrp="1"/>
          </p:cNvSpPr>
          <p:nvPr>
            <p:ph type="title"/>
          </p:nvPr>
        </p:nvSpPr>
        <p:spPr>
          <a:xfrm>
            <a:off x="451586" y="225190"/>
            <a:ext cx="11531716" cy="411162"/>
          </a:xfrm>
        </p:spPr>
        <p:txBody>
          <a:bodyPr/>
          <a:lstStyle/>
          <a:p>
            <a:r>
              <a:rPr lang="en-US" sz="3600"/>
              <a:t>Deployment Acceleration tools in Azure</a:t>
            </a:r>
          </a:p>
        </p:txBody>
      </p:sp>
      <p:pic>
        <p:nvPicPr>
          <p:cNvPr id="3" name="Picture 2">
            <a:extLst>
              <a:ext uri="{FF2B5EF4-FFF2-40B4-BE49-F238E27FC236}">
                <a16:creationId xmlns:a16="http://schemas.microsoft.com/office/drawing/2014/main" id="{6A584288-4353-46D3-A50B-CA2581230932}"/>
              </a:ext>
            </a:extLst>
          </p:cNvPr>
          <p:cNvPicPr>
            <a:picLocks noChangeAspect="1"/>
          </p:cNvPicPr>
          <p:nvPr/>
        </p:nvPicPr>
        <p:blipFill>
          <a:blip r:embed="rId2"/>
          <a:stretch>
            <a:fillRect/>
          </a:stretch>
        </p:blipFill>
        <p:spPr>
          <a:xfrm>
            <a:off x="1744758" y="1777057"/>
            <a:ext cx="8945373" cy="5074164"/>
          </a:xfrm>
          <a:prstGeom prst="rect">
            <a:avLst/>
          </a:prstGeom>
          <a:ln>
            <a:solidFill>
              <a:schemeClr val="bg1">
                <a:lumMod val="85000"/>
              </a:schemeClr>
            </a:solidFill>
          </a:ln>
        </p:spPr>
      </p:pic>
      <p:sp>
        <p:nvSpPr>
          <p:cNvPr id="5" name="Rectangle 4">
            <a:extLst>
              <a:ext uri="{FF2B5EF4-FFF2-40B4-BE49-F238E27FC236}">
                <a16:creationId xmlns:a16="http://schemas.microsoft.com/office/drawing/2014/main" id="{78EEDAA0-D122-4577-B01A-E1A1A87626F4}"/>
              </a:ext>
            </a:extLst>
          </p:cNvPr>
          <p:cNvSpPr/>
          <p:nvPr/>
        </p:nvSpPr>
        <p:spPr>
          <a:xfrm>
            <a:off x="337829" y="779654"/>
            <a:ext cx="10853335" cy="646331"/>
          </a:xfrm>
          <a:prstGeom prst="rect">
            <a:avLst/>
          </a:prstGeom>
        </p:spPr>
        <p:txBody>
          <a:bodyPr wrap="square">
            <a:spAutoFit/>
          </a:bodyPr>
          <a:lstStyle/>
          <a:p>
            <a:r>
              <a:rPr lang="en-US">
                <a:solidFill>
                  <a:srgbClr val="171717"/>
                </a:solidFill>
                <a:latin typeface="Segoe UI" panose="020B0502040204020203" pitchFamily="34" charset="0"/>
              </a:rPr>
              <a:t>The following is a list of Azure tools that can help mature the policies and processes that support this governance discipline.</a:t>
            </a:r>
            <a:endParaRPr lang="en-US"/>
          </a:p>
        </p:txBody>
      </p:sp>
    </p:spTree>
    <p:extLst>
      <p:ext uri="{BB962C8B-B14F-4D97-AF65-F5344CB8AC3E}">
        <p14:creationId xmlns:p14="http://schemas.microsoft.com/office/powerpoint/2010/main" val="241896953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424B-4101-4076-B275-7F0AE3A6344E}"/>
              </a:ext>
            </a:extLst>
          </p:cNvPr>
          <p:cNvSpPr>
            <a:spLocks noGrp="1"/>
          </p:cNvSpPr>
          <p:nvPr>
            <p:ph type="title"/>
          </p:nvPr>
        </p:nvSpPr>
        <p:spPr/>
        <p:txBody>
          <a:bodyPr/>
          <a:lstStyle/>
          <a:p>
            <a:r>
              <a:rPr lang="en-US" sz="4000">
                <a:latin typeface="Segoe UI Semibold "/>
              </a:rPr>
              <a:t>Workshop | Defining deployment acceleration policies</a:t>
            </a:r>
          </a:p>
        </p:txBody>
      </p:sp>
      <p:sp>
        <p:nvSpPr>
          <p:cNvPr id="3" name="Text Placeholder 2">
            <a:extLst>
              <a:ext uri="{FF2B5EF4-FFF2-40B4-BE49-F238E27FC236}">
                <a16:creationId xmlns:a16="http://schemas.microsoft.com/office/drawing/2014/main" id="{9262FC4F-E9AB-4921-BE40-CE54569BF1DA}"/>
              </a:ext>
            </a:extLst>
          </p:cNvPr>
          <p:cNvSpPr>
            <a:spLocks noGrp="1"/>
          </p:cNvSpPr>
          <p:nvPr>
            <p:ph type="body" sz="quarter" idx="10"/>
          </p:nvPr>
        </p:nvSpPr>
        <p:spPr>
          <a:xfrm>
            <a:off x="274604" y="1876635"/>
            <a:ext cx="11887269" cy="1908215"/>
          </a:xfrm>
        </p:spPr>
        <p:txBody>
          <a:bodyPr/>
          <a:lstStyle/>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Are you using templates to deploy resources or is it a manual effort?</a:t>
            </a:r>
          </a:p>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Do you have visibility into operational issues?</a:t>
            </a:r>
          </a:p>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How are you managing configuration drift within your cloud environment?</a:t>
            </a:r>
          </a:p>
        </p:txBody>
      </p:sp>
    </p:spTree>
    <p:extLst>
      <p:ext uri="{BB962C8B-B14F-4D97-AF65-F5344CB8AC3E}">
        <p14:creationId xmlns:p14="http://schemas.microsoft.com/office/powerpoint/2010/main" val="283155674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p:txBody>
          <a:bodyPr/>
          <a:lstStyle/>
          <a:p>
            <a:r>
              <a:rPr lang="en-US">
                <a:latin typeface="Segoe UI Semibold "/>
              </a:rPr>
              <a:t>Sample policies </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274603" y="1221158"/>
            <a:ext cx="11885682" cy="3730252"/>
          </a:xfrm>
        </p:spPr>
        <p:txBody>
          <a:bodyPr/>
          <a:lstStyle/>
          <a:p>
            <a:pPr marL="457200" indent="-457200">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All assets deployed to the cloud should be deployed using templates or automation scripts whenever possible.</a:t>
            </a:r>
          </a:p>
          <a:p>
            <a:pPr marL="457200" indent="-457200">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Key metrics and diagnostics measures will be identified for all production systems and components. </a:t>
            </a:r>
          </a:p>
          <a:p>
            <a:pPr marL="457200" indent="-457200">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Operations will consider using monitoring and diagnostic tools in nonproduction environments such as Staging and QA to identify system issues before they occur in the production environment.</a:t>
            </a:r>
          </a:p>
          <a:p>
            <a:pPr marL="457200" indent="-457200">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Cloud governance processes must include monthly review with configuration management teams to identify malicious actors or usage patterns that should be prevented by cloud asset configuration.</a:t>
            </a:r>
          </a:p>
        </p:txBody>
      </p:sp>
    </p:spTree>
    <p:extLst>
      <p:ext uri="{BB962C8B-B14F-4D97-AF65-F5344CB8AC3E}">
        <p14:creationId xmlns:p14="http://schemas.microsoft.com/office/powerpoint/2010/main" val="216123733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60357" y="993449"/>
            <a:ext cx="3690414" cy="896457"/>
          </a:xfrm>
        </p:spPr>
        <p:txBody>
          <a:bodyPr/>
          <a:lstStyle/>
          <a:p>
            <a:pPr defTabSz="951304">
              <a:lnSpc>
                <a:spcPct val="100000"/>
              </a:lnSpc>
              <a:defRPr/>
            </a:pPr>
            <a:r>
              <a:rPr lang="en-US" sz="2856" b="1" spc="-51">
                <a:solidFill>
                  <a:schemeClr val="bg1"/>
                </a:solidFill>
              </a:rPr>
              <a:t>Where to go for </a:t>
            </a:r>
            <a:br>
              <a:rPr lang="en-US" sz="2856" b="1" spc="-51">
                <a:solidFill>
                  <a:schemeClr val="bg1"/>
                </a:solidFill>
              </a:rPr>
            </a:br>
            <a:r>
              <a:rPr lang="en-US" sz="2856" b="1" spc="-51">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934811" y="993449"/>
            <a:ext cx="5937319" cy="5960528"/>
          </a:xfrm>
        </p:spPr>
        <p:txBody>
          <a:bodyPr/>
          <a:lstStyle/>
          <a:p>
            <a:pPr>
              <a:spcAft>
                <a:spcPts val="0"/>
              </a:spcAft>
            </a:pPr>
            <a:r>
              <a:rPr lang="en-US" sz="1632">
                <a:solidFill>
                  <a:schemeClr val="tx1"/>
                </a:solidFill>
                <a:latin typeface="Segoe UI" panose="020B0502040204020203" pitchFamily="34" charset="0"/>
              </a:rPr>
              <a:t> </a:t>
            </a:r>
          </a:p>
          <a:p>
            <a:pPr>
              <a:spcAft>
                <a:spcPts val="0"/>
              </a:spcAft>
            </a:pPr>
            <a:endParaRPr lang="en-US" sz="1632">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07A9620F-BB18-4C90-B848-82DD81EFA70B}"/>
              </a:ext>
            </a:extLst>
          </p:cNvPr>
          <p:cNvSpPr txBox="1"/>
          <p:nvPr/>
        </p:nvSpPr>
        <p:spPr>
          <a:xfrm>
            <a:off x="5537556" y="404470"/>
            <a:ext cx="5223164" cy="21882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Learn more about </a:t>
            </a:r>
            <a:r>
              <a:rPr lang="en-US" sz="2400" dirty="0">
                <a:gradFill>
                  <a:gsLst>
                    <a:gs pos="2917">
                      <a:schemeClr val="tx1"/>
                    </a:gs>
                    <a:gs pos="30000">
                      <a:schemeClr val="tx1"/>
                    </a:gs>
                  </a:gsLst>
                  <a:lin ang="5400000" scaled="0"/>
                </a:gradFill>
                <a:hlinkClick r:id="rId3"/>
              </a:rPr>
              <a:t>ARM Templates</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Learn more about CAF aligned </a:t>
            </a:r>
            <a:r>
              <a:rPr lang="en-US" sz="2400" dirty="0">
                <a:gradFill>
                  <a:gsLst>
                    <a:gs pos="2917">
                      <a:schemeClr val="tx1"/>
                    </a:gs>
                    <a:gs pos="30000">
                      <a:schemeClr val="tx1"/>
                    </a:gs>
                  </a:gsLst>
                  <a:lin ang="5400000" scaled="0"/>
                </a:gradFill>
                <a:hlinkClick r:id="rId4"/>
              </a:rPr>
              <a:t>Azure Blueprints</a:t>
            </a:r>
            <a:r>
              <a:rPr lang="en-US" sz="2400" dirty="0">
                <a:gradFill>
                  <a:gsLst>
                    <a:gs pos="2917">
                      <a:schemeClr val="tx1"/>
                    </a:gs>
                    <a:gs pos="30000">
                      <a:schemeClr val="tx1"/>
                    </a:gs>
                  </a:gsLst>
                  <a:lin ang="5400000" scaled="0"/>
                </a:gradFill>
              </a:rPr>
              <a:t> for landing zones</a:t>
            </a:r>
          </a:p>
          <a:p>
            <a:pPr>
              <a:lnSpc>
                <a:spcPct val="90000"/>
              </a:lnSpc>
              <a:spcAft>
                <a:spcPts val="600"/>
              </a:spcAft>
            </a:pPr>
            <a:r>
              <a:rPr lang="en-US" sz="2400" dirty="0">
                <a:gradFill>
                  <a:gsLst>
                    <a:gs pos="2917">
                      <a:schemeClr val="tx1"/>
                    </a:gs>
                    <a:gs pos="30000">
                      <a:schemeClr val="tx1"/>
                    </a:gs>
                  </a:gsLst>
                  <a:lin ang="5400000" scaled="0"/>
                </a:gradFill>
              </a:rPr>
              <a:t>Learn about </a:t>
            </a:r>
            <a:r>
              <a:rPr lang="en-US" sz="2400" dirty="0">
                <a:gradFill>
                  <a:gsLst>
                    <a:gs pos="2917">
                      <a:schemeClr val="tx1"/>
                    </a:gs>
                    <a:gs pos="30000">
                      <a:schemeClr val="tx1"/>
                    </a:gs>
                  </a:gsLst>
                  <a:lin ang="5400000" scaled="0"/>
                </a:gradFill>
                <a:hlinkClick r:id="rId5"/>
              </a:rPr>
              <a:t>Terraform landing zones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2048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D9362-8196-459F-9B15-CEE7D8FACE38}"/>
              </a:ext>
            </a:extLst>
          </p:cNvPr>
          <p:cNvSpPr>
            <a:spLocks noGrp="1"/>
          </p:cNvSpPr>
          <p:nvPr>
            <p:ph type="title"/>
          </p:nvPr>
        </p:nvSpPr>
        <p:spPr/>
        <p:txBody>
          <a:bodyPr/>
          <a:lstStyle/>
          <a:p>
            <a:r>
              <a:rPr lang="en-US"/>
              <a:t>Deployment Acceleration Discipline Activities </a:t>
            </a:r>
          </a:p>
        </p:txBody>
      </p:sp>
      <p:sp>
        <p:nvSpPr>
          <p:cNvPr id="3" name="Text Placeholder 2">
            <a:extLst>
              <a:ext uri="{FF2B5EF4-FFF2-40B4-BE49-F238E27FC236}">
                <a16:creationId xmlns:a16="http://schemas.microsoft.com/office/drawing/2014/main" id="{21D46151-A0F6-48D7-84AD-CA68345AFC52}"/>
              </a:ext>
            </a:extLst>
          </p:cNvPr>
          <p:cNvSpPr>
            <a:spLocks noGrp="1"/>
          </p:cNvSpPr>
          <p:nvPr>
            <p:ph type="body" sz="quarter" idx="10"/>
          </p:nvPr>
        </p:nvSpPr>
        <p:spPr>
          <a:xfrm>
            <a:off x="598152" y="1462924"/>
            <a:ext cx="11237870" cy="2956318"/>
          </a:xfrm>
        </p:spPr>
        <p:txBody>
          <a:bodyPr/>
          <a:lstStyle/>
          <a:p>
            <a:pPr marL="466298" indent="-466298">
              <a:buFont typeface="Arial" panose="020B0604020202020204" pitchFamily="34" charset="0"/>
              <a:buChar char="•"/>
            </a:pPr>
            <a:r>
              <a:rPr lang="en-US"/>
              <a:t>Define use cases for ARM templates, Azure Blueprints, Deployment pipelines, etc. </a:t>
            </a:r>
          </a:p>
          <a:p>
            <a:pPr marL="466298" indent="-466298">
              <a:buFont typeface="Arial" panose="020B0604020202020204" pitchFamily="34" charset="0"/>
              <a:buChar char="•"/>
            </a:pPr>
            <a:r>
              <a:rPr lang="en-US"/>
              <a:t>Identify Azure solutions or workloads as candidates for acceleration</a:t>
            </a:r>
          </a:p>
          <a:p>
            <a:pPr marL="466298" indent="-466298">
              <a:buFont typeface="Arial" panose="020B0604020202020204" pitchFamily="34" charset="0"/>
              <a:buChar char="•"/>
            </a:pPr>
            <a:r>
              <a:rPr lang="en-US"/>
              <a:t>Prepare for the next phase of cloud acceleration </a:t>
            </a:r>
          </a:p>
        </p:txBody>
      </p:sp>
    </p:spTree>
    <p:extLst>
      <p:ext uri="{BB962C8B-B14F-4D97-AF65-F5344CB8AC3E}">
        <p14:creationId xmlns:p14="http://schemas.microsoft.com/office/powerpoint/2010/main" val="173580037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34685" y="674997"/>
            <a:ext cx="11237870" cy="1216704"/>
          </a:xfrm>
        </p:spPr>
        <p:txBody>
          <a:bodyPr/>
          <a:lstStyle/>
          <a:p>
            <a:pPr>
              <a:spcBef>
                <a:spcPts val="1224"/>
              </a:spcBef>
              <a:spcAft>
                <a:spcPts val="612"/>
              </a:spcAft>
            </a:pPr>
            <a:r>
              <a:rPr lang="en-US" sz="4488">
                <a:solidFill>
                  <a:schemeClr val="bg1"/>
                </a:solidFill>
              </a:rPr>
              <a:t>Workshop Lab B - Govern</a:t>
            </a:r>
            <a:br>
              <a:rPr lang="en-US" sz="4488">
                <a:solidFill>
                  <a:schemeClr val="bg1"/>
                </a:solidFill>
              </a:rPr>
            </a:br>
            <a:r>
              <a:rPr lang="en-US" sz="3264">
                <a:solidFill>
                  <a:schemeClr val="bg1"/>
                </a:solidFill>
              </a:rPr>
              <a:t>Building a Cloud Governance MVP</a:t>
            </a:r>
            <a:endParaRPr lang="en-US">
              <a:solidFill>
                <a:schemeClr val="bg1"/>
              </a:solidFill>
            </a:endParaRPr>
          </a:p>
        </p:txBody>
      </p:sp>
      <p:sp>
        <p:nvSpPr>
          <p:cNvPr id="3" name="TextBox 2">
            <a:extLst>
              <a:ext uri="{FF2B5EF4-FFF2-40B4-BE49-F238E27FC236}">
                <a16:creationId xmlns:a16="http://schemas.microsoft.com/office/drawing/2014/main" id="{56116777-CBC1-4CBD-B255-FDDB899FFC61}"/>
              </a:ext>
            </a:extLst>
          </p:cNvPr>
          <p:cNvSpPr txBox="1"/>
          <p:nvPr/>
        </p:nvSpPr>
        <p:spPr>
          <a:xfrm>
            <a:off x="434685" y="1970478"/>
            <a:ext cx="9942596" cy="3364511"/>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Deploy the CAF Foundation landing zone blueprint to your subscription - </a:t>
            </a:r>
            <a:r>
              <a:rPr kumimoji="0" lang="en-US" sz="2800"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https://docs.microsoft.com/en-us/azure/governance/blueprints/samples/caf-foundation/</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FFFFFF"/>
                </a:solidFill>
                <a:effectLst/>
                <a:uLnTx/>
                <a:uFillTx/>
                <a:latin typeface="Segoe UI"/>
                <a:ea typeface="+mn-ea"/>
                <a:cs typeface="+mn-cs"/>
              </a:rPr>
              <a:t>Based on the </a:t>
            </a:r>
            <a:r>
              <a:rPr kumimoji="0" lang="en-US" sz="2856" b="0" i="0" u="none" strike="noStrike" kern="1200" cap="none" spc="0" normalizeH="0" baseline="0" noProof="0">
                <a:ln>
                  <a:noFill/>
                </a:ln>
                <a:solidFill>
                  <a:srgbClr val="FFFFFF"/>
                </a:solidFill>
                <a:effectLst/>
                <a:uLnTx/>
                <a:uFillTx/>
                <a:latin typeface="Segoe UI"/>
                <a:ea typeface="+mn-ea"/>
                <a:cs typeface="+mn-cs"/>
                <a:hlinkClick r:id="rId4" action="ppaction://hlinksldjump"/>
              </a:rPr>
              <a:t>Customer situation</a:t>
            </a:r>
            <a:r>
              <a:rPr kumimoji="0" lang="en-US" sz="2856" b="0" i="0" u="none" strike="noStrike" kern="1200" cap="none" spc="0" normalizeH="0" baseline="0" noProof="0">
                <a:ln>
                  <a:noFill/>
                </a:ln>
                <a:solidFill>
                  <a:srgbClr val="FFFFFF"/>
                </a:solidFill>
                <a:effectLst/>
                <a:uLnTx/>
                <a:uFillTx/>
                <a:latin typeface="Segoe UI"/>
                <a:ea typeface="+mn-ea"/>
                <a:cs typeface="+mn-cs"/>
              </a:rPr>
              <a:t> and Customer needs (next slides) prioritize and implement </a:t>
            </a:r>
            <a:r>
              <a:rPr kumimoji="0" lang="en-US" sz="2856" b="1" i="0" u="none" strike="noStrike" kern="1200" cap="none" spc="0" normalizeH="0" baseline="0" noProof="0">
                <a:ln>
                  <a:noFill/>
                </a:ln>
                <a:solidFill>
                  <a:srgbClr val="FFFFFF"/>
                </a:solidFill>
                <a:effectLst/>
                <a:uLnTx/>
                <a:uFillTx/>
                <a:latin typeface="Segoe UI"/>
                <a:ea typeface="+mn-ea"/>
                <a:cs typeface="+mn-cs"/>
              </a:rPr>
              <a:t>Deployment Acceleration.</a:t>
            </a:r>
            <a:endParaRPr kumimoji="0" lang="en-US" sz="2856"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br>
              <a:rPr kumimoji="0" lang="en-US" sz="2856" b="0" i="0" u="none" strike="noStrike" kern="1200" cap="none" spc="0" normalizeH="0" baseline="0" noProof="0">
                <a:ln>
                  <a:noFill/>
                </a:ln>
                <a:solidFill>
                  <a:srgbClr val="FFFFFF"/>
                </a:solidFill>
                <a:effectLst/>
                <a:uLnTx/>
                <a:uFillTx/>
                <a:latin typeface="Segoe UI"/>
                <a:ea typeface="+mn-ea"/>
                <a:cs typeface="+mn-cs"/>
              </a:rPr>
            </a:br>
            <a:endParaRPr kumimoji="0" lang="en-US" sz="204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2044215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323909" y="1156430"/>
            <a:ext cx="11884216" cy="5096094"/>
          </a:xfrm>
        </p:spPr>
        <p:txBody>
          <a:bodyPr/>
          <a:lstStyle/>
          <a:p>
            <a:pPr>
              <a:spcBef>
                <a:spcPts val="1836"/>
              </a:spcBef>
            </a:pPr>
            <a:r>
              <a:rPr lang="en-US" sz="3264"/>
              <a:t>Implement deployment automation while allowing controlled divergence between environments</a:t>
            </a:r>
          </a:p>
          <a:p>
            <a:pPr lvl="1">
              <a:spcBef>
                <a:spcPts val="612"/>
              </a:spcBef>
            </a:pPr>
            <a:r>
              <a:rPr lang="en-US" sz="2856">
                <a:latin typeface="+mj-lt"/>
              </a:rPr>
              <a:t>E.g. smaller footprint for Dev/Test environments</a:t>
            </a:r>
          </a:p>
          <a:p>
            <a:pPr>
              <a:spcBef>
                <a:spcPts val="1836"/>
              </a:spcBef>
            </a:pPr>
            <a:r>
              <a:rPr lang="en-US" sz="3264"/>
              <a:t>Provide a means to track and update existing best-practice reference implementation deployments to meet updated best practices</a:t>
            </a:r>
          </a:p>
          <a:p>
            <a:pPr>
              <a:spcBef>
                <a:spcPts val="1836"/>
              </a:spcBef>
            </a:pPr>
            <a:r>
              <a:rPr lang="en-US" sz="3264"/>
              <a:t>Provide a means to prevent best-practice reference implementation deployments being modified outside the control of the Cloud Governance team</a:t>
            </a:r>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323909" y="344868"/>
            <a:ext cx="11236575" cy="565067"/>
          </a:xfrm>
        </p:spPr>
        <p:txBody>
          <a:bodyPr/>
          <a:lstStyle/>
          <a:p>
            <a:r>
              <a:rPr lang="en-IE"/>
              <a:t>Customer Needs—Deployment Acceleration</a:t>
            </a:r>
          </a:p>
        </p:txBody>
      </p:sp>
    </p:spTree>
    <p:extLst>
      <p:ext uri="{BB962C8B-B14F-4D97-AF65-F5344CB8AC3E}">
        <p14:creationId xmlns:p14="http://schemas.microsoft.com/office/powerpoint/2010/main" val="21767741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16D8-F871-4E2D-A223-E23367799DF6}"/>
              </a:ext>
            </a:extLst>
          </p:cNvPr>
          <p:cNvSpPr>
            <a:spLocks noGrp="1"/>
          </p:cNvSpPr>
          <p:nvPr>
            <p:ph type="title"/>
          </p:nvPr>
        </p:nvSpPr>
        <p:spPr/>
        <p:txBody>
          <a:bodyPr>
            <a:normAutofit fontScale="90000"/>
          </a:bodyPr>
          <a:lstStyle/>
          <a:p>
            <a:r>
              <a:rPr lang="en-US">
                <a:latin typeface="Segoe UI Semibold "/>
              </a:rPr>
              <a:t>Get started with cloud governance</a:t>
            </a:r>
          </a:p>
        </p:txBody>
      </p:sp>
      <p:sp>
        <p:nvSpPr>
          <p:cNvPr id="3" name="Oval 2">
            <a:extLst>
              <a:ext uri="{FF2B5EF4-FFF2-40B4-BE49-F238E27FC236}">
                <a16:creationId xmlns:a16="http://schemas.microsoft.com/office/drawing/2014/main" id="{B2A8DE53-8F90-4FF4-BCEA-959783850E06}"/>
              </a:ext>
            </a:extLst>
          </p:cNvPr>
          <p:cNvSpPr/>
          <p:nvPr/>
        </p:nvSpPr>
        <p:spPr>
          <a:xfrm>
            <a:off x="1325880" y="1889760"/>
            <a:ext cx="707514" cy="6553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1</a:t>
            </a:r>
          </a:p>
        </p:txBody>
      </p:sp>
      <p:sp>
        <p:nvSpPr>
          <p:cNvPr id="4" name="Oval 3">
            <a:extLst>
              <a:ext uri="{FF2B5EF4-FFF2-40B4-BE49-F238E27FC236}">
                <a16:creationId xmlns:a16="http://schemas.microsoft.com/office/drawing/2014/main" id="{1CD1BD11-75F0-4C17-9D47-6F718715ECB1}"/>
              </a:ext>
            </a:extLst>
          </p:cNvPr>
          <p:cNvSpPr/>
          <p:nvPr/>
        </p:nvSpPr>
        <p:spPr>
          <a:xfrm>
            <a:off x="1325880" y="4192889"/>
            <a:ext cx="707514" cy="6553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3</a:t>
            </a:r>
          </a:p>
        </p:txBody>
      </p:sp>
      <p:sp>
        <p:nvSpPr>
          <p:cNvPr id="5" name="Oval 4">
            <a:extLst>
              <a:ext uri="{FF2B5EF4-FFF2-40B4-BE49-F238E27FC236}">
                <a16:creationId xmlns:a16="http://schemas.microsoft.com/office/drawing/2014/main" id="{247DF5B2-39A1-473C-9DCD-E0AF0FD5FE83}"/>
              </a:ext>
            </a:extLst>
          </p:cNvPr>
          <p:cNvSpPr/>
          <p:nvPr/>
        </p:nvSpPr>
        <p:spPr>
          <a:xfrm>
            <a:off x="6797040" y="1889760"/>
            <a:ext cx="707514" cy="6553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2</a:t>
            </a:r>
          </a:p>
        </p:txBody>
      </p:sp>
      <p:sp>
        <p:nvSpPr>
          <p:cNvPr id="6" name="Oval 5">
            <a:extLst>
              <a:ext uri="{FF2B5EF4-FFF2-40B4-BE49-F238E27FC236}">
                <a16:creationId xmlns:a16="http://schemas.microsoft.com/office/drawing/2014/main" id="{E8592101-94DD-4A22-AF4E-2B5CF2EB4EF8}"/>
              </a:ext>
            </a:extLst>
          </p:cNvPr>
          <p:cNvSpPr/>
          <p:nvPr/>
        </p:nvSpPr>
        <p:spPr>
          <a:xfrm>
            <a:off x="6797040" y="4192889"/>
            <a:ext cx="707514" cy="6553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4</a:t>
            </a:r>
          </a:p>
        </p:txBody>
      </p:sp>
      <p:sp>
        <p:nvSpPr>
          <p:cNvPr id="8" name="TextBox 7">
            <a:extLst>
              <a:ext uri="{FF2B5EF4-FFF2-40B4-BE49-F238E27FC236}">
                <a16:creationId xmlns:a16="http://schemas.microsoft.com/office/drawing/2014/main" id="{66B29044-A001-4A78-AE17-5620FCC8081D}"/>
              </a:ext>
            </a:extLst>
          </p:cNvPr>
          <p:cNvSpPr txBox="1"/>
          <p:nvPr/>
        </p:nvSpPr>
        <p:spPr>
          <a:xfrm>
            <a:off x="2186939" y="2030759"/>
            <a:ext cx="3450909" cy="400110"/>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Methodology overview</a:t>
            </a:r>
          </a:p>
        </p:txBody>
      </p:sp>
      <p:sp>
        <p:nvSpPr>
          <p:cNvPr id="10" name="TextBox 9">
            <a:extLst>
              <a:ext uri="{FF2B5EF4-FFF2-40B4-BE49-F238E27FC236}">
                <a16:creationId xmlns:a16="http://schemas.microsoft.com/office/drawing/2014/main" id="{852A95E2-6D86-4E8D-8102-21F1B326B591}"/>
              </a:ext>
            </a:extLst>
          </p:cNvPr>
          <p:cNvSpPr txBox="1"/>
          <p:nvPr/>
        </p:nvSpPr>
        <p:spPr>
          <a:xfrm>
            <a:off x="7703820" y="2030759"/>
            <a:ext cx="3474720" cy="400110"/>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Governance benchmark</a:t>
            </a:r>
          </a:p>
        </p:txBody>
      </p:sp>
      <p:sp>
        <p:nvSpPr>
          <p:cNvPr id="11" name="TextBox 10">
            <a:extLst>
              <a:ext uri="{FF2B5EF4-FFF2-40B4-BE49-F238E27FC236}">
                <a16:creationId xmlns:a16="http://schemas.microsoft.com/office/drawing/2014/main" id="{502D762D-DAEA-433E-B412-AFB1F4BD24C9}"/>
              </a:ext>
            </a:extLst>
          </p:cNvPr>
          <p:cNvSpPr txBox="1"/>
          <p:nvPr/>
        </p:nvSpPr>
        <p:spPr>
          <a:xfrm>
            <a:off x="2186940" y="4334732"/>
            <a:ext cx="4091940" cy="400110"/>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Initial Governance Foundation</a:t>
            </a:r>
          </a:p>
        </p:txBody>
      </p:sp>
      <p:sp>
        <p:nvSpPr>
          <p:cNvPr id="12" name="TextBox 11">
            <a:extLst>
              <a:ext uri="{FF2B5EF4-FFF2-40B4-BE49-F238E27FC236}">
                <a16:creationId xmlns:a16="http://schemas.microsoft.com/office/drawing/2014/main" id="{4CE903D4-9759-4057-AD31-9309B66CD063}"/>
              </a:ext>
            </a:extLst>
          </p:cNvPr>
          <p:cNvSpPr txBox="1"/>
          <p:nvPr/>
        </p:nvSpPr>
        <p:spPr>
          <a:xfrm>
            <a:off x="7635240" y="4334732"/>
            <a:ext cx="3909060" cy="400110"/>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Evolve Governance Foundation</a:t>
            </a:r>
          </a:p>
        </p:txBody>
      </p:sp>
      <p:sp>
        <p:nvSpPr>
          <p:cNvPr id="13" name="TextBox 12">
            <a:extLst>
              <a:ext uri="{FF2B5EF4-FFF2-40B4-BE49-F238E27FC236}">
                <a16:creationId xmlns:a16="http://schemas.microsoft.com/office/drawing/2014/main" id="{13A6AA57-1CD1-4E77-B0B8-DA51E4BD9EA2}"/>
              </a:ext>
            </a:extLst>
          </p:cNvPr>
          <p:cNvSpPr txBox="1"/>
          <p:nvPr/>
        </p:nvSpPr>
        <p:spPr>
          <a:xfrm>
            <a:off x="2186940" y="2772315"/>
            <a:ext cx="3589020" cy="707886"/>
          </a:xfrm>
          <a:prstGeom prst="rect">
            <a:avLst/>
          </a:prstGeom>
          <a:noFill/>
        </p:spPr>
        <p:txBody>
          <a:bodyPr wrap="square" rtlCol="0">
            <a:spAutoFit/>
          </a:bodyPr>
          <a:lstStyle/>
          <a:p>
            <a:r>
              <a:rPr lang="en-US" sz="2000"/>
              <a:t>Establish a basic understanding of cloud governance</a:t>
            </a:r>
          </a:p>
        </p:txBody>
      </p:sp>
      <p:sp>
        <p:nvSpPr>
          <p:cNvPr id="14" name="TextBox 13">
            <a:extLst>
              <a:ext uri="{FF2B5EF4-FFF2-40B4-BE49-F238E27FC236}">
                <a16:creationId xmlns:a16="http://schemas.microsoft.com/office/drawing/2014/main" id="{7FCEC737-97B8-4B35-B4D5-525061273786}"/>
              </a:ext>
            </a:extLst>
          </p:cNvPr>
          <p:cNvSpPr txBox="1"/>
          <p:nvPr/>
        </p:nvSpPr>
        <p:spPr>
          <a:xfrm>
            <a:off x="7703820" y="2670967"/>
            <a:ext cx="3360420" cy="707886"/>
          </a:xfrm>
          <a:prstGeom prst="rect">
            <a:avLst/>
          </a:prstGeom>
          <a:noFill/>
        </p:spPr>
        <p:txBody>
          <a:bodyPr wrap="square" rtlCol="0">
            <a:spAutoFit/>
          </a:bodyPr>
          <a:lstStyle/>
          <a:p>
            <a:r>
              <a:rPr lang="en-US" sz="2000"/>
              <a:t>Assess your current state and the future state to get started</a:t>
            </a:r>
          </a:p>
        </p:txBody>
      </p:sp>
      <p:sp>
        <p:nvSpPr>
          <p:cNvPr id="15" name="TextBox 14">
            <a:extLst>
              <a:ext uri="{FF2B5EF4-FFF2-40B4-BE49-F238E27FC236}">
                <a16:creationId xmlns:a16="http://schemas.microsoft.com/office/drawing/2014/main" id="{19C8AB67-3F6E-470B-9130-199F472C4663}"/>
              </a:ext>
            </a:extLst>
          </p:cNvPr>
          <p:cNvSpPr txBox="1"/>
          <p:nvPr/>
        </p:nvSpPr>
        <p:spPr>
          <a:xfrm>
            <a:off x="2186940" y="5042618"/>
            <a:ext cx="3909060" cy="1015663"/>
          </a:xfrm>
          <a:prstGeom prst="rect">
            <a:avLst/>
          </a:prstGeom>
          <a:noFill/>
        </p:spPr>
        <p:txBody>
          <a:bodyPr wrap="square" rtlCol="0">
            <a:spAutoFit/>
          </a:bodyPr>
          <a:lstStyle/>
          <a:p>
            <a:r>
              <a:rPr lang="en-US" sz="2000"/>
              <a:t>Begin establishing your governance foundation by implementing a set of governance tools</a:t>
            </a:r>
          </a:p>
        </p:txBody>
      </p:sp>
      <p:sp>
        <p:nvSpPr>
          <p:cNvPr id="16" name="TextBox 15">
            <a:extLst>
              <a:ext uri="{FF2B5EF4-FFF2-40B4-BE49-F238E27FC236}">
                <a16:creationId xmlns:a16="http://schemas.microsoft.com/office/drawing/2014/main" id="{09AB04B5-85F9-42DD-865E-00E5F33E9477}"/>
              </a:ext>
            </a:extLst>
          </p:cNvPr>
          <p:cNvSpPr txBox="1"/>
          <p:nvPr/>
        </p:nvSpPr>
        <p:spPr>
          <a:xfrm>
            <a:off x="7656954" y="5042618"/>
            <a:ext cx="3521586" cy="707886"/>
          </a:xfrm>
          <a:prstGeom prst="rect">
            <a:avLst/>
          </a:prstGeom>
          <a:noFill/>
        </p:spPr>
        <p:txBody>
          <a:bodyPr wrap="square" rtlCol="0">
            <a:spAutoFit/>
          </a:bodyPr>
          <a:lstStyle/>
          <a:p>
            <a:r>
              <a:rPr lang="en-US" sz="2000"/>
              <a:t>Iteratively add governance controls to address risks</a:t>
            </a:r>
          </a:p>
        </p:txBody>
      </p:sp>
    </p:spTree>
    <p:extLst>
      <p:ext uri="{BB962C8B-B14F-4D97-AF65-F5344CB8AC3E}">
        <p14:creationId xmlns:p14="http://schemas.microsoft.com/office/powerpoint/2010/main" val="100792007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323909" y="1156429"/>
            <a:ext cx="11884216" cy="3164149"/>
          </a:xfrm>
        </p:spPr>
        <p:txBody>
          <a:bodyPr/>
          <a:lstStyle/>
          <a:p>
            <a:r>
              <a:rPr lang="en-US"/>
              <a:t>Key metrics and diagnostics measures will be identified for all production systems and components, and monitoring and diagnostic tools will be applied to these systems and monitored regularly by operations personnel.</a:t>
            </a:r>
          </a:p>
          <a:p>
            <a:r>
              <a:rPr lang="en-US"/>
              <a:t>Operations will consider using monitoring and diagnostic tools in nonproduction environments such as Staging and QA to identify system issues before they occur in the production environment.</a:t>
            </a:r>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323909" y="344868"/>
            <a:ext cx="11236575" cy="502317"/>
          </a:xfrm>
        </p:spPr>
        <p:txBody>
          <a:bodyPr/>
          <a:lstStyle/>
          <a:p>
            <a:r>
              <a:rPr lang="en-IE" sz="3264"/>
              <a:t>Customer Needs—Deployment Acceleration Controls Backlog</a:t>
            </a:r>
          </a:p>
        </p:txBody>
      </p:sp>
    </p:spTree>
    <p:extLst>
      <p:ext uri="{BB962C8B-B14F-4D97-AF65-F5344CB8AC3E}">
        <p14:creationId xmlns:p14="http://schemas.microsoft.com/office/powerpoint/2010/main" val="398022686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3B9C-5D8A-4A47-BCC8-FA8E89AD27DF}"/>
              </a:ext>
            </a:extLst>
          </p:cNvPr>
          <p:cNvSpPr>
            <a:spLocks noGrp="1"/>
          </p:cNvSpPr>
          <p:nvPr>
            <p:ph type="title"/>
          </p:nvPr>
        </p:nvSpPr>
        <p:spPr/>
        <p:txBody>
          <a:bodyPr/>
          <a:lstStyle/>
          <a:p>
            <a:r>
              <a:rPr lang="en-US"/>
              <a:t>Next Steps</a:t>
            </a:r>
          </a:p>
        </p:txBody>
      </p:sp>
      <p:sp>
        <p:nvSpPr>
          <p:cNvPr id="3" name="Text Placeholder 2">
            <a:extLst>
              <a:ext uri="{FF2B5EF4-FFF2-40B4-BE49-F238E27FC236}">
                <a16:creationId xmlns:a16="http://schemas.microsoft.com/office/drawing/2014/main" id="{90564B74-43E7-4E26-97C1-11397DAAABD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26539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944C-2F26-466A-BF07-0AAD66395967}"/>
              </a:ext>
            </a:extLst>
          </p:cNvPr>
          <p:cNvSpPr>
            <a:spLocks noGrp="1"/>
          </p:cNvSpPr>
          <p:nvPr>
            <p:ph type="title"/>
          </p:nvPr>
        </p:nvSpPr>
        <p:spPr/>
        <p:txBody>
          <a:bodyPr/>
          <a:lstStyle/>
          <a:p>
            <a:r>
              <a:rPr lang="en-US">
                <a:latin typeface="Segoe UI Semibold "/>
              </a:rPr>
              <a:t>Next Steps</a:t>
            </a:r>
          </a:p>
        </p:txBody>
      </p:sp>
      <p:sp>
        <p:nvSpPr>
          <p:cNvPr id="3" name="Text Placeholder 2">
            <a:extLst>
              <a:ext uri="{FF2B5EF4-FFF2-40B4-BE49-F238E27FC236}">
                <a16:creationId xmlns:a16="http://schemas.microsoft.com/office/drawing/2014/main" id="{FADB0084-53F3-49CE-A4E3-851CA0C1A239}"/>
              </a:ext>
            </a:extLst>
          </p:cNvPr>
          <p:cNvSpPr>
            <a:spLocks noGrp="1"/>
          </p:cNvSpPr>
          <p:nvPr>
            <p:ph type="body" sz="quarter" idx="10"/>
          </p:nvPr>
        </p:nvSpPr>
        <p:spPr>
          <a:xfrm>
            <a:off x="274603" y="1221158"/>
            <a:ext cx="11885682" cy="923330"/>
          </a:xfrm>
        </p:spPr>
        <p:txBody>
          <a:bodyPr/>
          <a:lstStyle/>
          <a:p>
            <a:pPr marL="342900" indent="-342900">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Do another run of this workshop to implement all the 5 pillars of governance</a:t>
            </a:r>
          </a:p>
          <a:p>
            <a:pPr marL="342900" indent="-342900">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After design sessions are complete, define the SoW for actual implementation</a:t>
            </a:r>
          </a:p>
        </p:txBody>
      </p:sp>
    </p:spTree>
    <p:extLst>
      <p:ext uri="{BB962C8B-B14F-4D97-AF65-F5344CB8AC3E}">
        <p14:creationId xmlns:p14="http://schemas.microsoft.com/office/powerpoint/2010/main" val="402879397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8C56-D30B-4F0F-9FC4-787DE11DF73C}"/>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33054321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AC72C26-4EF0-4018-BF5D-85CF57A0C039}"/>
              </a:ext>
            </a:extLst>
          </p:cNvPr>
          <p:cNvGraphicFramePr>
            <a:graphicFrameLocks noGrp="1"/>
          </p:cNvGraphicFramePr>
          <p:nvPr>
            <p:ph idx="1"/>
          </p:nvPr>
        </p:nvGraphicFramePr>
        <p:xfrm>
          <a:off x="101132" y="967291"/>
          <a:ext cx="12232624" cy="5570034"/>
        </p:xfrm>
        <a:graphic>
          <a:graphicData uri="http://schemas.openxmlformats.org/drawingml/2006/table">
            <a:tbl>
              <a:tblPr firstRow="1" bandRow="1">
                <a:tableStyleId>{5940675A-B579-460E-94D1-54222C63F5DA}</a:tableStyleId>
              </a:tblPr>
              <a:tblGrid>
                <a:gridCol w="2116629">
                  <a:extLst>
                    <a:ext uri="{9D8B030D-6E8A-4147-A177-3AD203B41FA5}">
                      <a16:colId xmlns:a16="http://schemas.microsoft.com/office/drawing/2014/main" val="1895449791"/>
                    </a:ext>
                  </a:extLst>
                </a:gridCol>
                <a:gridCol w="10115995">
                  <a:extLst>
                    <a:ext uri="{9D8B030D-6E8A-4147-A177-3AD203B41FA5}">
                      <a16:colId xmlns:a16="http://schemas.microsoft.com/office/drawing/2014/main" val="2621390632"/>
                    </a:ext>
                  </a:extLst>
                </a:gridCol>
              </a:tblGrid>
              <a:tr h="360654">
                <a:tc>
                  <a:txBody>
                    <a:bodyPr/>
                    <a:lstStyle/>
                    <a:p>
                      <a:r>
                        <a:rPr lang="en-US" sz="1800">
                          <a:solidFill>
                            <a:schemeClr val="bg1"/>
                          </a:solidFill>
                        </a:rPr>
                        <a:t>Area</a:t>
                      </a:r>
                    </a:p>
                  </a:txBody>
                  <a:tcPr marL="88837" marR="88837" marT="44419" marB="44419">
                    <a:solidFill>
                      <a:schemeClr val="tx1"/>
                    </a:solidFill>
                  </a:tcPr>
                </a:tc>
                <a:tc>
                  <a:txBody>
                    <a:bodyPr/>
                    <a:lstStyle/>
                    <a:p>
                      <a:r>
                        <a:rPr lang="en-US" sz="1800">
                          <a:solidFill>
                            <a:schemeClr val="bg1"/>
                          </a:solidFill>
                        </a:rPr>
                        <a:t>Best practices</a:t>
                      </a:r>
                    </a:p>
                  </a:txBody>
                  <a:tcPr marL="88837" marR="88837" marT="44419" marB="44419">
                    <a:solidFill>
                      <a:schemeClr val="tx1"/>
                    </a:solidFill>
                  </a:tcPr>
                </a:tc>
                <a:extLst>
                  <a:ext uri="{0D108BD9-81ED-4DB2-BD59-A6C34878D82A}">
                    <a16:rowId xmlns:a16="http://schemas.microsoft.com/office/drawing/2014/main" val="4289739824"/>
                  </a:ext>
                </a:extLst>
              </a:tr>
              <a:tr h="2161702">
                <a:tc>
                  <a:txBody>
                    <a:bodyPr/>
                    <a:lstStyle/>
                    <a:p>
                      <a:r>
                        <a:rPr lang="en-US" sz="1500"/>
                        <a:t>Authentication</a:t>
                      </a:r>
                    </a:p>
                  </a:txBody>
                  <a:tcPr marL="88837" marR="88837" marT="44419" marB="44419"/>
                </a:tc>
                <a:tc>
                  <a:txBody>
                    <a:bodyPr/>
                    <a:lstStyle/>
                    <a:p>
                      <a:pPr marL="285750" indent="-285750">
                        <a:buFont typeface="Arial" panose="020B0604020202020204" pitchFamily="34" charset="0"/>
                        <a:buChar char="•"/>
                      </a:pPr>
                      <a:r>
                        <a:rPr lang="en-US" sz="1500"/>
                        <a:t>Use Azure Active Directory (Azure AD) for centralized identity management to: </a:t>
                      </a:r>
                    </a:p>
                    <a:p>
                      <a:pPr marL="761402" lvl="1" indent="-285750">
                        <a:buFont typeface="Courier New" panose="02070309020205020404" pitchFamily="49" charset="0"/>
                        <a:buChar char="o"/>
                      </a:pPr>
                      <a:r>
                        <a:rPr lang="en-US" sz="1500"/>
                        <a:t>Stop the proliferation of user identities across Azure SQL logical servers and databases</a:t>
                      </a:r>
                    </a:p>
                    <a:p>
                      <a:pPr marL="761402" lvl="1" indent="-285750">
                        <a:buFont typeface="Courier New" panose="02070309020205020404" pitchFamily="49" charset="0"/>
                        <a:buChar char="o"/>
                      </a:pPr>
                      <a:r>
                        <a:rPr lang="en-US" sz="1500"/>
                        <a:t>Simplify permission management </a:t>
                      </a:r>
                    </a:p>
                    <a:p>
                      <a:pPr marL="761402" lvl="1" indent="-285750">
                        <a:buFont typeface="Courier New" panose="02070309020205020404" pitchFamily="49" charset="0"/>
                        <a:buChar char="o"/>
                      </a:pPr>
                      <a:r>
                        <a:rPr lang="en-US" sz="1500"/>
                        <a:t>Flexible configuration</a:t>
                      </a:r>
                    </a:p>
                    <a:p>
                      <a:pPr marL="761402" lvl="1" indent="-285750">
                        <a:buFont typeface="Courier New" panose="02070309020205020404" pitchFamily="49" charset="0"/>
                        <a:buChar char="o"/>
                      </a:pPr>
                      <a:r>
                        <a:rPr lang="en-US" sz="1500"/>
                        <a:t>Manage applications at scale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Enable MFA in Azure AD using Conditional Access and use interactive authentication.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Minimize the use of password-based authentication for users. Enable Azure Managed Identity. Alternatively use integrated or certificate-based authentication.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Use Azure Key Vault to store passwords and secrets. Whenever applicable, use MFA for SQL DB with Azure AD users.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Support legacy scenarios, tools, and applications not enabled for Azure AD authentication; Use SQL authentication</a:t>
                      </a:r>
                    </a:p>
                  </a:txBody>
                  <a:tcPr marL="88837" marR="88837" marT="44419" marB="44419"/>
                </a:tc>
                <a:extLst>
                  <a:ext uri="{0D108BD9-81ED-4DB2-BD59-A6C34878D82A}">
                    <a16:rowId xmlns:a16="http://schemas.microsoft.com/office/drawing/2014/main" val="2886187249"/>
                  </a:ext>
                </a:extLst>
              </a:tr>
              <a:tr h="2368989">
                <a:tc>
                  <a:txBody>
                    <a:bodyPr/>
                    <a:lstStyle/>
                    <a:p>
                      <a:r>
                        <a:rPr lang="en-US" sz="1500"/>
                        <a:t>Access Management</a:t>
                      </a:r>
                    </a:p>
                  </a:txBody>
                  <a:tcPr marL="88837" marR="88837" marT="44419" marB="44419"/>
                </a:tc>
                <a:tc>
                  <a:txBody>
                    <a:bodyPr/>
                    <a:lstStyle/>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Implement Principle of Least Privilege </a:t>
                      </a:r>
                    </a:p>
                    <a:p>
                      <a:pPr marL="761402" marR="0" lvl="1" indent="-285750" algn="l" defTabSz="951304"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t>In Azure Portal:  Use custom RBAC roles to assign just the necessary permissions </a:t>
                      </a:r>
                    </a:p>
                    <a:p>
                      <a:pPr marL="761402" marR="0" lvl="1" indent="-285750" algn="l" defTabSz="951304"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t>In SQL Data Plane:  Use granular permissions and user-defined database roles (or server-roles in MI)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Implement separation of duties through permissions</a:t>
                      </a:r>
                    </a:p>
                    <a:p>
                      <a:pPr marL="761402" marR="0" lvl="1" indent="-285750" algn="l" defTabSz="951304"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t>Identify the required level of Separation of Duties. Examples: Between development/test and production environments; Security-wise sensitive tasks vs DBA management level tasks vs Developer tasks</a:t>
                      </a:r>
                    </a:p>
                    <a:p>
                      <a:pPr marL="761402" marR="0" lvl="1" indent="-285750" algn="l" defTabSz="951304"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t>Identify a comprehensive hierarchy of users (and automated processes) that access the system. </a:t>
                      </a:r>
                    </a:p>
                    <a:p>
                      <a:pPr marL="761402" marR="0" lvl="1" indent="-285750" algn="l" defTabSz="951304"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t>Create roles according to the needed </a:t>
                      </a:r>
                      <a:r>
                        <a:rPr lang="en-US" sz="1500" err="1"/>
                        <a:t>usergroups</a:t>
                      </a:r>
                      <a:r>
                        <a:rPr lang="en-US" sz="1500"/>
                        <a:t> and assign permissions to roles.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Avoid overprovisioning of permissions, unused logins and roles </a:t>
                      </a:r>
                    </a:p>
                    <a:p>
                      <a:pPr marL="761402" marR="0" lvl="1" indent="-285750" algn="l" defTabSz="951304"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t>Perform regular checks using VA to test for too many permissions or empty roles</a:t>
                      </a:r>
                    </a:p>
                    <a:p>
                      <a:pPr marL="761402" marR="0" lvl="1" indent="-285750" algn="l" defTabSz="951304"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t>Audit changes to Permissions and role membership as well as impersonation attempts </a:t>
                      </a:r>
                    </a:p>
                  </a:txBody>
                  <a:tcPr marL="88837" marR="88837" marT="44419" marB="44419"/>
                </a:tc>
                <a:extLst>
                  <a:ext uri="{0D108BD9-81ED-4DB2-BD59-A6C34878D82A}">
                    <a16:rowId xmlns:a16="http://schemas.microsoft.com/office/drawing/2014/main" val="978122493"/>
                  </a:ext>
                </a:extLst>
              </a:tr>
            </a:tbl>
          </a:graphicData>
        </a:graphic>
      </p:graphicFrame>
      <p:sp>
        <p:nvSpPr>
          <p:cNvPr id="6" name="Title 1">
            <a:extLst>
              <a:ext uri="{FF2B5EF4-FFF2-40B4-BE49-F238E27FC236}">
                <a16:creationId xmlns:a16="http://schemas.microsoft.com/office/drawing/2014/main" id="{4E42DFC0-1FDB-4EFD-92BB-A2FA4DDFDF88}"/>
              </a:ext>
            </a:extLst>
          </p:cNvPr>
          <p:cNvSpPr>
            <a:spLocks noGrp="1"/>
          </p:cNvSpPr>
          <p:nvPr>
            <p:ph type="title"/>
          </p:nvPr>
        </p:nvSpPr>
        <p:spPr>
          <a:xfrm>
            <a:off x="251964" y="288879"/>
            <a:ext cx="11238030" cy="565027"/>
          </a:xfrm>
        </p:spPr>
        <p:txBody>
          <a:bodyPr/>
          <a:lstStyle/>
          <a:p>
            <a:r>
              <a:rPr lang="en-US">
                <a:solidFill>
                  <a:srgbClr val="0070C0"/>
                </a:solidFill>
                <a:latin typeface="Segoe UI Semibold" panose="020B0702040204020203" pitchFamily="34" charset="0"/>
                <a:ea typeface="+mj-ea"/>
                <a:cs typeface="Segoe UI Semibold" panose="020B0702040204020203" pitchFamily="34" charset="0"/>
              </a:rPr>
              <a:t>Best practices by security area for Azure SQL</a:t>
            </a:r>
          </a:p>
        </p:txBody>
      </p:sp>
      <p:sp>
        <p:nvSpPr>
          <p:cNvPr id="5" name="TextBox 4">
            <a:extLst>
              <a:ext uri="{FF2B5EF4-FFF2-40B4-BE49-F238E27FC236}">
                <a16:creationId xmlns:a16="http://schemas.microsoft.com/office/drawing/2014/main" id="{0B55DD6A-ED20-416B-BD0D-CAFB15B92720}"/>
              </a:ext>
            </a:extLst>
          </p:cNvPr>
          <p:cNvSpPr txBox="1"/>
          <p:nvPr/>
        </p:nvSpPr>
        <p:spPr>
          <a:xfrm>
            <a:off x="248734" y="6619996"/>
            <a:ext cx="6416168" cy="307777"/>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rPr>
              <a:t>Learn more </a:t>
            </a:r>
            <a:r>
              <a:rPr lang="en-US" u="sng">
                <a:hlinkClick r:id="rId2"/>
              </a:rPr>
              <a:t>https://aka.ms/AzureSQLDBSecurityPlaybook</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340335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AC72C26-4EF0-4018-BF5D-85CF57A0C039}"/>
              </a:ext>
            </a:extLst>
          </p:cNvPr>
          <p:cNvGraphicFramePr>
            <a:graphicFrameLocks noGrp="1"/>
          </p:cNvGraphicFramePr>
          <p:nvPr>
            <p:ph idx="1"/>
          </p:nvPr>
        </p:nvGraphicFramePr>
        <p:xfrm>
          <a:off x="248734" y="896304"/>
          <a:ext cx="11937419" cy="5534598"/>
        </p:xfrm>
        <a:graphic>
          <a:graphicData uri="http://schemas.openxmlformats.org/drawingml/2006/table">
            <a:tbl>
              <a:tblPr firstRow="1" bandRow="1">
                <a:tableStyleId>{5940675A-B579-460E-94D1-54222C63F5DA}</a:tableStyleId>
              </a:tblPr>
              <a:tblGrid>
                <a:gridCol w="2540937">
                  <a:extLst>
                    <a:ext uri="{9D8B030D-6E8A-4147-A177-3AD203B41FA5}">
                      <a16:colId xmlns:a16="http://schemas.microsoft.com/office/drawing/2014/main" val="1895449791"/>
                    </a:ext>
                  </a:extLst>
                </a:gridCol>
                <a:gridCol w="9396482">
                  <a:extLst>
                    <a:ext uri="{9D8B030D-6E8A-4147-A177-3AD203B41FA5}">
                      <a16:colId xmlns:a16="http://schemas.microsoft.com/office/drawing/2014/main" val="2621390632"/>
                    </a:ext>
                  </a:extLst>
                </a:gridCol>
              </a:tblGrid>
              <a:tr h="370840">
                <a:tc>
                  <a:txBody>
                    <a:bodyPr/>
                    <a:lstStyle/>
                    <a:p>
                      <a:r>
                        <a:rPr lang="en-US" sz="1500">
                          <a:solidFill>
                            <a:schemeClr val="bg1"/>
                          </a:solidFill>
                        </a:rPr>
                        <a:t>Area</a:t>
                      </a:r>
                    </a:p>
                  </a:txBody>
                  <a:tcPr>
                    <a:solidFill>
                      <a:schemeClr val="tx1"/>
                    </a:solidFill>
                  </a:tcPr>
                </a:tc>
                <a:tc>
                  <a:txBody>
                    <a:bodyPr/>
                    <a:lstStyle/>
                    <a:p>
                      <a:r>
                        <a:rPr lang="en-US" sz="1500">
                          <a:solidFill>
                            <a:schemeClr val="bg1"/>
                          </a:solidFill>
                        </a:rPr>
                        <a:t>Best practices</a:t>
                      </a:r>
                    </a:p>
                  </a:txBody>
                  <a:tcPr>
                    <a:solidFill>
                      <a:schemeClr val="tx1"/>
                    </a:solidFill>
                  </a:tcPr>
                </a:tc>
                <a:extLst>
                  <a:ext uri="{0D108BD9-81ED-4DB2-BD59-A6C34878D82A}">
                    <a16:rowId xmlns:a16="http://schemas.microsoft.com/office/drawing/2014/main" val="4289739824"/>
                  </a:ext>
                </a:extLst>
              </a:tr>
              <a:tr h="370840">
                <a:tc>
                  <a:txBody>
                    <a:bodyPr/>
                    <a:lstStyle/>
                    <a:p>
                      <a:r>
                        <a:rPr lang="en-US" sz="1500"/>
                        <a:t>Data Protection</a:t>
                      </a:r>
                    </a:p>
                  </a:txBody>
                  <a:tcPr marL="88837" marR="88837" marT="44419" marB="44419"/>
                </a:tc>
                <a:tc>
                  <a:txBody>
                    <a:bodyPr/>
                    <a:lstStyle/>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Encrypt data in transit applications and your database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Encrypt data at rest</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Protect sensitive data in use from high privileged, unauthorized users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Control access of application users to sensitive data via encryption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Protect data against unauthorized viewing by application users while preserving data format</a:t>
                      </a:r>
                    </a:p>
                  </a:txBody>
                  <a:tcPr marL="88837" marR="88837" marT="44419" marB="44419"/>
                </a:tc>
                <a:extLst>
                  <a:ext uri="{0D108BD9-81ED-4DB2-BD59-A6C34878D82A}">
                    <a16:rowId xmlns:a16="http://schemas.microsoft.com/office/drawing/2014/main" val="2760403637"/>
                  </a:ext>
                </a:extLst>
              </a:tr>
              <a:tr h="370840">
                <a:tc>
                  <a:txBody>
                    <a:bodyPr/>
                    <a:lstStyle/>
                    <a:p>
                      <a:r>
                        <a:rPr lang="en-US" sz="1500"/>
                        <a:t>Network Security</a:t>
                      </a:r>
                    </a:p>
                  </a:txBody>
                  <a:tcPr/>
                </a:tc>
                <a:tc>
                  <a:txBody>
                    <a:bodyPr/>
                    <a:lstStyle/>
                    <a:p>
                      <a:pPr marL="285750" indent="-285750">
                        <a:buFont typeface="Arial" panose="020B0604020202020204" pitchFamily="34" charset="0"/>
                        <a:buChar char="•"/>
                      </a:pPr>
                      <a:r>
                        <a:rPr lang="en-US" sz="1500"/>
                        <a:t>Ensure that client machines connecting to SQL server are using </a:t>
                      </a:r>
                      <a:r>
                        <a:rPr lang="en-US" sz="1500">
                          <a:hlinkClick r:id="rId2"/>
                        </a:rPr>
                        <a:t>Transport Layer Security</a:t>
                      </a:r>
                      <a:r>
                        <a:rPr lang="en-US" sz="1500"/>
                        <a:t>.</a:t>
                      </a:r>
                    </a:p>
                    <a:p>
                      <a:pPr marL="285750" indent="-285750">
                        <a:buFont typeface="Arial" panose="020B0604020202020204" pitchFamily="34" charset="0"/>
                        <a:buChar char="•"/>
                      </a:pPr>
                      <a:r>
                        <a:rPr lang="en-US" sz="1500"/>
                        <a:t>Use </a:t>
                      </a:r>
                      <a:r>
                        <a:rPr lang="en-US" sz="1500">
                          <a:hlinkClick r:id="rId3"/>
                        </a:rPr>
                        <a:t>Azure DDoS Protection </a:t>
                      </a:r>
                      <a:r>
                        <a:rPr lang="en-US" sz="1500"/>
                        <a:t>to monitor public IP addresses associated to resources deployed in virtual networks </a:t>
                      </a:r>
                    </a:p>
                    <a:p>
                      <a:pPr marL="285750" indent="-285750">
                        <a:buFont typeface="Arial" panose="020B0604020202020204" pitchFamily="34" charset="0"/>
                        <a:buChar char="•"/>
                      </a:pPr>
                      <a:r>
                        <a:rPr lang="en-US" sz="1500"/>
                        <a:t>Use </a:t>
                      </a:r>
                      <a:r>
                        <a:rPr lang="en-US" sz="1500">
                          <a:hlinkClick r:id="rId4"/>
                        </a:rPr>
                        <a:t>Advanced Threat Protection for Azure SQL Database </a:t>
                      </a:r>
                      <a:r>
                        <a:rPr lang="en-US" sz="1500"/>
                        <a:t>to detect DOS attacks against databases </a:t>
                      </a:r>
                    </a:p>
                  </a:txBody>
                  <a:tcPr/>
                </a:tc>
                <a:extLst>
                  <a:ext uri="{0D108BD9-81ED-4DB2-BD59-A6C34878D82A}">
                    <a16:rowId xmlns:a16="http://schemas.microsoft.com/office/drawing/2014/main" val="2886187249"/>
                  </a:ext>
                </a:extLst>
              </a:tr>
              <a:tr h="370840">
                <a:tc>
                  <a:txBody>
                    <a:bodyPr/>
                    <a:lstStyle/>
                    <a:p>
                      <a:r>
                        <a:rPr lang="en-US" sz="1500"/>
                        <a:t>Monitoring, Logging and auditing</a:t>
                      </a:r>
                    </a:p>
                  </a:txBody>
                  <a:tcPr/>
                </a:tc>
                <a:tc>
                  <a:txBody>
                    <a:bodyPr/>
                    <a:lstStyle/>
                    <a:p>
                      <a:pPr marL="285750" indent="-285750">
                        <a:buFont typeface="Arial" panose="020B0604020202020204" pitchFamily="34" charset="0"/>
                        <a:buChar char="•"/>
                      </a:pPr>
                      <a:r>
                        <a:rPr lang="en-US" sz="1500"/>
                        <a:t>Enable </a:t>
                      </a:r>
                      <a:r>
                        <a:rPr lang="en-US" sz="1500">
                          <a:hlinkClick r:id="rId5"/>
                        </a:rPr>
                        <a:t>SQL Database Auditing </a:t>
                      </a:r>
                      <a:r>
                        <a:rPr lang="en-US" sz="1500"/>
                        <a:t>to track database events and write them to an audit log in your Azure storage account, Log Analytics workspace or Event Hubs</a:t>
                      </a:r>
                    </a:p>
                    <a:p>
                      <a:pPr marL="285750" indent="-285750">
                        <a:buFont typeface="Arial" panose="020B0604020202020204" pitchFamily="34" charset="0"/>
                        <a:buChar char="•"/>
                      </a:pPr>
                      <a:r>
                        <a:rPr lang="en-US" sz="1500"/>
                        <a:t>Secure audit logs; When logging access to sensitive data, consider securing the data with data encryption. </a:t>
                      </a:r>
                    </a:p>
                  </a:txBody>
                  <a:tcPr/>
                </a:tc>
                <a:extLst>
                  <a:ext uri="{0D108BD9-81ED-4DB2-BD59-A6C34878D82A}">
                    <a16:rowId xmlns:a16="http://schemas.microsoft.com/office/drawing/2014/main" val="978122493"/>
                  </a:ext>
                </a:extLst>
              </a:tr>
              <a:tr h="370840">
                <a:tc>
                  <a:txBody>
                    <a:bodyPr/>
                    <a:lstStyle/>
                    <a:p>
                      <a:r>
                        <a:rPr lang="en-US" sz="1500"/>
                        <a:t>Security Management</a:t>
                      </a:r>
                    </a:p>
                  </a:txBody>
                  <a:tcPr/>
                </a:tc>
                <a:tc>
                  <a:txBody>
                    <a:bodyPr/>
                    <a:lstStyle/>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Ensure that the database(s) are configured to meet security best practices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Enable </a:t>
                      </a:r>
                      <a:r>
                        <a:rPr lang="en-US" sz="1500">
                          <a:hlinkClick r:id="rId6"/>
                        </a:rPr>
                        <a:t>SQL Vulnerability Assessment (VA) </a:t>
                      </a:r>
                      <a:r>
                        <a:rPr lang="en-US" sz="1500"/>
                        <a:t>to scan your database for security issues, and to automatically run periodically on your databases.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Identify and tag sensitive data</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Track access to sensitive data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Visualize security and compliance status </a:t>
                      </a:r>
                    </a:p>
                    <a:p>
                      <a:pPr marL="761402" marR="0" lvl="1"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Monitor SQL-related security recommendations and active threats in Azure Security Center </a:t>
                      </a:r>
                    </a:p>
                    <a:p>
                      <a:pPr marL="285750" marR="0" lvl="0" indent="-2857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500"/>
                    </a:p>
                    <a:p>
                      <a:pPr marL="285750" indent="-285750">
                        <a:buFont typeface="Arial" panose="020B0604020202020204" pitchFamily="34" charset="0"/>
                        <a:buChar char="•"/>
                      </a:pPr>
                      <a:endParaRPr lang="en-US" sz="1500"/>
                    </a:p>
                  </a:txBody>
                  <a:tcPr/>
                </a:tc>
                <a:extLst>
                  <a:ext uri="{0D108BD9-81ED-4DB2-BD59-A6C34878D82A}">
                    <a16:rowId xmlns:a16="http://schemas.microsoft.com/office/drawing/2014/main" val="3737757036"/>
                  </a:ext>
                </a:extLst>
              </a:tr>
            </a:tbl>
          </a:graphicData>
        </a:graphic>
      </p:graphicFrame>
      <p:sp>
        <p:nvSpPr>
          <p:cNvPr id="6" name="Title 1">
            <a:extLst>
              <a:ext uri="{FF2B5EF4-FFF2-40B4-BE49-F238E27FC236}">
                <a16:creationId xmlns:a16="http://schemas.microsoft.com/office/drawing/2014/main" id="{4E42DFC0-1FDB-4EFD-92BB-A2FA4DDFDF88}"/>
              </a:ext>
            </a:extLst>
          </p:cNvPr>
          <p:cNvSpPr>
            <a:spLocks noGrp="1"/>
          </p:cNvSpPr>
          <p:nvPr>
            <p:ph type="title"/>
          </p:nvPr>
        </p:nvSpPr>
        <p:spPr>
          <a:xfrm>
            <a:off x="168144" y="220640"/>
            <a:ext cx="11238030" cy="565027"/>
          </a:xfrm>
        </p:spPr>
        <p:txBody>
          <a:bodyPr/>
          <a:lstStyle/>
          <a:p>
            <a:r>
              <a:rPr lang="en-US">
                <a:solidFill>
                  <a:srgbClr val="0070C0"/>
                </a:solidFill>
                <a:latin typeface="Segoe UI Semibold" panose="020B0702040204020203" pitchFamily="34" charset="0"/>
                <a:ea typeface="+mj-ea"/>
                <a:cs typeface="Segoe UI Semibold" panose="020B0702040204020203" pitchFamily="34" charset="0"/>
              </a:rPr>
              <a:t>Best practices by security area for Azure SQL (cont.)</a:t>
            </a:r>
          </a:p>
        </p:txBody>
      </p:sp>
      <p:sp>
        <p:nvSpPr>
          <p:cNvPr id="2" name="TextBox 1">
            <a:extLst>
              <a:ext uri="{FF2B5EF4-FFF2-40B4-BE49-F238E27FC236}">
                <a16:creationId xmlns:a16="http://schemas.microsoft.com/office/drawing/2014/main" id="{E96CAD19-8A40-47E2-A4E1-829C28E65671}"/>
              </a:ext>
            </a:extLst>
          </p:cNvPr>
          <p:cNvSpPr txBox="1"/>
          <p:nvPr/>
        </p:nvSpPr>
        <p:spPr>
          <a:xfrm>
            <a:off x="248734" y="6619996"/>
            <a:ext cx="6416168" cy="307777"/>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rPr>
              <a:t>Learn more </a:t>
            </a:r>
            <a:r>
              <a:rPr lang="en-US" u="sng">
                <a:hlinkClick r:id="rId7"/>
              </a:rPr>
              <a:t>https://aka.ms/AzureSQLDBSecurityPlaybook</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587424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7319" y="3020555"/>
            <a:ext cx="1830700" cy="1782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9624" y="4866510"/>
            <a:ext cx="1830700" cy="18307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9623" y="209794"/>
            <a:ext cx="11237870" cy="7385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spc="-102">
                <a:latin typeface="Segoe UI Semibold "/>
              </a:rPr>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7319" y="911189"/>
            <a:ext cx="11244671" cy="23052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32">
                <a:solidFill>
                  <a:schemeClr val="tx1"/>
                </a:solidFill>
                <a:latin typeface="Segoe UI" panose="020B0502040204020203" pitchFamily="34" charset="0"/>
                <a:cs typeface="Segoe UI" panose="020B0502040204020203" pitchFamily="34" charset="0"/>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231900" y="1697176"/>
            <a:ext cx="10029895" cy="752453"/>
          </a:xfrm>
          <a:prstGeom prst="rect">
            <a:avLst/>
          </a:prstGeom>
          <a:noFill/>
        </p:spPr>
        <p:txBody>
          <a:bodyPr wrap="square" lIns="0" tIns="0" rIns="0" bIns="0" rtlCol="0">
            <a:spAutoFit/>
          </a:bodyPr>
          <a:lstStyle/>
          <a:p>
            <a:pPr defTabSz="914187">
              <a:lnSpc>
                <a:spcPct val="90000"/>
              </a:lnSpc>
              <a:spcBef>
                <a:spcPct val="20000"/>
              </a:spcBef>
              <a:buSzPct val="90000"/>
              <a:defRPr/>
            </a:pPr>
            <a:r>
              <a:rPr lang="en-US" sz="3060" spc="-70">
                <a:gradFill>
                  <a:gsLst>
                    <a:gs pos="5417">
                      <a:srgbClr val="353535"/>
                    </a:gs>
                    <a:gs pos="28000">
                      <a:srgbClr val="353535"/>
                    </a:gs>
                  </a:gsLst>
                  <a:lin ang="5400000" scaled="0"/>
                </a:gradFill>
                <a:latin typeface="Segoe UI" panose="020B0502040204020203" pitchFamily="34" charset="0"/>
                <a:cs typeface="Segoe UI" panose="020B0502040204020203" pitchFamily="34" charset="0"/>
              </a:rPr>
              <a:t>Challenging to setup foundational infrastructure </a:t>
            </a:r>
          </a:p>
          <a:p>
            <a:pPr defTabSz="914187">
              <a:defRPr/>
            </a:pPr>
            <a:r>
              <a:rPr lang="en-US" sz="2040">
                <a:gradFill>
                  <a:gsLst>
                    <a:gs pos="5417">
                      <a:srgbClr val="353535"/>
                    </a:gs>
                    <a:gs pos="28000">
                      <a:srgbClr val="353535"/>
                    </a:gs>
                  </a:gsLst>
                  <a:lin ang="5400000" scaled="0"/>
                </a:gradFill>
                <a:latin typeface="Segoe UI" panose="020B0502040204020203" pitchFamily="34" charset="0"/>
                <a:cs typeface="Segoe UI" panose="020B0502040204020203" pitchFamily="34" charset="0"/>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231900" y="3401434"/>
            <a:ext cx="10202900" cy="1072635"/>
          </a:xfrm>
          <a:prstGeom prst="rect">
            <a:avLst/>
          </a:prstGeom>
          <a:noFill/>
        </p:spPr>
        <p:txBody>
          <a:bodyPr wrap="square" lIns="0" tIns="0" rIns="0" bIns="0" rtlCol="0">
            <a:spAutoFit/>
          </a:bodyPr>
          <a:lstStyle/>
          <a:p>
            <a:pPr defTabSz="914187">
              <a:lnSpc>
                <a:spcPct val="90000"/>
              </a:lnSpc>
              <a:spcBef>
                <a:spcPct val="20000"/>
              </a:spcBef>
              <a:buSzPct val="90000"/>
              <a:defRPr/>
            </a:pPr>
            <a:r>
              <a:rPr lang="en-US" sz="3060" spc="-70">
                <a:gradFill>
                  <a:gsLst>
                    <a:gs pos="5417">
                      <a:srgbClr val="353535"/>
                    </a:gs>
                    <a:gs pos="28000">
                      <a:srgbClr val="353535"/>
                    </a:gs>
                  </a:gsLst>
                  <a:lin ang="5400000" scaled="0"/>
                </a:gradFill>
                <a:latin typeface="Segoe UI" panose="020B0502040204020203" pitchFamily="34" charset="0"/>
                <a:cs typeface="Segoe UI" panose="020B0502040204020203" pitchFamily="34" charset="0"/>
              </a:rPr>
              <a:t>Inability to create governed subscriptions</a:t>
            </a:r>
          </a:p>
          <a:p>
            <a:pPr defTabSz="914187">
              <a:defRPr/>
            </a:pPr>
            <a:r>
              <a:rPr lang="en-US" sz="2040">
                <a:gradFill>
                  <a:gsLst>
                    <a:gs pos="5417">
                      <a:srgbClr val="353535"/>
                    </a:gs>
                    <a:gs pos="28000">
                      <a:srgbClr val="353535"/>
                    </a:gs>
                  </a:gsLst>
                  <a:lin ang="5400000" scaled="0"/>
                </a:gradFill>
                <a:latin typeface="Segoe UI" panose="020B0502040204020203" pitchFamily="34" charset="0"/>
                <a:cs typeface="Segoe UI" panose="020B0502040204020203" pitchFamily="34" charset="0"/>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231900" y="5176444"/>
            <a:ext cx="10202900" cy="1072635"/>
          </a:xfrm>
          <a:prstGeom prst="rect">
            <a:avLst/>
          </a:prstGeom>
          <a:noFill/>
        </p:spPr>
        <p:txBody>
          <a:bodyPr wrap="square" lIns="0" tIns="0" rIns="0" bIns="0" rtlCol="0">
            <a:spAutoFit/>
          </a:bodyPr>
          <a:lstStyle/>
          <a:p>
            <a:pPr defTabSz="914187">
              <a:lnSpc>
                <a:spcPct val="90000"/>
              </a:lnSpc>
              <a:spcBef>
                <a:spcPct val="20000"/>
              </a:spcBef>
              <a:buSzPct val="90000"/>
              <a:defRPr/>
            </a:pPr>
            <a:r>
              <a:rPr lang="en-US" sz="3060" spc="-70">
                <a:gradFill>
                  <a:gsLst>
                    <a:gs pos="5417">
                      <a:srgbClr val="353535"/>
                    </a:gs>
                    <a:gs pos="28000">
                      <a:srgbClr val="353535"/>
                    </a:gs>
                  </a:gsLst>
                  <a:lin ang="5400000" scaled="0"/>
                </a:gradFill>
                <a:latin typeface="Segoe UI" panose="020B0502040204020203" pitchFamily="34" charset="0"/>
                <a:cs typeface="Segoe UI" panose="020B0502040204020203" pitchFamily="34" charset="0"/>
              </a:rPr>
              <a:t>Protecting foundational resources </a:t>
            </a:r>
          </a:p>
          <a:p>
            <a:pPr defTabSz="914187">
              <a:defRPr/>
            </a:pPr>
            <a:r>
              <a:rPr lang="en-US" sz="2040">
                <a:gradFill>
                  <a:gsLst>
                    <a:gs pos="5417">
                      <a:srgbClr val="353535"/>
                    </a:gs>
                    <a:gs pos="28000">
                      <a:srgbClr val="353535"/>
                    </a:gs>
                  </a:gsLst>
                  <a:lin ang="5400000" scaled="0"/>
                </a:gradFill>
                <a:latin typeface="Segoe UI" panose="020B0502040204020203" pitchFamily="34" charset="0"/>
                <a:cs typeface="Segoe UI" panose="020B0502040204020203" pitchFamily="34" charset="0"/>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7319" y="1174601"/>
            <a:ext cx="1830700" cy="1782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673" y="3278671"/>
            <a:ext cx="1174341" cy="1174341"/>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990" y="5141555"/>
            <a:ext cx="1121355" cy="1121355"/>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673" y="1478844"/>
            <a:ext cx="1174341" cy="1174341"/>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7024948" y="2096590"/>
            <a:ext cx="4735564" cy="382308"/>
          </a:xfrm>
          <a:prstGeom prst="rect">
            <a:avLst/>
          </a:prstGeom>
        </p:spPr>
        <p:txBody>
          <a:bodyPr wrap="none">
            <a:spAutoFit/>
          </a:bodyPr>
          <a:lstStyle/>
          <a:p>
            <a:r>
              <a:rPr lang="en-US" sz="1836">
                <a:gradFill>
                  <a:gsLst>
                    <a:gs pos="5417">
                      <a:srgbClr val="353535"/>
                    </a:gs>
                    <a:gs pos="28000">
                      <a:srgbClr val="353535"/>
                    </a:gs>
                  </a:gsLst>
                  <a:lin ang="5400000" scaled="0"/>
                </a:gradFill>
              </a:rPr>
              <a:t>Takes ~7 months to setup foundational infra</a:t>
            </a:r>
            <a:endParaRPr lang="en-US" sz="1836"/>
          </a:p>
        </p:txBody>
      </p:sp>
    </p:spTree>
    <p:extLst>
      <p:ext uri="{BB962C8B-B14F-4D97-AF65-F5344CB8AC3E}">
        <p14:creationId xmlns:p14="http://schemas.microsoft.com/office/powerpoint/2010/main" val="2805308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909" y="314105"/>
            <a:ext cx="11236575" cy="1216704"/>
          </a:xfrm>
        </p:spPr>
        <p:txBody>
          <a:bodyPr/>
          <a:lstStyle/>
          <a:p>
            <a:r>
              <a:rPr lang="en-US"/>
              <a:t>Customer</a:t>
            </a:r>
            <a:r>
              <a:rPr lang="en-US" sz="4080"/>
              <a:t> situation</a:t>
            </a:r>
            <a:br>
              <a:rPr lang="en-US"/>
            </a:br>
            <a:endParaRPr lang="en-US"/>
          </a:p>
        </p:txBody>
      </p:sp>
      <p:sp>
        <p:nvSpPr>
          <p:cNvPr id="3" name="Content Placeholder 2"/>
          <p:cNvSpPr>
            <a:spLocks noGrp="1"/>
          </p:cNvSpPr>
          <p:nvPr>
            <p:ph type="body" sz="quarter" idx="4294967295"/>
          </p:nvPr>
        </p:nvSpPr>
        <p:spPr>
          <a:xfrm>
            <a:off x="323909" y="1228787"/>
            <a:ext cx="11884216" cy="4981847"/>
          </a:xfrm>
        </p:spPr>
        <p:txBody>
          <a:bodyPr/>
          <a:lstStyle/>
          <a:p>
            <a:pPr marL="0" indent="0">
              <a:buNone/>
            </a:pPr>
            <a:r>
              <a:rPr lang="en-US">
                <a:latin typeface="Segoe UI Semibold" panose="020B0702040204020203" pitchFamily="34" charset="0"/>
                <a:cs typeface="Segoe UI Semibold" panose="020B0702040204020203" pitchFamily="34" charset="0"/>
              </a:rPr>
              <a:t>Trey Research</a:t>
            </a:r>
            <a:endParaRPr lang="en-US"/>
          </a:p>
          <a:p>
            <a:pPr lvl="0"/>
            <a:r>
              <a:rPr lang="en-US" sz="2448"/>
              <a:t>Consumer products manufacturing (Manufacturing and Resources) company </a:t>
            </a:r>
          </a:p>
          <a:p>
            <a:pPr lvl="0"/>
            <a:r>
              <a:rPr lang="en-US" sz="2448"/>
              <a:t>Annual revenues of USD $29.6 billion </a:t>
            </a:r>
          </a:p>
          <a:p>
            <a:pPr lvl="0"/>
            <a:r>
              <a:rPr lang="en-US" sz="2448"/>
              <a:t>10,000 - 14,999 Employees</a:t>
            </a:r>
          </a:p>
          <a:p>
            <a:pPr lvl="0"/>
            <a:r>
              <a:rPr lang="en-US" sz="2448"/>
              <a:t>Global company</a:t>
            </a:r>
          </a:p>
          <a:p>
            <a:pPr lvl="1"/>
            <a:r>
              <a:rPr lang="en-US" sz="2448"/>
              <a:t>Headquarters in New Jersey</a:t>
            </a:r>
          </a:p>
          <a:p>
            <a:pPr lvl="1"/>
            <a:r>
              <a:rPr lang="en-US" sz="2448"/>
              <a:t>Major offices in the UK, France, and Japan</a:t>
            </a:r>
          </a:p>
          <a:p>
            <a:pPr lvl="1"/>
            <a:r>
              <a:rPr lang="en-US" sz="2448"/>
              <a:t>Data centers and branch offices scattered across the United States </a:t>
            </a:r>
          </a:p>
          <a:p>
            <a:pPr lvl="0"/>
            <a:r>
              <a:rPr lang="en-US" sz="2448"/>
              <a:t>Looking to mitigate creeping costs as well as start the transition to a modern cloud enterprise architecture</a:t>
            </a:r>
          </a:p>
          <a:p>
            <a:pPr lvl="0"/>
            <a:r>
              <a:rPr lang="en-US" sz="2448"/>
              <a:t>Large EA commitment to Azure</a:t>
            </a:r>
          </a:p>
        </p:txBody>
      </p:sp>
    </p:spTree>
    <p:extLst>
      <p:ext uri="{BB962C8B-B14F-4D97-AF65-F5344CB8AC3E}">
        <p14:creationId xmlns:p14="http://schemas.microsoft.com/office/powerpoint/2010/main" val="3765791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337755" y="1244868"/>
            <a:ext cx="11884216" cy="5926815"/>
          </a:xfrm>
        </p:spPr>
        <p:txBody>
          <a:bodyPr/>
          <a:lstStyle/>
          <a:p>
            <a:pPr marL="0" indent="0">
              <a:buNone/>
            </a:pPr>
            <a:r>
              <a:rPr lang="en-US">
                <a:latin typeface="Segoe UI Semibold" panose="020B0702040204020203" pitchFamily="34" charset="0"/>
                <a:cs typeface="Segoe UI Semibold" panose="020B0702040204020203" pitchFamily="34" charset="0"/>
              </a:rPr>
              <a:t>Ken Greenwald, Trey Research’s CTO </a:t>
            </a:r>
          </a:p>
          <a:p>
            <a:r>
              <a:rPr lang="en-US"/>
              <a:t>Understands the value of the cloud</a:t>
            </a:r>
          </a:p>
          <a:p>
            <a:r>
              <a:rPr lang="en-US"/>
              <a:t>Focus on best practices and controls</a:t>
            </a:r>
          </a:p>
          <a:p>
            <a:r>
              <a:rPr lang="en-US"/>
              <a:t>Wants to avoid mistakes that lead to trouble later on</a:t>
            </a:r>
          </a:p>
          <a:p>
            <a:pPr marL="0" indent="0">
              <a:buNone/>
            </a:pPr>
            <a:endParaRPr lang="en-US"/>
          </a:p>
          <a:p>
            <a:pPr marL="0" indent="0">
              <a:buNone/>
            </a:pPr>
            <a:r>
              <a:rPr lang="en-US">
                <a:latin typeface="Segoe UI Semibold" panose="020B0702040204020203" pitchFamily="34" charset="0"/>
                <a:cs typeface="Segoe UI Semibold" panose="020B0702040204020203" pitchFamily="34" charset="0"/>
              </a:rPr>
              <a:t>Laura Knight, Head of Cloud Governance team</a:t>
            </a:r>
          </a:p>
          <a:p>
            <a:r>
              <a:rPr lang="en-US"/>
              <a:t>Reports to Ken</a:t>
            </a:r>
          </a:p>
          <a:p>
            <a:r>
              <a:rPr lang="en-US"/>
              <a:t>Responsible for defining, implementing and enforcing Azure governance</a:t>
            </a:r>
          </a:p>
          <a:p>
            <a:r>
              <a:rPr lang="en-US"/>
              <a:t>Works with other teams to ensure best practices are adopted</a:t>
            </a:r>
          </a:p>
          <a:p>
            <a:r>
              <a:rPr lang="en-US"/>
              <a:t>Wants to adopt Microsoft's Cloud Adoption Framework as a baseline for Azure governance</a:t>
            </a:r>
          </a:p>
          <a:p>
            <a:pPr lvl="1"/>
            <a:endParaRPr lang="en-US" sz="1632"/>
          </a:p>
        </p:txBody>
      </p:sp>
      <p:sp>
        <p:nvSpPr>
          <p:cNvPr id="2" name="Title 1"/>
          <p:cNvSpPr>
            <a:spLocks noGrp="1"/>
          </p:cNvSpPr>
          <p:nvPr>
            <p:ph type="title" idx="4294967295"/>
          </p:nvPr>
        </p:nvSpPr>
        <p:spPr>
          <a:xfrm>
            <a:off x="337755" y="369825"/>
            <a:ext cx="11236575" cy="565067"/>
          </a:xfrm>
        </p:spPr>
        <p:txBody>
          <a:bodyPr/>
          <a:lstStyle/>
          <a:p>
            <a:r>
              <a:rPr lang="en-US"/>
              <a:t>Customer situation - Leadership</a:t>
            </a:r>
          </a:p>
        </p:txBody>
      </p:sp>
    </p:spTree>
    <p:extLst>
      <p:ext uri="{BB962C8B-B14F-4D97-AF65-F5344CB8AC3E}">
        <p14:creationId xmlns:p14="http://schemas.microsoft.com/office/powerpoint/2010/main" val="103235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337755" y="1244867"/>
            <a:ext cx="11884216" cy="4149413"/>
          </a:xfrm>
        </p:spPr>
        <p:txBody>
          <a:bodyPr/>
          <a:lstStyle/>
          <a:p>
            <a:r>
              <a:rPr lang="en-US" b="1"/>
              <a:t>Short-term (Horizon 1)</a:t>
            </a:r>
            <a:endParaRPr lang="en-US"/>
          </a:p>
          <a:p>
            <a:pPr lvl="1"/>
            <a:r>
              <a:rPr lang="en-US" b="1" i="1"/>
              <a:t>Reliability, Scalability, Agility, Security</a:t>
            </a:r>
            <a:r>
              <a:rPr lang="en-US"/>
              <a:t> - Datacenter exit Q2</a:t>
            </a:r>
          </a:p>
          <a:p>
            <a:pPr lvl="1"/>
            <a:r>
              <a:rPr lang="en-US" b="1" i="1"/>
              <a:t>Profitability </a:t>
            </a:r>
            <a:r>
              <a:rPr lang="en-US"/>
              <a:t>- Ability to provide cost of acquisition/operations for partners  </a:t>
            </a:r>
          </a:p>
          <a:p>
            <a:pPr lvl="1"/>
            <a:r>
              <a:rPr lang="en-US" b="1" i="1"/>
              <a:t>Business Value Realization </a:t>
            </a:r>
            <a:r>
              <a:rPr lang="en-US"/>
              <a:t>- Financial justification </a:t>
            </a:r>
          </a:p>
          <a:p>
            <a:r>
              <a:rPr lang="en-US" b="1"/>
              <a:t>Medium-term (Horizon 2)</a:t>
            </a:r>
            <a:endParaRPr lang="en-US"/>
          </a:p>
          <a:p>
            <a:pPr lvl="1"/>
            <a:r>
              <a:rPr lang="en-US" b="1" i="1"/>
              <a:t>Optimize Operations</a:t>
            </a:r>
            <a:r>
              <a:rPr lang="en-US"/>
              <a:t> - Data segmentation for business partners</a:t>
            </a:r>
          </a:p>
          <a:p>
            <a:pPr lvl="1"/>
            <a:r>
              <a:rPr lang="en-US" b="1" i="1"/>
              <a:t>Innovation</a:t>
            </a:r>
            <a:r>
              <a:rPr lang="en-US"/>
              <a:t> - Enable developers and business units to rapidly build new services</a:t>
            </a:r>
          </a:p>
          <a:p>
            <a:r>
              <a:rPr lang="en-US" b="1"/>
              <a:t>Long-term (Horizon 3)</a:t>
            </a:r>
            <a:endParaRPr lang="en-US"/>
          </a:p>
          <a:p>
            <a:pPr lvl="1"/>
            <a:r>
              <a:rPr lang="en-US" b="1" i="1"/>
              <a:t>Enable Business Agility</a:t>
            </a:r>
            <a:r>
              <a:rPr lang="en-US"/>
              <a:t> - Move existing assets to micro services as a means of driving greater efficiency </a:t>
            </a:r>
            <a:endParaRPr lang="en-US" sz="3264"/>
          </a:p>
        </p:txBody>
      </p:sp>
      <p:sp>
        <p:nvSpPr>
          <p:cNvPr id="2" name="Title 1"/>
          <p:cNvSpPr>
            <a:spLocks noGrp="1"/>
          </p:cNvSpPr>
          <p:nvPr>
            <p:ph type="title" idx="4294967295"/>
          </p:nvPr>
        </p:nvSpPr>
        <p:spPr>
          <a:xfrm>
            <a:off x="337755" y="369825"/>
            <a:ext cx="11236575" cy="1130053"/>
          </a:xfrm>
        </p:spPr>
        <p:txBody>
          <a:bodyPr/>
          <a:lstStyle/>
          <a:p>
            <a:r>
              <a:rPr lang="en-US"/>
              <a:t>Customer situation - Business strategy and focus</a:t>
            </a:r>
            <a:br>
              <a:rPr lang="en-US"/>
            </a:br>
            <a:endParaRPr lang="en-US"/>
          </a:p>
        </p:txBody>
      </p:sp>
    </p:spTree>
    <p:extLst>
      <p:ext uri="{BB962C8B-B14F-4D97-AF65-F5344CB8AC3E}">
        <p14:creationId xmlns:p14="http://schemas.microsoft.com/office/powerpoint/2010/main" val="2865063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11953A83-F56E-4C6D-8202-8CAC4ED4030B}"/>
              </a:ext>
            </a:extLst>
          </p:cNvPr>
          <p:cNvSpPr txBox="1">
            <a:spLocks/>
          </p:cNvSpPr>
          <p:nvPr/>
        </p:nvSpPr>
        <p:spPr>
          <a:xfrm>
            <a:off x="1067648" y="2326774"/>
            <a:ext cx="9501907" cy="246790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indent="-914400" defTabSz="932597">
              <a:buFont typeface="+mj-lt"/>
              <a:buAutoNum type="arabicPeriod"/>
            </a:pPr>
            <a:r>
              <a:rPr lang="en-US" sz="4896">
                <a:solidFill>
                  <a:srgbClr val="FFFFFF"/>
                </a:solidFill>
                <a:latin typeface="Segoe UI Semibold"/>
              </a:rPr>
              <a:t>Governance methodology overview</a:t>
            </a:r>
          </a:p>
        </p:txBody>
      </p:sp>
    </p:spTree>
    <p:extLst>
      <p:ext uri="{BB962C8B-B14F-4D97-AF65-F5344CB8AC3E}">
        <p14:creationId xmlns:p14="http://schemas.microsoft.com/office/powerpoint/2010/main" val="250204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337755" y="1929180"/>
            <a:ext cx="11884216" cy="2636790"/>
          </a:xfrm>
        </p:spPr>
        <p:txBody>
          <a:bodyPr/>
          <a:lstStyle/>
          <a:p>
            <a:pPr lvl="0"/>
            <a:r>
              <a:rPr lang="en-US"/>
              <a:t>Trey Research seeks to create a financial model to showcase the long-term cash savings of the migration. In addition, provide deeper analytics for the fully burdened cost by partner enabling the ability to increase profitability. Microsoft can partner with Trey Research financial teams to build out a financial modelling to support the onboarding of new partners.</a:t>
            </a:r>
          </a:p>
        </p:txBody>
      </p:sp>
      <p:sp>
        <p:nvSpPr>
          <p:cNvPr id="2" name="Title 1"/>
          <p:cNvSpPr>
            <a:spLocks noGrp="1"/>
          </p:cNvSpPr>
          <p:nvPr>
            <p:ph type="title" idx="4294967295"/>
          </p:nvPr>
        </p:nvSpPr>
        <p:spPr>
          <a:xfrm>
            <a:off x="337755" y="369825"/>
            <a:ext cx="11236575" cy="1130053"/>
          </a:xfrm>
        </p:spPr>
        <p:txBody>
          <a:bodyPr/>
          <a:lstStyle/>
          <a:p>
            <a:r>
              <a:rPr lang="en-US"/>
              <a:t>Customer situation - Business justification</a:t>
            </a:r>
            <a:br>
              <a:rPr lang="en-US"/>
            </a:br>
            <a:endParaRPr lang="en-US"/>
          </a:p>
        </p:txBody>
      </p:sp>
    </p:spTree>
    <p:extLst>
      <p:ext uri="{BB962C8B-B14F-4D97-AF65-F5344CB8AC3E}">
        <p14:creationId xmlns:p14="http://schemas.microsoft.com/office/powerpoint/2010/main" val="2943233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2795" y="246230"/>
            <a:ext cx="11236575" cy="1130181"/>
          </a:xfrm>
        </p:spPr>
        <p:txBody>
          <a:bodyPr/>
          <a:lstStyle/>
          <a:p>
            <a:r>
              <a:rPr lang="en-US"/>
              <a:t>Customer situation - Organizational alignment</a:t>
            </a:r>
            <a:br>
              <a:rPr lang="en-US"/>
            </a:br>
            <a:endParaRPr lang="en-US"/>
          </a:p>
        </p:txBody>
      </p:sp>
      <p:sp>
        <p:nvSpPr>
          <p:cNvPr id="4" name="Text Placeholder 3">
            <a:extLst>
              <a:ext uri="{FF2B5EF4-FFF2-40B4-BE49-F238E27FC236}">
                <a16:creationId xmlns:a16="http://schemas.microsoft.com/office/drawing/2014/main" id="{8255B8E6-D579-46A1-A21D-FF9891812FBB}"/>
              </a:ext>
            </a:extLst>
          </p:cNvPr>
          <p:cNvSpPr>
            <a:spLocks noGrp="1"/>
          </p:cNvSpPr>
          <p:nvPr>
            <p:ph type="body" sz="quarter" idx="4294967295"/>
          </p:nvPr>
        </p:nvSpPr>
        <p:spPr>
          <a:xfrm>
            <a:off x="744036" y="1206232"/>
            <a:ext cx="5315516" cy="4251890"/>
          </a:xfrm>
        </p:spPr>
        <p:txBody>
          <a:bodyPr/>
          <a:lstStyle/>
          <a:p>
            <a:pPr marL="0" indent="0">
              <a:buNone/>
            </a:pPr>
            <a:r>
              <a:rPr lang="en-US" sz="2040" u="sng">
                <a:solidFill>
                  <a:schemeClr val="tx1"/>
                </a:solidFill>
                <a:latin typeface="+mj-lt"/>
              </a:rPr>
              <a:t>Cloud Strategy Team</a:t>
            </a:r>
          </a:p>
          <a:p>
            <a:pPr lvl="0"/>
            <a:r>
              <a:rPr lang="en-US" sz="2040">
                <a:solidFill>
                  <a:schemeClr val="tx1"/>
                </a:solidFill>
                <a:latin typeface="+mj-lt"/>
              </a:rPr>
              <a:t>Finance</a:t>
            </a:r>
          </a:p>
          <a:p>
            <a:pPr lvl="0"/>
            <a:r>
              <a:rPr lang="en-US" sz="2040">
                <a:solidFill>
                  <a:schemeClr val="tx1"/>
                </a:solidFill>
                <a:latin typeface="+mj-lt"/>
              </a:rPr>
              <a:t>Line of business</a:t>
            </a:r>
          </a:p>
          <a:p>
            <a:pPr lvl="0"/>
            <a:r>
              <a:rPr lang="en-US" sz="2040">
                <a:solidFill>
                  <a:schemeClr val="tx1"/>
                </a:solidFill>
                <a:latin typeface="+mj-lt"/>
              </a:rPr>
              <a:t>Human resources</a:t>
            </a:r>
          </a:p>
          <a:p>
            <a:pPr lvl="0"/>
            <a:r>
              <a:rPr lang="en-US" sz="2040">
                <a:solidFill>
                  <a:schemeClr val="tx1"/>
                </a:solidFill>
                <a:latin typeface="+mj-lt"/>
              </a:rPr>
              <a:t>Operations</a:t>
            </a:r>
          </a:p>
          <a:p>
            <a:pPr lvl="0"/>
            <a:r>
              <a:rPr lang="en-US" sz="2040">
                <a:solidFill>
                  <a:schemeClr val="tx1"/>
                </a:solidFill>
                <a:latin typeface="+mj-lt"/>
              </a:rPr>
              <a:t>Enterprise architecture</a:t>
            </a:r>
          </a:p>
          <a:p>
            <a:pPr lvl="0"/>
            <a:r>
              <a:rPr lang="en-US" sz="2040">
                <a:solidFill>
                  <a:schemeClr val="tx1"/>
                </a:solidFill>
                <a:latin typeface="+mj-lt"/>
              </a:rPr>
              <a:t>IT infrastructure</a:t>
            </a:r>
          </a:p>
          <a:p>
            <a:pPr lvl="0"/>
            <a:r>
              <a:rPr lang="en-US" sz="2040">
                <a:solidFill>
                  <a:schemeClr val="tx1"/>
                </a:solidFill>
                <a:latin typeface="+mj-lt"/>
              </a:rPr>
              <a:t>Application groups</a:t>
            </a:r>
          </a:p>
          <a:p>
            <a:pPr lvl="0"/>
            <a:r>
              <a:rPr lang="en-US" sz="2040">
                <a:solidFill>
                  <a:schemeClr val="tx1"/>
                </a:solidFill>
                <a:latin typeface="+mj-lt"/>
              </a:rPr>
              <a:t>Project managers (Often with Agile project management experience)</a:t>
            </a:r>
          </a:p>
          <a:p>
            <a:r>
              <a:rPr lang="en-US">
                <a:solidFill>
                  <a:schemeClr val="tx1"/>
                </a:solidFill>
              </a:rPr>
              <a:t> </a:t>
            </a:r>
            <a:endParaRPr lang="en-US"/>
          </a:p>
        </p:txBody>
      </p:sp>
      <p:sp>
        <p:nvSpPr>
          <p:cNvPr id="5" name="Text Placeholder 4">
            <a:extLst>
              <a:ext uri="{FF2B5EF4-FFF2-40B4-BE49-F238E27FC236}">
                <a16:creationId xmlns:a16="http://schemas.microsoft.com/office/drawing/2014/main" id="{ACBDE374-1A34-41F4-8FA2-D109DFB3B7A7}"/>
              </a:ext>
            </a:extLst>
          </p:cNvPr>
          <p:cNvSpPr>
            <a:spLocks noGrp="1"/>
          </p:cNvSpPr>
          <p:nvPr>
            <p:ph type="body" sz="quarter" idx="4294967295"/>
          </p:nvPr>
        </p:nvSpPr>
        <p:spPr>
          <a:xfrm>
            <a:off x="7119285" y="1206232"/>
            <a:ext cx="5315515" cy="4546436"/>
          </a:xfrm>
        </p:spPr>
        <p:txBody>
          <a:bodyPr/>
          <a:lstStyle/>
          <a:p>
            <a:pPr marL="0" indent="0">
              <a:buNone/>
            </a:pPr>
            <a:r>
              <a:rPr lang="en-US" sz="2040" u="sng">
                <a:latin typeface="+mj-lt"/>
              </a:rPr>
              <a:t>Cloud Governance Team</a:t>
            </a:r>
          </a:p>
          <a:p>
            <a:pPr lvl="0"/>
            <a:r>
              <a:rPr lang="en-US" sz="2040">
                <a:latin typeface="+mj-lt"/>
              </a:rPr>
              <a:t>IT governance</a:t>
            </a:r>
          </a:p>
          <a:p>
            <a:pPr lvl="0"/>
            <a:r>
              <a:rPr lang="en-US" sz="2040">
                <a:latin typeface="+mj-lt"/>
              </a:rPr>
              <a:t>Enterprise architecture</a:t>
            </a:r>
          </a:p>
          <a:p>
            <a:pPr lvl="0"/>
            <a:r>
              <a:rPr lang="en-US" sz="2040">
                <a:latin typeface="+mj-lt"/>
              </a:rPr>
              <a:t>Security</a:t>
            </a:r>
          </a:p>
          <a:p>
            <a:pPr lvl="0"/>
            <a:r>
              <a:rPr lang="en-US" sz="2040">
                <a:latin typeface="+mj-lt"/>
              </a:rPr>
              <a:t>IT operations</a:t>
            </a:r>
          </a:p>
          <a:p>
            <a:pPr lvl="0"/>
            <a:r>
              <a:rPr lang="en-US" sz="2040">
                <a:latin typeface="+mj-lt"/>
              </a:rPr>
              <a:t>IT infrastructure</a:t>
            </a:r>
          </a:p>
          <a:p>
            <a:pPr lvl="0"/>
            <a:r>
              <a:rPr lang="en-US" sz="2040">
                <a:latin typeface="+mj-lt"/>
              </a:rPr>
              <a:t>Networking</a:t>
            </a:r>
          </a:p>
          <a:p>
            <a:pPr lvl="0"/>
            <a:r>
              <a:rPr lang="en-US" sz="2040">
                <a:latin typeface="+mj-lt"/>
              </a:rPr>
              <a:t>Identity</a:t>
            </a:r>
          </a:p>
          <a:p>
            <a:pPr lvl="0"/>
            <a:r>
              <a:rPr lang="en-US" sz="2040">
                <a:latin typeface="+mj-lt"/>
              </a:rPr>
              <a:t>Virtualization</a:t>
            </a:r>
          </a:p>
          <a:p>
            <a:pPr lvl="0"/>
            <a:r>
              <a:rPr lang="en-US" sz="2040">
                <a:latin typeface="+mj-lt"/>
              </a:rPr>
              <a:t>Business continuity and disaster recovery</a:t>
            </a:r>
          </a:p>
          <a:p>
            <a:pPr lvl="0"/>
            <a:r>
              <a:rPr lang="en-US" sz="2040">
                <a:latin typeface="+mj-lt"/>
              </a:rPr>
              <a:t>Application owners within IT</a:t>
            </a:r>
          </a:p>
          <a:p>
            <a:pPr lvl="0"/>
            <a:r>
              <a:rPr lang="en-US" sz="2040">
                <a:latin typeface="+mj-lt"/>
              </a:rPr>
              <a:t>Finance owners</a:t>
            </a:r>
          </a:p>
        </p:txBody>
      </p:sp>
    </p:spTree>
    <p:extLst>
      <p:ext uri="{BB962C8B-B14F-4D97-AF65-F5344CB8AC3E}">
        <p14:creationId xmlns:p14="http://schemas.microsoft.com/office/powerpoint/2010/main" val="702410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23868" y="1141920"/>
            <a:ext cx="11884216" cy="2061890"/>
          </a:xfrm>
        </p:spPr>
        <p:txBody>
          <a:bodyPr/>
          <a:lstStyle/>
          <a:p>
            <a:pPr lvl="0"/>
            <a:r>
              <a:rPr lang="en-US"/>
              <a:t>Each business unit has its own IT resources and IT budget</a:t>
            </a:r>
          </a:p>
          <a:p>
            <a:r>
              <a:rPr lang="en-US"/>
              <a:t>Track and alert on costs by business unit, project, and workload type</a:t>
            </a:r>
          </a:p>
          <a:p>
            <a:r>
              <a:rPr lang="en-US"/>
              <a:t>Delegate management to business unit IT</a:t>
            </a:r>
          </a:p>
          <a:p>
            <a:endParaRPr lang="en-US"/>
          </a:p>
        </p:txBody>
      </p:sp>
      <p:sp>
        <p:nvSpPr>
          <p:cNvPr id="2" name="Title 1"/>
          <p:cNvSpPr>
            <a:spLocks noGrp="1"/>
          </p:cNvSpPr>
          <p:nvPr>
            <p:ph type="title" idx="4294967295"/>
          </p:nvPr>
        </p:nvSpPr>
        <p:spPr>
          <a:xfrm>
            <a:off x="423868" y="336051"/>
            <a:ext cx="11236575" cy="565067"/>
          </a:xfrm>
        </p:spPr>
        <p:txBody>
          <a:bodyPr/>
          <a:lstStyle/>
          <a:p>
            <a:r>
              <a:rPr lang="en-US"/>
              <a:t>IT organization</a:t>
            </a:r>
          </a:p>
        </p:txBody>
      </p:sp>
      <p:grpSp>
        <p:nvGrpSpPr>
          <p:cNvPr id="42" name="Group 41" descr="Trey Research organizational flowchart&#10;&#10;Trey Research has three business units: Industrial and Consumer, Electronics, and Life Sciences. Each of the Business Units has the same subunits: Product development, Marketing, and Sales and Support. Sales and Support also has its own sub-unit, Regional (US/EU/Asia). ">
            <a:extLst>
              <a:ext uri="{FF2B5EF4-FFF2-40B4-BE49-F238E27FC236}">
                <a16:creationId xmlns:a16="http://schemas.microsoft.com/office/drawing/2014/main" id="{43A1B320-E1E4-422B-8E4C-F57AA03C2A4E}"/>
              </a:ext>
            </a:extLst>
          </p:cNvPr>
          <p:cNvGrpSpPr/>
          <p:nvPr/>
        </p:nvGrpSpPr>
        <p:grpSpPr>
          <a:xfrm>
            <a:off x="268121" y="2972793"/>
            <a:ext cx="11948410" cy="3831992"/>
            <a:chOff x="268934" y="2684915"/>
            <a:chExt cx="11715191" cy="3757196"/>
          </a:xfrm>
        </p:grpSpPr>
        <p:sp>
          <p:nvSpPr>
            <p:cNvPr id="27" name="Rectangle 26">
              <a:extLst>
                <a:ext uri="{FF2B5EF4-FFF2-40B4-BE49-F238E27FC236}">
                  <a16:creationId xmlns:a16="http://schemas.microsoft.com/office/drawing/2014/main" id="{A332A062-3149-41FF-A34A-7AE6978CA092}"/>
                </a:ext>
              </a:extLst>
            </p:cNvPr>
            <p:cNvSpPr/>
            <p:nvPr/>
          </p:nvSpPr>
          <p:spPr bwMode="auto">
            <a:xfrm>
              <a:off x="336950" y="3947456"/>
              <a:ext cx="3556407" cy="2494655"/>
            </a:xfrm>
            <a:prstGeom prst="rect">
              <a:avLst/>
            </a:prstGeom>
            <a:solidFill>
              <a:srgbClr val="FFFFFF">
                <a:lumMod val="95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07A38B3-F1B3-4E09-ADC4-ACD60E8A57C5}"/>
                </a:ext>
              </a:extLst>
            </p:cNvPr>
            <p:cNvSpPr/>
            <p:nvPr/>
          </p:nvSpPr>
          <p:spPr bwMode="auto">
            <a:xfrm>
              <a:off x="4411856" y="3956533"/>
              <a:ext cx="3556407" cy="2476500"/>
            </a:xfrm>
            <a:prstGeom prst="rect">
              <a:avLst/>
            </a:prstGeom>
            <a:solidFill>
              <a:srgbClr val="FFFFFF">
                <a:lumMod val="95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04E5ACE4-21DE-4732-AD74-6D6A5FEF2BF0}"/>
                </a:ext>
              </a:extLst>
            </p:cNvPr>
            <p:cNvSpPr/>
            <p:nvPr/>
          </p:nvSpPr>
          <p:spPr bwMode="auto">
            <a:xfrm>
              <a:off x="8427504" y="3956533"/>
              <a:ext cx="3556407" cy="2476500"/>
            </a:xfrm>
            <a:prstGeom prst="rect">
              <a:avLst/>
            </a:prstGeom>
            <a:solidFill>
              <a:srgbClr val="FFFFFF">
                <a:lumMod val="95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DA741C2-162E-4599-9AA5-02F35C3FA4F9}"/>
                </a:ext>
              </a:extLst>
            </p:cNvPr>
            <p:cNvSpPr/>
            <p:nvPr/>
          </p:nvSpPr>
          <p:spPr bwMode="auto">
            <a:xfrm>
              <a:off x="268934" y="2684915"/>
              <a:ext cx="11715191" cy="845291"/>
            </a:xfrm>
            <a:prstGeom prst="rect">
              <a:avLst/>
            </a:prstGeom>
            <a:solidFill>
              <a:srgbClr val="FFFFFF">
                <a:lumMod val="95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 name="Elbow Connector 34">
              <a:extLst>
                <a:ext uri="{FF2B5EF4-FFF2-40B4-BE49-F238E27FC236}">
                  <a16:creationId xmlns:a16="http://schemas.microsoft.com/office/drawing/2014/main" id="{AB2104F7-FD46-455A-8310-9B0F1B99F88D}"/>
                </a:ext>
              </a:extLst>
            </p:cNvPr>
            <p:cNvCxnSpPr>
              <a:stCxn id="6" idx="2"/>
              <a:endCxn id="10" idx="0"/>
            </p:cNvCxnSpPr>
            <p:nvPr/>
          </p:nvCxnSpPr>
          <p:spPr>
            <a:xfrm rot="16200000" flipH="1">
              <a:off x="1873273" y="4674502"/>
              <a:ext cx="401489" cy="5945"/>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2" name="Elbow Connector 43">
              <a:extLst>
                <a:ext uri="{FF2B5EF4-FFF2-40B4-BE49-F238E27FC236}">
                  <a16:creationId xmlns:a16="http://schemas.microsoft.com/office/drawing/2014/main" id="{199082B1-63C0-418A-8426-87FFCBF0C940}"/>
                </a:ext>
              </a:extLst>
            </p:cNvPr>
            <p:cNvCxnSpPr>
              <a:stCxn id="7" idx="2"/>
              <a:endCxn id="13" idx="0"/>
            </p:cNvCxnSpPr>
            <p:nvPr/>
          </p:nvCxnSpPr>
          <p:spPr>
            <a:xfrm rot="16200000" flipH="1">
              <a:off x="5981414" y="4674932"/>
              <a:ext cx="401489" cy="5085"/>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3" name="Elbow Connector 45">
              <a:extLst>
                <a:ext uri="{FF2B5EF4-FFF2-40B4-BE49-F238E27FC236}">
                  <a16:creationId xmlns:a16="http://schemas.microsoft.com/office/drawing/2014/main" id="{6DDAE0BC-A8B7-4683-AF65-492080E1492B}"/>
                </a:ext>
              </a:extLst>
            </p:cNvPr>
            <p:cNvCxnSpPr>
              <a:stCxn id="7" idx="2"/>
              <a:endCxn id="14" idx="0"/>
            </p:cNvCxnSpPr>
            <p:nvPr/>
          </p:nvCxnSpPr>
          <p:spPr>
            <a:xfrm rot="16200000" flipH="1">
              <a:off x="6546712" y="4109634"/>
              <a:ext cx="401489" cy="1135681"/>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6" name="Elbow Connector 51">
              <a:extLst>
                <a:ext uri="{FF2B5EF4-FFF2-40B4-BE49-F238E27FC236}">
                  <a16:creationId xmlns:a16="http://schemas.microsoft.com/office/drawing/2014/main" id="{62A03F26-B676-4B4F-A6FC-08CC977D1ACD}"/>
                </a:ext>
              </a:extLst>
            </p:cNvPr>
            <p:cNvCxnSpPr>
              <a:stCxn id="8" idx="2"/>
              <a:endCxn id="16" idx="0"/>
            </p:cNvCxnSpPr>
            <p:nvPr/>
          </p:nvCxnSpPr>
          <p:spPr>
            <a:xfrm rot="16200000" flipH="1">
              <a:off x="10061352" y="4678594"/>
              <a:ext cx="394537" cy="4713"/>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grpSp>
          <p:nvGrpSpPr>
            <p:cNvPr id="39" name="Group 38">
              <a:extLst>
                <a:ext uri="{FF2B5EF4-FFF2-40B4-BE49-F238E27FC236}">
                  <a16:creationId xmlns:a16="http://schemas.microsoft.com/office/drawing/2014/main" id="{5F114DBE-4731-4D9D-A4B2-2BF6B91840AD}"/>
                </a:ext>
              </a:extLst>
            </p:cNvPr>
            <p:cNvGrpSpPr/>
            <p:nvPr/>
          </p:nvGrpSpPr>
          <p:grpSpPr>
            <a:xfrm>
              <a:off x="421642" y="4059481"/>
              <a:ext cx="3310695" cy="2143214"/>
              <a:chOff x="421642" y="4059481"/>
              <a:chExt cx="3310695" cy="2143214"/>
            </a:xfrm>
          </p:grpSpPr>
          <p:sp>
            <p:nvSpPr>
              <p:cNvPr id="6" name="Rectangle 5">
                <a:extLst>
                  <a:ext uri="{FF2B5EF4-FFF2-40B4-BE49-F238E27FC236}">
                    <a16:creationId xmlns:a16="http://schemas.microsoft.com/office/drawing/2014/main" id="{8C119959-88DD-4C61-B4DA-DD3FCD3C7A85}"/>
                  </a:ext>
                </a:extLst>
              </p:cNvPr>
              <p:cNvSpPr/>
              <p:nvPr/>
            </p:nvSpPr>
            <p:spPr bwMode="auto">
              <a:xfrm>
                <a:off x="1197334" y="4059481"/>
                <a:ext cx="1747422" cy="4172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Industrial &amp; Consumer</a:t>
                </a:r>
                <a:endParaRPr lang="en-US" sz="107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7D6C586-775F-40C3-8DF3-E397AEBB807A}"/>
                  </a:ext>
                </a:extLst>
              </p:cNvPr>
              <p:cNvSpPr/>
              <p:nvPr/>
            </p:nvSpPr>
            <p:spPr bwMode="auto">
              <a:xfrm>
                <a:off x="421642"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Product </a:t>
                </a:r>
              </a:p>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Development</a:t>
                </a:r>
                <a:endParaRPr lang="en-US" sz="107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77ED0AB1-7322-4758-8458-4CCBBDAB6257}"/>
                  </a:ext>
                </a:extLst>
              </p:cNvPr>
              <p:cNvSpPr/>
              <p:nvPr/>
            </p:nvSpPr>
            <p:spPr bwMode="auto">
              <a:xfrm>
                <a:off x="1552238"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Marketing</a:t>
                </a:r>
              </a:p>
            </p:txBody>
          </p:sp>
          <p:sp>
            <p:nvSpPr>
              <p:cNvPr id="11" name="Rectangle 10">
                <a:extLst>
                  <a:ext uri="{FF2B5EF4-FFF2-40B4-BE49-F238E27FC236}">
                    <a16:creationId xmlns:a16="http://schemas.microsoft.com/office/drawing/2014/main" id="{67ECA2C5-6CAC-4527-A9D7-73B91B8C6974}"/>
                  </a:ext>
                </a:extLst>
              </p:cNvPr>
              <p:cNvSpPr/>
              <p:nvPr/>
            </p:nvSpPr>
            <p:spPr bwMode="auto">
              <a:xfrm>
                <a:off x="2682834"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Sales &amp; Support</a:t>
                </a:r>
              </a:p>
            </p:txBody>
          </p:sp>
          <p:cxnSp>
            <p:nvCxnSpPr>
              <p:cNvPr id="18" name="Elbow Connector 32">
                <a:extLst>
                  <a:ext uri="{FF2B5EF4-FFF2-40B4-BE49-F238E27FC236}">
                    <a16:creationId xmlns:a16="http://schemas.microsoft.com/office/drawing/2014/main" id="{8B31BD09-EF91-4225-9710-DFC88F281C4E}"/>
                  </a:ext>
                </a:extLst>
              </p:cNvPr>
              <p:cNvCxnSpPr>
                <a:stCxn id="6" idx="2"/>
                <a:endCxn id="9" idx="0"/>
              </p:cNvCxnSpPr>
              <p:nvPr/>
            </p:nvCxnSpPr>
            <p:spPr>
              <a:xfrm rot="5400000">
                <a:off x="1307976" y="4115150"/>
                <a:ext cx="401489" cy="1124651"/>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0" name="Elbow Connector 36">
                <a:extLst>
                  <a:ext uri="{FF2B5EF4-FFF2-40B4-BE49-F238E27FC236}">
                    <a16:creationId xmlns:a16="http://schemas.microsoft.com/office/drawing/2014/main" id="{D585E09C-AE41-4AEA-BA51-6F66139254EE}"/>
                  </a:ext>
                </a:extLst>
              </p:cNvPr>
              <p:cNvCxnSpPr>
                <a:stCxn id="6" idx="2"/>
                <a:endCxn id="11" idx="0"/>
              </p:cNvCxnSpPr>
              <p:nvPr/>
            </p:nvCxnSpPr>
            <p:spPr>
              <a:xfrm rot="16200000" flipH="1">
                <a:off x="2438571" y="4109204"/>
                <a:ext cx="401489" cy="1136541"/>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BCDC9CF4-527C-4D6F-BD91-1156B3814CF9}"/>
                  </a:ext>
                </a:extLst>
              </p:cNvPr>
              <p:cNvSpPr/>
              <p:nvPr/>
            </p:nvSpPr>
            <p:spPr bwMode="auto">
              <a:xfrm>
                <a:off x="2682833" y="5690749"/>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Regional (US/EU/Asia)</a:t>
                </a:r>
              </a:p>
              <a:p>
                <a:pPr algn="ctr" defTabSz="951028" fontAlgn="base">
                  <a:lnSpc>
                    <a:spcPct val="90000"/>
                  </a:lnSpc>
                  <a:spcBef>
                    <a:spcPct val="0"/>
                  </a:spcBef>
                  <a:spcAft>
                    <a:spcPct val="0"/>
                  </a:spcAft>
                  <a:defRPr/>
                </a:pPr>
                <a:endParaRPr lang="en-US" sz="1071" kern="0">
                  <a:solidFill>
                    <a:srgbClr val="505050"/>
                  </a:solidFill>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CEC91187-496F-431B-98CA-3876CDEED154}"/>
                  </a:ext>
                </a:extLst>
              </p:cNvPr>
              <p:cNvCxnSpPr>
                <a:stCxn id="11" idx="2"/>
                <a:endCxn id="30" idx="0"/>
              </p:cNvCxnSpPr>
              <p:nvPr/>
            </p:nvCxnSpPr>
            <p:spPr>
              <a:xfrm flipH="1">
                <a:off x="3207585" y="5390166"/>
                <a:ext cx="1" cy="300583"/>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cxnSp>
          <p:nvCxnSpPr>
            <p:cNvPr id="36" name="Elbow Connector 85">
              <a:extLst>
                <a:ext uri="{FF2B5EF4-FFF2-40B4-BE49-F238E27FC236}">
                  <a16:creationId xmlns:a16="http://schemas.microsoft.com/office/drawing/2014/main" id="{7966C9A4-B7AE-42C0-8085-44F7E6269C16}"/>
                </a:ext>
              </a:extLst>
            </p:cNvPr>
            <p:cNvCxnSpPr>
              <a:stCxn id="5" idx="2"/>
              <a:endCxn id="6" idx="0"/>
            </p:cNvCxnSpPr>
            <p:nvPr/>
          </p:nvCxnSpPr>
          <p:spPr>
            <a:xfrm rot="5400000">
              <a:off x="3772799" y="1647309"/>
              <a:ext cx="710419" cy="4113925"/>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Elbow Connector 87">
              <a:extLst>
                <a:ext uri="{FF2B5EF4-FFF2-40B4-BE49-F238E27FC236}">
                  <a16:creationId xmlns:a16="http://schemas.microsoft.com/office/drawing/2014/main" id="{ACB8BD67-987F-45F5-9329-D1EA70CDADF7}"/>
                </a:ext>
              </a:extLst>
            </p:cNvPr>
            <p:cNvCxnSpPr>
              <a:stCxn id="5" idx="2"/>
              <a:endCxn id="7" idx="0"/>
            </p:cNvCxnSpPr>
            <p:nvPr/>
          </p:nvCxnSpPr>
          <p:spPr>
            <a:xfrm rot="5400000">
              <a:off x="5827084" y="3701594"/>
              <a:ext cx="710419" cy="5354"/>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019D1AAE-9454-4BA6-B285-E7BC3AA63319}"/>
                </a:ext>
              </a:extLst>
            </p:cNvPr>
            <p:cNvSpPr/>
            <p:nvPr/>
          </p:nvSpPr>
          <p:spPr bwMode="auto">
            <a:xfrm>
              <a:off x="9382553" y="4066433"/>
              <a:ext cx="1747422" cy="4172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Life Sciences</a:t>
              </a:r>
              <a:endParaRPr lang="en-US" sz="107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1E35D322-74AC-40DC-8FEA-1C8D0B11E97C}"/>
                </a:ext>
              </a:extLst>
            </p:cNvPr>
            <p:cNvSpPr/>
            <p:nvPr/>
          </p:nvSpPr>
          <p:spPr bwMode="auto">
            <a:xfrm>
              <a:off x="8605629"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Product </a:t>
              </a:r>
            </a:p>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Development</a:t>
              </a:r>
              <a:endParaRPr lang="en-US" sz="107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F3D76336-1EE2-480F-99AC-F5DBAA941F83}"/>
                </a:ext>
              </a:extLst>
            </p:cNvPr>
            <p:cNvSpPr/>
            <p:nvPr/>
          </p:nvSpPr>
          <p:spPr bwMode="auto">
            <a:xfrm>
              <a:off x="9736225"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Marketing</a:t>
              </a:r>
            </a:p>
          </p:txBody>
        </p:sp>
        <p:sp>
          <p:nvSpPr>
            <p:cNvPr id="17" name="Rectangle 16">
              <a:extLst>
                <a:ext uri="{FF2B5EF4-FFF2-40B4-BE49-F238E27FC236}">
                  <a16:creationId xmlns:a16="http://schemas.microsoft.com/office/drawing/2014/main" id="{EA423010-5270-42DD-AAA2-5CE207CF36B0}"/>
                </a:ext>
              </a:extLst>
            </p:cNvPr>
            <p:cNvSpPr/>
            <p:nvPr/>
          </p:nvSpPr>
          <p:spPr bwMode="auto">
            <a:xfrm>
              <a:off x="10866821"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Sales &amp; Support</a:t>
              </a:r>
            </a:p>
          </p:txBody>
        </p:sp>
        <p:cxnSp>
          <p:nvCxnSpPr>
            <p:cNvPr id="24" name="Elbow Connector 47">
              <a:extLst>
                <a:ext uri="{FF2B5EF4-FFF2-40B4-BE49-F238E27FC236}">
                  <a16:creationId xmlns:a16="http://schemas.microsoft.com/office/drawing/2014/main" id="{D94934F8-8875-495C-B117-61D9E2927CFB}"/>
                </a:ext>
              </a:extLst>
            </p:cNvPr>
            <p:cNvCxnSpPr>
              <a:stCxn id="8" idx="2"/>
              <a:endCxn id="15" idx="0"/>
            </p:cNvCxnSpPr>
            <p:nvPr/>
          </p:nvCxnSpPr>
          <p:spPr>
            <a:xfrm rot="5400000">
              <a:off x="9496055" y="4118010"/>
              <a:ext cx="394537" cy="1125883"/>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5" name="Elbow Connector 49">
              <a:extLst>
                <a:ext uri="{FF2B5EF4-FFF2-40B4-BE49-F238E27FC236}">
                  <a16:creationId xmlns:a16="http://schemas.microsoft.com/office/drawing/2014/main" id="{132128B4-4C31-42B8-8635-89E2A9A7DD27}"/>
                </a:ext>
              </a:extLst>
            </p:cNvPr>
            <p:cNvCxnSpPr>
              <a:stCxn id="8" idx="2"/>
              <a:endCxn id="17" idx="0"/>
            </p:cNvCxnSpPr>
            <p:nvPr/>
          </p:nvCxnSpPr>
          <p:spPr>
            <a:xfrm rot="16200000" flipH="1">
              <a:off x="10626650" y="4113296"/>
              <a:ext cx="394537" cy="1135309"/>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6E73350C-5CF0-4884-BDF4-1AB470AB65D0}"/>
                </a:ext>
              </a:extLst>
            </p:cNvPr>
            <p:cNvSpPr/>
            <p:nvPr/>
          </p:nvSpPr>
          <p:spPr bwMode="auto">
            <a:xfrm>
              <a:off x="10866820" y="571390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Regional (US/EU/Asia)</a:t>
              </a:r>
            </a:p>
            <a:p>
              <a:pPr algn="ctr" defTabSz="951028" fontAlgn="base">
                <a:lnSpc>
                  <a:spcPct val="90000"/>
                </a:lnSpc>
                <a:spcBef>
                  <a:spcPct val="0"/>
                </a:spcBef>
                <a:spcAft>
                  <a:spcPct val="0"/>
                </a:spcAft>
                <a:defRPr/>
              </a:pPr>
              <a:endParaRPr lang="en-US" sz="1071" kern="0">
                <a:solidFill>
                  <a:srgbClr val="505050"/>
                </a:solidFill>
                <a:latin typeface="Segoe UI"/>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AA28A7A5-B292-47C2-B392-E24EDDF37696}"/>
                </a:ext>
              </a:extLst>
            </p:cNvPr>
            <p:cNvCxnSpPr>
              <a:stCxn id="17" idx="2"/>
              <a:endCxn id="33" idx="0"/>
            </p:cNvCxnSpPr>
            <p:nvPr/>
          </p:nvCxnSpPr>
          <p:spPr>
            <a:xfrm flipH="1">
              <a:off x="11391572" y="5390166"/>
              <a:ext cx="1" cy="323734"/>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CEBFDEF0-DB76-4E95-BDB3-F9BF1E7397F0}"/>
                </a:ext>
              </a:extLst>
            </p:cNvPr>
            <p:cNvSpPr/>
            <p:nvPr/>
          </p:nvSpPr>
          <p:spPr bwMode="auto">
            <a:xfrm>
              <a:off x="5407859" y="2931812"/>
              <a:ext cx="1554221" cy="4172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a:solidFill>
                    <a:srgbClr val="505050"/>
                  </a:solidFill>
                  <a:latin typeface="Segoe UI"/>
                  <a:ea typeface="Segoe UI" pitchFamily="34" charset="0"/>
                  <a:cs typeface="Segoe UI" pitchFamily="34" charset="0"/>
                </a:rPr>
                <a:t>Trey Research</a:t>
              </a:r>
            </a:p>
          </p:txBody>
        </p:sp>
        <p:sp>
          <p:nvSpPr>
            <p:cNvPr id="7" name="Rectangle 6">
              <a:extLst>
                <a:ext uri="{FF2B5EF4-FFF2-40B4-BE49-F238E27FC236}">
                  <a16:creationId xmlns:a16="http://schemas.microsoft.com/office/drawing/2014/main" id="{B1EA2C03-8FCA-4E7B-9690-AE2E102D5D7A}"/>
                </a:ext>
              </a:extLst>
            </p:cNvPr>
            <p:cNvSpPr/>
            <p:nvPr/>
          </p:nvSpPr>
          <p:spPr bwMode="auto">
            <a:xfrm>
              <a:off x="5305905" y="4059481"/>
              <a:ext cx="1747422" cy="4172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Electronics</a:t>
              </a:r>
              <a:endParaRPr lang="en-US" sz="107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974223E-C983-4C2A-8595-F330497826AF}"/>
                </a:ext>
              </a:extLst>
            </p:cNvPr>
            <p:cNvSpPr/>
            <p:nvPr/>
          </p:nvSpPr>
          <p:spPr bwMode="auto">
            <a:xfrm>
              <a:off x="4529353"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Product </a:t>
              </a:r>
            </a:p>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Development</a:t>
              </a:r>
              <a:endParaRPr lang="en-US" sz="107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4AA8575-D26A-45E8-A32A-B5AD013B8E21}"/>
                </a:ext>
              </a:extLst>
            </p:cNvPr>
            <p:cNvSpPr/>
            <p:nvPr/>
          </p:nvSpPr>
          <p:spPr bwMode="auto">
            <a:xfrm>
              <a:off x="5659949"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Marketing</a:t>
              </a:r>
            </a:p>
          </p:txBody>
        </p:sp>
        <p:sp>
          <p:nvSpPr>
            <p:cNvPr id="14" name="Rectangle 13">
              <a:extLst>
                <a:ext uri="{FF2B5EF4-FFF2-40B4-BE49-F238E27FC236}">
                  <a16:creationId xmlns:a16="http://schemas.microsoft.com/office/drawing/2014/main" id="{E39AC672-6197-4890-AD50-8CFC763F1479}"/>
                </a:ext>
              </a:extLst>
            </p:cNvPr>
            <p:cNvSpPr/>
            <p:nvPr/>
          </p:nvSpPr>
          <p:spPr bwMode="auto">
            <a:xfrm>
              <a:off x="6790545"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Sales &amp; Support</a:t>
              </a:r>
            </a:p>
          </p:txBody>
        </p:sp>
        <p:cxnSp>
          <p:nvCxnSpPr>
            <p:cNvPr id="21" name="Elbow Connector 41">
              <a:extLst>
                <a:ext uri="{FF2B5EF4-FFF2-40B4-BE49-F238E27FC236}">
                  <a16:creationId xmlns:a16="http://schemas.microsoft.com/office/drawing/2014/main" id="{3D7E31EA-366B-4394-AACB-686BEE35F86C}"/>
                </a:ext>
              </a:extLst>
            </p:cNvPr>
            <p:cNvCxnSpPr>
              <a:stCxn id="7" idx="2"/>
              <a:endCxn id="12" idx="0"/>
            </p:cNvCxnSpPr>
            <p:nvPr/>
          </p:nvCxnSpPr>
          <p:spPr>
            <a:xfrm rot="5400000">
              <a:off x="5416117" y="4114720"/>
              <a:ext cx="401489" cy="1125511"/>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2" name="Rectangle 31">
              <a:extLst>
                <a:ext uri="{FF2B5EF4-FFF2-40B4-BE49-F238E27FC236}">
                  <a16:creationId xmlns:a16="http://schemas.microsoft.com/office/drawing/2014/main" id="{27753233-0851-4508-94BB-3B8DDBA3BEC6}"/>
                </a:ext>
              </a:extLst>
            </p:cNvPr>
            <p:cNvSpPr/>
            <p:nvPr/>
          </p:nvSpPr>
          <p:spPr bwMode="auto">
            <a:xfrm>
              <a:off x="6790545" y="5690749"/>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kern="0">
                  <a:solidFill>
                    <a:srgbClr val="505050"/>
                  </a:solidFill>
                  <a:latin typeface="Segoe UI"/>
                  <a:ea typeface="Segoe UI" pitchFamily="34" charset="0"/>
                  <a:cs typeface="Segoe UI" pitchFamily="34" charset="0"/>
                </a:rPr>
                <a:t>Regional (US/EU/Asia)</a:t>
              </a:r>
            </a:p>
            <a:p>
              <a:pPr algn="ctr" defTabSz="951028" fontAlgn="base">
                <a:lnSpc>
                  <a:spcPct val="90000"/>
                </a:lnSpc>
                <a:spcBef>
                  <a:spcPct val="0"/>
                </a:spcBef>
                <a:spcAft>
                  <a:spcPct val="0"/>
                </a:spcAft>
                <a:defRPr/>
              </a:pPr>
              <a:endParaRPr lang="en-US" sz="1071" kern="0">
                <a:solidFill>
                  <a:srgbClr val="505050"/>
                </a:soli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32648EB8-D78F-4F96-87D1-464428568251}"/>
                </a:ext>
              </a:extLst>
            </p:cNvPr>
            <p:cNvCxnSpPr>
              <a:stCxn id="14" idx="2"/>
              <a:endCxn id="32" idx="0"/>
            </p:cNvCxnSpPr>
            <p:nvPr/>
          </p:nvCxnSpPr>
          <p:spPr>
            <a:xfrm>
              <a:off x="7315297" y="5390166"/>
              <a:ext cx="0" cy="300583"/>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Elbow Connector 89">
              <a:extLst>
                <a:ext uri="{FF2B5EF4-FFF2-40B4-BE49-F238E27FC236}">
                  <a16:creationId xmlns:a16="http://schemas.microsoft.com/office/drawing/2014/main" id="{161AD6BA-351A-4CA8-869D-15E6E917A60C}"/>
                </a:ext>
              </a:extLst>
            </p:cNvPr>
            <p:cNvCxnSpPr>
              <a:stCxn id="5" idx="2"/>
              <a:endCxn id="8" idx="0"/>
            </p:cNvCxnSpPr>
            <p:nvPr/>
          </p:nvCxnSpPr>
          <p:spPr>
            <a:xfrm rot="16200000" flipH="1">
              <a:off x="7861932" y="1672100"/>
              <a:ext cx="717371" cy="4071294"/>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414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75336" y="1194541"/>
            <a:ext cx="11884216" cy="5349516"/>
          </a:xfrm>
        </p:spPr>
        <p:txBody>
          <a:bodyPr>
            <a:normAutofit/>
          </a:bodyPr>
          <a:lstStyle/>
          <a:p>
            <a:r>
              <a:rPr lang="en-US"/>
              <a:t>Sprawling IT estate, including a substantial legacy server footprint</a:t>
            </a:r>
          </a:p>
          <a:p>
            <a:pPr lvl="1"/>
            <a:r>
              <a:rPr lang="en-US"/>
              <a:t>Windows servers including both x32 and x64 hardware running Windows Server 2003 through to 2016</a:t>
            </a:r>
          </a:p>
          <a:p>
            <a:pPr lvl="1"/>
            <a:r>
              <a:rPr lang="en-US"/>
              <a:t>Linux servers running a mix of RHEL 6.10 and 7 series (7.2 through 7.6) and Ubuntu 16.04</a:t>
            </a:r>
          </a:p>
          <a:p>
            <a:pPr lvl="1"/>
            <a:r>
              <a:rPr lang="en-US"/>
              <a:t>The above servers comprise both physical machines as well as VMs hosted on VMware infrastructure managed by vCenter 6.5</a:t>
            </a:r>
          </a:p>
          <a:p>
            <a:pPr lvl="1"/>
            <a:r>
              <a:rPr lang="en-US"/>
              <a:t>Multiple database engines, including Microsoft SQL Server, PostGreSQL, and Cassandra</a:t>
            </a:r>
          </a:p>
          <a:p>
            <a:r>
              <a:rPr lang="en-US"/>
              <a:t>448 servers identified</a:t>
            </a:r>
          </a:p>
          <a:p>
            <a:r>
              <a:rPr lang="en-US"/>
              <a:t>No clear view of entire estate</a:t>
            </a:r>
          </a:p>
          <a:p>
            <a:pPr marL="0" indent="0">
              <a:spcAft>
                <a:spcPts val="900"/>
              </a:spcAft>
              <a:buNone/>
            </a:pPr>
            <a:endParaRPr lang="en-US" sz="1836">
              <a:solidFill>
                <a:schemeClr val="tx1"/>
              </a:solidFill>
            </a:endParaRPr>
          </a:p>
        </p:txBody>
      </p:sp>
      <p:sp>
        <p:nvSpPr>
          <p:cNvPr id="2" name="Title 1"/>
          <p:cNvSpPr>
            <a:spLocks noGrp="1"/>
          </p:cNvSpPr>
          <p:nvPr>
            <p:ph type="title" idx="4294967295"/>
          </p:nvPr>
        </p:nvSpPr>
        <p:spPr>
          <a:xfrm>
            <a:off x="317853" y="345184"/>
            <a:ext cx="11236575" cy="565067"/>
          </a:xfrm>
        </p:spPr>
        <p:txBody>
          <a:bodyPr>
            <a:normAutofit fontScale="90000"/>
          </a:bodyPr>
          <a:lstStyle/>
          <a:p>
            <a:r>
              <a:rPr lang="en-US" sz="4080"/>
              <a:t>Customer</a:t>
            </a:r>
            <a:r>
              <a:rPr lang="en-US" sz="4998"/>
              <a:t> situation</a:t>
            </a:r>
            <a:br>
              <a:rPr lang="en-US">
                <a:solidFill>
                  <a:schemeClr val="tx1"/>
                </a:solidFill>
                <a:latin typeface="Segoe UI" panose="020B0502040204020203" pitchFamily="34" charset="0"/>
              </a:rPr>
            </a:br>
            <a:endParaRPr lang="en-US" sz="3300">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323909" y="1211899"/>
            <a:ext cx="11884216" cy="4924624"/>
          </a:xfrm>
        </p:spPr>
        <p:txBody>
          <a:bodyPr/>
          <a:lstStyle/>
          <a:p>
            <a:pPr>
              <a:spcBef>
                <a:spcPts val="2448"/>
              </a:spcBef>
            </a:pPr>
            <a:r>
              <a:rPr lang="en-US" sz="3672"/>
              <a:t>Per-subscription configuration won't scale to an organization the size of Trey Research. How can governance controls be implemented with minimum per-subscription configuration overhead?</a:t>
            </a:r>
          </a:p>
          <a:p>
            <a:pPr>
              <a:spcBef>
                <a:spcPts val="2448"/>
              </a:spcBef>
            </a:pPr>
            <a:r>
              <a:rPr lang="en-US" sz="3672"/>
              <a:t>As well as implementing our governance rules on how Azure is used, we need a way to audit that no deployments have been made that bypass those rules. This audit needs to scale across the entire organization.</a:t>
            </a:r>
          </a:p>
        </p:txBody>
      </p:sp>
      <p:sp>
        <p:nvSpPr>
          <p:cNvPr id="2" name="Title 1"/>
          <p:cNvSpPr>
            <a:spLocks noGrp="1"/>
          </p:cNvSpPr>
          <p:nvPr>
            <p:ph type="title" idx="4294967295"/>
          </p:nvPr>
        </p:nvSpPr>
        <p:spPr>
          <a:xfrm>
            <a:off x="323909" y="337667"/>
            <a:ext cx="11236575" cy="1130181"/>
          </a:xfrm>
        </p:spPr>
        <p:txBody>
          <a:bodyPr/>
          <a:lstStyle/>
          <a:p>
            <a:r>
              <a:rPr lang="en-US"/>
              <a:t>Customer objections</a:t>
            </a:r>
            <a:br>
              <a:rPr lang="en-US"/>
            </a:br>
            <a:endParaRPr lang="en-US"/>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599C3-453B-43AB-B38A-EB5B00A44F50}"/>
              </a:ext>
            </a:extLst>
          </p:cNvPr>
          <p:cNvSpPr>
            <a:spLocks noGrp="1"/>
          </p:cNvSpPr>
          <p:nvPr>
            <p:ph type="body" sz="quarter" idx="4294967295"/>
          </p:nvPr>
        </p:nvSpPr>
        <p:spPr>
          <a:xfrm>
            <a:off x="402296" y="1244867"/>
            <a:ext cx="11884216" cy="3771944"/>
          </a:xfrm>
        </p:spPr>
        <p:txBody>
          <a:bodyPr/>
          <a:lstStyle/>
          <a:p>
            <a:pPr>
              <a:spcBef>
                <a:spcPts val="2448"/>
              </a:spcBef>
            </a:pPr>
            <a:r>
              <a:rPr lang="en-US" sz="3672"/>
              <a:t>How can we ensure our deployments meet Azure security best practices, and how can we protect our Production workloads even if the security perimeter is compromised?</a:t>
            </a:r>
          </a:p>
          <a:p>
            <a:pPr>
              <a:spcBef>
                <a:spcPts val="2448"/>
              </a:spcBef>
            </a:pPr>
            <a:r>
              <a:rPr lang="en-US" sz="3672"/>
              <a:t>How can Azure help control the costs associated with non-Production VMs left running out-of-hours?</a:t>
            </a:r>
          </a:p>
        </p:txBody>
      </p:sp>
      <p:sp>
        <p:nvSpPr>
          <p:cNvPr id="3" name="Title 2">
            <a:extLst>
              <a:ext uri="{FF2B5EF4-FFF2-40B4-BE49-F238E27FC236}">
                <a16:creationId xmlns:a16="http://schemas.microsoft.com/office/drawing/2014/main" id="{C76EF5EB-948A-40EE-BE05-582D567A1ADE}"/>
              </a:ext>
            </a:extLst>
          </p:cNvPr>
          <p:cNvSpPr>
            <a:spLocks noGrp="1"/>
          </p:cNvSpPr>
          <p:nvPr>
            <p:ph type="title" idx="4294967295"/>
          </p:nvPr>
        </p:nvSpPr>
        <p:spPr>
          <a:xfrm>
            <a:off x="402296" y="458261"/>
            <a:ext cx="11236575" cy="1130181"/>
          </a:xfrm>
        </p:spPr>
        <p:txBody>
          <a:bodyPr/>
          <a:lstStyle/>
          <a:p>
            <a:r>
              <a:rPr lang="en-US"/>
              <a:t>Customer objections</a:t>
            </a:r>
            <a:br>
              <a:rPr lang="en-US"/>
            </a:br>
            <a:endParaRPr lang="en-US"/>
          </a:p>
        </p:txBody>
      </p:sp>
    </p:spTree>
    <p:extLst>
      <p:ext uri="{BB962C8B-B14F-4D97-AF65-F5344CB8AC3E}">
        <p14:creationId xmlns:p14="http://schemas.microsoft.com/office/powerpoint/2010/main" val="40408138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218562" y="150998"/>
            <a:ext cx="12008267" cy="1141864"/>
          </a:xfrm>
          <a:prstGeom prst="rect">
            <a:avLst/>
          </a:prstGeom>
        </p:spPr>
        <p:txBody>
          <a:bodyPr vert="horz" lIns="93258" tIns="46629" rIns="93258" bIns="4662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defRPr/>
            </a:pPr>
            <a:r>
              <a:rPr lang="en-US" sz="3600">
                <a:solidFill>
                  <a:prstClr val="black"/>
                </a:solidFill>
                <a:latin typeface="Segoe UI Semibold "/>
                <a:cs typeface="Segoe UI Light" panose="020B0502040204020203" pitchFamily="34" charset="0"/>
              </a:rPr>
              <a:t>Cloud Adoption Framework | Governance Model</a:t>
            </a:r>
          </a:p>
          <a:p>
            <a:pPr defTabSz="914411">
              <a:defRPr/>
            </a:pPr>
            <a:r>
              <a:rPr lang="en-US" sz="2800">
                <a:solidFill>
                  <a:srgbClr val="EAEAEA">
                    <a:lumMod val="50000"/>
                  </a:srgbClr>
                </a:solidFill>
                <a:latin typeface="Segoe UI Semibold "/>
                <a:cs typeface="Segoe UI Light" panose="020B0502040204020203" pitchFamily="34" charset="0"/>
              </a:rPr>
              <a:t>Governance End State that fosters trust and builds confidence</a:t>
            </a:r>
          </a:p>
        </p:txBody>
      </p:sp>
      <p:sp>
        <p:nvSpPr>
          <p:cNvPr id="8" name="TextBox 7">
            <a:extLst>
              <a:ext uri="{FF2B5EF4-FFF2-40B4-BE49-F238E27FC236}">
                <a16:creationId xmlns:a16="http://schemas.microsoft.com/office/drawing/2014/main" id="{D8D18157-A763-4D9A-8E9F-63D99DB665BF}"/>
              </a:ext>
            </a:extLst>
          </p:cNvPr>
          <p:cNvSpPr txBox="1"/>
          <p:nvPr/>
        </p:nvSpPr>
        <p:spPr>
          <a:xfrm>
            <a:off x="7967766" y="1265127"/>
            <a:ext cx="4259063" cy="1843005"/>
          </a:xfrm>
          <a:prstGeom prst="rect">
            <a:avLst/>
          </a:prstGeom>
          <a:noFill/>
          <a:ln>
            <a:solidFill>
              <a:schemeClr val="accent5"/>
            </a:solidFill>
          </a:ln>
        </p:spPr>
        <p:txBody>
          <a:bodyPr wrap="square" lIns="182878" tIns="146302" rIns="182878" bIns="146302" rtlCol="0">
            <a:spAutoFit/>
          </a:bodyPr>
          <a:lstStyle/>
          <a:p>
            <a:pPr defTabSz="932754">
              <a:lnSpc>
                <a:spcPct val="90000"/>
              </a:lnSpc>
              <a:spcAft>
                <a:spcPts val="600"/>
              </a:spcAft>
              <a:defRPr/>
            </a:pPr>
            <a:r>
              <a:rPr lang="en-US" sz="2400" b="1">
                <a:gradFill>
                  <a:gsLst>
                    <a:gs pos="2917">
                      <a:srgbClr val="353535"/>
                    </a:gs>
                    <a:gs pos="30000">
                      <a:srgbClr val="353535"/>
                    </a:gs>
                  </a:gsLst>
                  <a:lin ang="5400000" scaled="0"/>
                </a:gradFill>
                <a:latin typeface="Segoe UI Semilight"/>
              </a:rPr>
              <a:t>Corporate Policy</a:t>
            </a:r>
            <a:endParaRPr lang="en-US" sz="2000" b="1">
              <a:gradFill>
                <a:gsLst>
                  <a:gs pos="2917">
                    <a:srgbClr val="353535"/>
                  </a:gs>
                  <a:gs pos="30000">
                    <a:srgbClr val="353535"/>
                  </a:gs>
                </a:gsLst>
                <a:lin ang="5400000" scaled="0"/>
              </a:gradFill>
              <a:latin typeface="Segoe UI Semilight"/>
            </a:endParaRPr>
          </a:p>
          <a:p>
            <a:pPr defTabSz="932754">
              <a:lnSpc>
                <a:spcPct val="90000"/>
              </a:lnSpc>
              <a:spcAft>
                <a:spcPts val="600"/>
              </a:spcAft>
              <a:defRPr/>
            </a:pPr>
            <a:r>
              <a:rPr lang="en-US" sz="2000">
                <a:gradFill>
                  <a:gsLst>
                    <a:gs pos="2917">
                      <a:srgbClr val="353535"/>
                    </a:gs>
                    <a:gs pos="30000">
                      <a:srgbClr val="353535"/>
                    </a:gs>
                  </a:gsLst>
                  <a:lin ang="5400000" scaled="0"/>
                </a:gradFill>
                <a:latin typeface="Segoe UI Semilight"/>
              </a:rPr>
              <a:t>Governance is a big, intimidating topic. Establish proper scope by mitigating </a:t>
            </a:r>
            <a:r>
              <a:rPr lang="en-US" sz="2000" b="1" i="1">
                <a:gradFill>
                  <a:gsLst>
                    <a:gs pos="2917">
                      <a:srgbClr val="353535"/>
                    </a:gs>
                    <a:gs pos="30000">
                      <a:srgbClr val="353535"/>
                    </a:gs>
                  </a:gsLst>
                  <a:lin ang="5400000" scaled="0"/>
                </a:gradFill>
                <a:latin typeface="Segoe UI Semilight"/>
              </a:rPr>
              <a:t>tangible</a:t>
            </a:r>
            <a:r>
              <a:rPr lang="en-US" sz="2000">
                <a:gradFill>
                  <a:gsLst>
                    <a:gs pos="2917">
                      <a:srgbClr val="353535"/>
                    </a:gs>
                    <a:gs pos="30000">
                      <a:srgbClr val="353535"/>
                    </a:gs>
                  </a:gsLst>
                  <a:lin ang="5400000" scaled="0"/>
                </a:gradFill>
                <a:latin typeface="Segoe UI Semilight"/>
              </a:rPr>
              <a:t> risks through corporate policy.</a:t>
            </a:r>
          </a:p>
        </p:txBody>
      </p:sp>
      <p:sp>
        <p:nvSpPr>
          <p:cNvPr id="9" name="TextBox 8">
            <a:extLst>
              <a:ext uri="{FF2B5EF4-FFF2-40B4-BE49-F238E27FC236}">
                <a16:creationId xmlns:a16="http://schemas.microsoft.com/office/drawing/2014/main" id="{34A611D5-96C7-42A0-996A-6A1E12D9C3D5}"/>
              </a:ext>
            </a:extLst>
          </p:cNvPr>
          <p:cNvSpPr txBox="1"/>
          <p:nvPr/>
        </p:nvSpPr>
        <p:spPr>
          <a:xfrm>
            <a:off x="7967766" y="3116128"/>
            <a:ext cx="4259063" cy="2089799"/>
          </a:xfrm>
          <a:prstGeom prst="rect">
            <a:avLst/>
          </a:prstGeom>
          <a:noFill/>
          <a:ln>
            <a:solidFill>
              <a:schemeClr val="accent5"/>
            </a:solidFill>
          </a:ln>
        </p:spPr>
        <p:txBody>
          <a:bodyPr wrap="square" lIns="182878" tIns="146302" rIns="182878" bIns="146302" rtlCol="0">
            <a:spAutoFit/>
          </a:bodyPr>
          <a:lstStyle/>
          <a:p>
            <a:pPr defTabSz="932754">
              <a:lnSpc>
                <a:spcPct val="90000"/>
              </a:lnSpc>
              <a:spcAft>
                <a:spcPts val="600"/>
              </a:spcAft>
              <a:defRPr/>
            </a:pPr>
            <a:r>
              <a:rPr lang="en-US" sz="2400" b="1">
                <a:gradFill>
                  <a:gsLst>
                    <a:gs pos="2917">
                      <a:srgbClr val="353535"/>
                    </a:gs>
                    <a:gs pos="30000">
                      <a:srgbClr val="353535"/>
                    </a:gs>
                  </a:gsLst>
                  <a:lin ang="5400000" scaled="0"/>
                </a:gradFill>
                <a:latin typeface="Segoe UI Semilight"/>
              </a:rPr>
              <a:t>Cloud Governance Disciplines</a:t>
            </a:r>
          </a:p>
          <a:p>
            <a:pPr defTabSz="932754">
              <a:lnSpc>
                <a:spcPct val="90000"/>
              </a:lnSpc>
              <a:spcAft>
                <a:spcPts val="600"/>
              </a:spcAft>
              <a:defRPr/>
            </a:pPr>
            <a:r>
              <a:rPr lang="en-US" sz="2000">
                <a:gradFill>
                  <a:gsLst>
                    <a:gs pos="2917">
                      <a:srgbClr val="353535"/>
                    </a:gs>
                    <a:gs pos="30000">
                      <a:srgbClr val="353535"/>
                    </a:gs>
                  </a:gsLst>
                  <a:lin ang="5400000" scaled="0"/>
                </a:gradFill>
                <a:latin typeface="Segoe UI Semilight"/>
              </a:rPr>
              <a:t>Governance is a team sport. Empower multiple team members by decomposing corporate policy changes into five actionable disciplines.</a:t>
            </a:r>
          </a:p>
        </p:txBody>
      </p:sp>
      <p:pic>
        <p:nvPicPr>
          <p:cNvPr id="4" name="Picture 3">
            <a:extLst>
              <a:ext uri="{FF2B5EF4-FFF2-40B4-BE49-F238E27FC236}">
                <a16:creationId xmlns:a16="http://schemas.microsoft.com/office/drawing/2014/main" id="{E7149261-701B-4912-A8E7-EBEEA4556CB8}"/>
              </a:ext>
            </a:extLst>
          </p:cNvPr>
          <p:cNvPicPr>
            <a:picLocks noChangeAspect="1"/>
          </p:cNvPicPr>
          <p:nvPr/>
        </p:nvPicPr>
        <p:blipFill>
          <a:blip r:embed="rId3"/>
          <a:srcRect/>
          <a:stretch/>
        </p:blipFill>
        <p:spPr>
          <a:xfrm>
            <a:off x="86415" y="1268791"/>
            <a:ext cx="7816942" cy="3933445"/>
          </a:xfrm>
          <a:prstGeom prst="rect">
            <a:avLst/>
          </a:prstGeom>
        </p:spPr>
      </p:pic>
      <p:sp>
        <p:nvSpPr>
          <p:cNvPr id="6" name="TextBox 5">
            <a:extLst>
              <a:ext uri="{FF2B5EF4-FFF2-40B4-BE49-F238E27FC236}">
                <a16:creationId xmlns:a16="http://schemas.microsoft.com/office/drawing/2014/main" id="{379C50FE-4B85-4005-B54E-3B1B9F4AF4CA}"/>
              </a:ext>
            </a:extLst>
          </p:cNvPr>
          <p:cNvSpPr txBox="1"/>
          <p:nvPr/>
        </p:nvSpPr>
        <p:spPr>
          <a:xfrm>
            <a:off x="86415" y="5283035"/>
            <a:ext cx="7816942" cy="1560492"/>
          </a:xfrm>
          <a:prstGeom prst="rect">
            <a:avLst/>
          </a:prstGeom>
          <a:noFill/>
          <a:ln>
            <a:solidFill>
              <a:schemeClr val="accent5"/>
            </a:solidFill>
          </a:ln>
        </p:spPr>
        <p:txBody>
          <a:bodyPr wrap="square" lIns="182878" tIns="146302" rIns="182878" bIns="146302" rtlCol="0">
            <a:spAutoFit/>
          </a:bodyPr>
          <a:lstStyle/>
          <a:p>
            <a:pPr defTabSz="932754">
              <a:lnSpc>
                <a:spcPct val="90000"/>
              </a:lnSpc>
              <a:spcAft>
                <a:spcPts val="600"/>
              </a:spcAft>
              <a:defRPr/>
            </a:pPr>
            <a:r>
              <a:rPr lang="en-US" sz="2400" b="1">
                <a:gradFill>
                  <a:gsLst>
                    <a:gs pos="2917">
                      <a:srgbClr val="353535"/>
                    </a:gs>
                    <a:gs pos="30000">
                      <a:srgbClr val="353535"/>
                    </a:gs>
                  </a:gsLst>
                  <a:lin ang="5400000" scaled="0"/>
                </a:gradFill>
                <a:latin typeface="Segoe UI Semilight"/>
              </a:rPr>
              <a:t>Cloud Governance Team</a:t>
            </a:r>
          </a:p>
          <a:p>
            <a:pPr defTabSz="932754">
              <a:lnSpc>
                <a:spcPct val="90000"/>
              </a:lnSpc>
              <a:spcAft>
                <a:spcPts val="600"/>
              </a:spcAft>
              <a:defRPr/>
            </a:pPr>
            <a:r>
              <a:rPr lang="en-US" sz="2000">
                <a:gradFill>
                  <a:gsLst>
                    <a:gs pos="2917">
                      <a:srgbClr val="353535"/>
                    </a:gs>
                    <a:gs pos="30000">
                      <a:srgbClr val="353535"/>
                    </a:gs>
                  </a:gsLst>
                  <a:lin ang="5400000" scaled="0"/>
                </a:gradFill>
                <a:latin typeface="Segoe UI Semilight"/>
              </a:rPr>
              <a:t>A team of governance minded cloud architects can evolve these disciplines, ensure governance consistency, and accelerate deployment.</a:t>
            </a:r>
          </a:p>
        </p:txBody>
      </p:sp>
    </p:spTree>
    <p:extLst>
      <p:ext uri="{BB962C8B-B14F-4D97-AF65-F5344CB8AC3E}">
        <p14:creationId xmlns:p14="http://schemas.microsoft.com/office/powerpoint/2010/main" val="1610916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24B21-C786-41F9-811F-784C6DBD73CF}"/>
              </a:ext>
            </a:extLst>
          </p:cNvPr>
          <p:cNvPicPr>
            <a:picLocks noChangeAspect="1"/>
          </p:cNvPicPr>
          <p:nvPr/>
        </p:nvPicPr>
        <p:blipFill>
          <a:blip r:embed="rId3"/>
          <a:srcRect/>
          <a:stretch/>
        </p:blipFill>
        <p:spPr>
          <a:xfrm>
            <a:off x="2325530" y="920961"/>
            <a:ext cx="7629036" cy="3838891"/>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196194" y="200105"/>
            <a:ext cx="11887709" cy="622064"/>
          </a:xfrm>
          <a:prstGeom prst="rect">
            <a:avLst/>
          </a:prstGeom>
        </p:spPr>
        <p:txBody>
          <a:bodyPr vert="horz" lIns="93258" tIns="46629" rIns="93258" bIns="4662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4000">
                <a:solidFill>
                  <a:prstClr val="black"/>
                </a:solidFill>
                <a:latin typeface="Segoe UI Semibold "/>
                <a:cs typeface="Segoe UI Light" panose="020B0502040204020203" pitchFamily="34" charset="0"/>
              </a:rPr>
              <a:t>Making Governance Actionable with Native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9755" y="2693488"/>
            <a:ext cx="1950692" cy="1489096"/>
          </a:xfrm>
          <a:prstGeom prst="accentCallout2">
            <a:avLst>
              <a:gd name="adj1" fmla="val 18750"/>
              <a:gd name="adj2" fmla="val -8333"/>
              <a:gd name="adj3" fmla="val 18750"/>
              <a:gd name="adj4" fmla="val -16667"/>
              <a:gd name="adj5" fmla="val 31469"/>
              <a:gd name="adj6" fmla="val -217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Azure Blueprints</a:t>
            </a:r>
          </a:p>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Azure Policy</a:t>
            </a:r>
          </a:p>
          <a:p>
            <a:pPr marL="171452" indent="-171452" defTabSz="932483" fontAlgn="base">
              <a:lnSpc>
                <a:spcPct val="90000"/>
              </a:lnSpc>
              <a:spcBef>
                <a:spcPct val="0"/>
              </a:spcBef>
              <a:spcAft>
                <a:spcPct val="0"/>
              </a:spcAft>
              <a:buFont typeface="Arial" panose="020B0604020202020204" pitchFamily="34" charset="0"/>
              <a:buChar char="•"/>
            </a:pPr>
            <a:r>
              <a:rPr lang="en-US" sz="1122" b="1" i="1">
                <a:solidFill>
                  <a:prstClr val="black"/>
                </a:solidFill>
                <a:latin typeface="Segoe UI" panose="020B0502040204020203" pitchFamily="34" charset="0"/>
                <a:ea typeface="Segoe UI" pitchFamily="34" charset="0"/>
                <a:cs typeface="Segoe UI" panose="020B0502040204020203" pitchFamily="34" charset="0"/>
              </a:rPr>
              <a:t>Azure Cost Management</a:t>
            </a:r>
          </a:p>
          <a:p>
            <a:pPr marL="171452" indent="-171452" defTabSz="932483" fontAlgn="base">
              <a:lnSpc>
                <a:spcPct val="90000"/>
              </a:lnSpc>
              <a:spcBef>
                <a:spcPct val="0"/>
              </a:spcBef>
              <a:spcAft>
                <a:spcPct val="0"/>
              </a:spcAft>
              <a:buFont typeface="Arial" panose="020B0604020202020204" pitchFamily="34" charset="0"/>
              <a:buChar char="•"/>
            </a:pPr>
            <a:r>
              <a:rPr lang="en-US" sz="1122" b="1" i="1">
                <a:solidFill>
                  <a:prstClr val="black"/>
                </a:solidFill>
                <a:latin typeface="Segoe UI" panose="020B0502040204020203" pitchFamily="34" charset="0"/>
                <a:ea typeface="Segoe UI" pitchFamily="34" charset="0"/>
                <a:cs typeface="Segoe UI" panose="020B0502040204020203" pitchFamily="34" charset="0"/>
              </a:rPr>
              <a:t>Azure Advisor</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Portal</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EA Content Pack</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45101" y="4995081"/>
            <a:ext cx="2154392" cy="1757492"/>
          </a:xfrm>
          <a:prstGeom prst="accentCallout2">
            <a:avLst>
              <a:gd name="adj1" fmla="val 18750"/>
              <a:gd name="adj2" fmla="val -8333"/>
              <a:gd name="adj3" fmla="val 18750"/>
              <a:gd name="adj4" fmla="val -16667"/>
              <a:gd name="adj5" fmla="val -128154"/>
              <a:gd name="adj6" fmla="val -2873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Azure Blueprints</a:t>
            </a:r>
          </a:p>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Azure Policy</a:t>
            </a:r>
          </a:p>
          <a:p>
            <a:pPr marL="171452" indent="-171452" defTabSz="932483" fontAlgn="base">
              <a:lnSpc>
                <a:spcPct val="90000"/>
              </a:lnSpc>
              <a:spcBef>
                <a:spcPct val="0"/>
              </a:spcBef>
              <a:spcAft>
                <a:spcPct val="0"/>
              </a:spcAft>
              <a:buFont typeface="Arial" panose="020B0604020202020204" pitchFamily="34" charset="0"/>
              <a:buChar char="•"/>
            </a:pPr>
            <a:r>
              <a:rPr lang="en-US" sz="1122" b="1" i="1">
                <a:solidFill>
                  <a:prstClr val="black"/>
                </a:solidFill>
                <a:latin typeface="Segoe UI" panose="020B0502040204020203" pitchFamily="34" charset="0"/>
                <a:ea typeface="Segoe UI" pitchFamily="34" charset="0"/>
                <a:cs typeface="Segoe UI" panose="020B0502040204020203" pitchFamily="34" charset="0"/>
              </a:rPr>
              <a:t>Azure Security Center</a:t>
            </a:r>
          </a:p>
          <a:p>
            <a:pPr marL="171452" indent="-171452" defTabSz="932483" fontAlgn="base">
              <a:lnSpc>
                <a:spcPct val="90000"/>
              </a:lnSpc>
              <a:spcBef>
                <a:spcPct val="0"/>
              </a:spcBef>
              <a:spcAft>
                <a:spcPct val="0"/>
              </a:spcAft>
              <a:buFont typeface="Arial" panose="020B0604020202020204" pitchFamily="34" charset="0"/>
              <a:buChar char="•"/>
            </a:pPr>
            <a:r>
              <a:rPr lang="en-US" sz="1122" b="1" i="1">
                <a:solidFill>
                  <a:prstClr val="black"/>
                </a:solidFill>
                <a:latin typeface="Segoe UI" panose="020B0502040204020203" pitchFamily="34" charset="0"/>
                <a:ea typeface="Segoe UI" pitchFamily="34" charset="0"/>
                <a:cs typeface="Segoe UI" panose="020B0502040204020203" pitchFamily="34" charset="0"/>
              </a:rPr>
              <a:t>Azure Sentinel</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Subscription Design</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Encryption</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Hybrid Identity</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Networking</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Automation</a:t>
            </a: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242099" y="5247771"/>
            <a:ext cx="1950692" cy="1584258"/>
          </a:xfrm>
          <a:prstGeom prst="accentCallout2">
            <a:avLst>
              <a:gd name="adj1" fmla="val 18750"/>
              <a:gd name="adj2" fmla="val -8333"/>
              <a:gd name="adj3" fmla="val 18750"/>
              <a:gd name="adj4" fmla="val -16667"/>
              <a:gd name="adj5" fmla="val -94066"/>
              <a:gd name="adj6" fmla="val 29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Azure Blueprints</a:t>
            </a:r>
          </a:p>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Azure Policy</a:t>
            </a:r>
          </a:p>
          <a:p>
            <a:pPr marL="171452" indent="-171452" defTabSz="932483" fontAlgn="base">
              <a:lnSpc>
                <a:spcPct val="90000"/>
              </a:lnSpc>
              <a:spcBef>
                <a:spcPct val="0"/>
              </a:spcBef>
              <a:spcAft>
                <a:spcPct val="0"/>
              </a:spcAft>
              <a:buFont typeface="Arial" panose="020B0604020202020204" pitchFamily="34" charset="0"/>
              <a:buChar char="•"/>
            </a:pPr>
            <a:r>
              <a:rPr lang="en-US" sz="1122" b="1" i="1">
                <a:solidFill>
                  <a:prstClr val="black"/>
                </a:solidFill>
                <a:latin typeface="Segoe UI" panose="020B0502040204020203" pitchFamily="34" charset="0"/>
                <a:ea typeface="Segoe UI" pitchFamily="34" charset="0"/>
                <a:cs typeface="Segoe UI" panose="020B0502040204020203" pitchFamily="34" charset="0"/>
              </a:rPr>
              <a:t>Azure Monitor</a:t>
            </a:r>
          </a:p>
          <a:p>
            <a:pPr marL="171452" indent="-171452" defTabSz="932483" fontAlgn="base">
              <a:lnSpc>
                <a:spcPct val="90000"/>
              </a:lnSpc>
              <a:spcBef>
                <a:spcPct val="0"/>
              </a:spcBef>
              <a:spcAft>
                <a:spcPct val="0"/>
              </a:spcAft>
              <a:buFont typeface="Arial" panose="020B0604020202020204" pitchFamily="34" charset="0"/>
              <a:buChar char="•"/>
            </a:pPr>
            <a:r>
              <a:rPr lang="en-US" sz="1122" b="1" i="1">
                <a:solidFill>
                  <a:prstClr val="black"/>
                </a:solidFill>
                <a:latin typeface="Segoe UI" panose="020B0502040204020203" pitchFamily="34" charset="0"/>
                <a:ea typeface="Segoe UI" pitchFamily="34" charset="0"/>
                <a:cs typeface="Segoe UI" panose="020B0502040204020203" pitchFamily="34" charset="0"/>
              </a:rPr>
              <a:t>Azure Advisor</a:t>
            </a:r>
            <a:endParaRPr lang="en-US" sz="1122">
              <a:solidFill>
                <a:prstClr val="black"/>
              </a:solidFill>
              <a:latin typeface="Segoe UI" panose="020B0502040204020203" pitchFamily="34" charset="0"/>
              <a:ea typeface="Segoe UI" pitchFamily="34" charset="0"/>
              <a:cs typeface="Segoe UI" panose="020B0502040204020203" pitchFamily="34" charset="0"/>
            </a:endParaRP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Resource Manager Templates</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Resource Graph</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Management Groups</a:t>
            </a: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8003873" y="5353745"/>
            <a:ext cx="1950692" cy="1345458"/>
          </a:xfrm>
          <a:prstGeom prst="accentCallout2">
            <a:avLst>
              <a:gd name="adj1" fmla="val 18750"/>
              <a:gd name="adj2" fmla="val -8333"/>
              <a:gd name="adj3" fmla="val 18750"/>
              <a:gd name="adj4" fmla="val -16667"/>
              <a:gd name="adj5" fmla="val -76963"/>
              <a:gd name="adj6" fmla="val -8324"/>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anose="020B0502040204020203" pitchFamily="34" charset="0"/>
                <a:cs typeface="Segoe UI" panose="020B0502040204020203" pitchFamily="34" charset="0"/>
              </a:rPr>
              <a:t>Azure Blueprints</a:t>
            </a:r>
          </a:p>
          <a:p>
            <a:pPr marL="171452" indent="-171452" defTabSz="932483" fontAlgn="base">
              <a:lnSpc>
                <a:spcPct val="90000"/>
              </a:lnSpc>
              <a:spcBef>
                <a:spcPct val="0"/>
              </a:spcBef>
              <a:spcAft>
                <a:spcPct val="0"/>
              </a:spcAft>
              <a:buFont typeface="Arial" panose="020B0604020202020204" pitchFamily="34" charset="0"/>
              <a:buChar char="•"/>
            </a:pPr>
            <a:r>
              <a:rPr lang="en-US" sz="1122" b="1" i="1">
                <a:solidFill>
                  <a:prstClr val="black"/>
                </a:solidFill>
                <a:latin typeface="Segoe UI" panose="020B0502040204020203" pitchFamily="34" charset="0"/>
                <a:ea typeface="Segoe UI" panose="020B0502040204020203" pitchFamily="34" charset="0"/>
                <a:cs typeface="Segoe UI" panose="020B0502040204020203" pitchFamily="34" charset="0"/>
              </a:rPr>
              <a:t>RBAC</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AD</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AD B2B</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AD B2C</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Directory Federation</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Directory Replication</a:t>
            </a:r>
          </a:p>
          <a:p>
            <a:pPr marL="171452" indent="-171452" defTabSz="932483" fontAlgn="base">
              <a:lnSpc>
                <a:spcPct val="90000"/>
              </a:lnSpc>
              <a:spcBef>
                <a:spcPct val="0"/>
              </a:spcBef>
              <a:spcAft>
                <a:spcPct val="0"/>
              </a:spcAft>
              <a:buFont typeface="Arial" panose="020B0604020202020204" pitchFamily="34" charset="0"/>
              <a:buChar char="•"/>
            </a:pPr>
            <a:endParaRPr lang="en-US" sz="1122">
              <a:solidFill>
                <a:prstClr val="black"/>
              </a:solidFill>
              <a:latin typeface="Segoe UI" panose="020B0502040204020203" pitchFamily="34" charset="0"/>
              <a:ea typeface="Segoe UI" pitchFamily="34" charset="0"/>
              <a:cs typeface="Segoe UI" panose="020B0502040204020203" pitchFamily="34" charset="0"/>
            </a:endParaRP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342424" y="2693487"/>
            <a:ext cx="1950692" cy="2172555"/>
          </a:xfrm>
          <a:prstGeom prst="accentCallout2">
            <a:avLst>
              <a:gd name="adj1" fmla="val 18750"/>
              <a:gd name="adj2" fmla="val -8333"/>
              <a:gd name="adj3" fmla="val 18750"/>
              <a:gd name="adj4" fmla="val -16667"/>
              <a:gd name="adj5" fmla="val 38048"/>
              <a:gd name="adj6" fmla="val -303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Azure Blueprint</a:t>
            </a:r>
          </a:p>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Azure Policy</a:t>
            </a:r>
          </a:p>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Resource Grouping &amp; Tagging</a:t>
            </a:r>
          </a:p>
          <a:p>
            <a:pPr marL="171452" indent="-171452" defTabSz="932483" fontAlgn="base">
              <a:lnSpc>
                <a:spcPct val="90000"/>
              </a:lnSpc>
              <a:spcBef>
                <a:spcPct val="0"/>
              </a:spcBef>
              <a:spcAft>
                <a:spcPct val="0"/>
              </a:spcAft>
              <a:buFont typeface="Arial" panose="020B0604020202020204" pitchFamily="34" charset="0"/>
              <a:buChar char="•"/>
            </a:pPr>
            <a:r>
              <a:rPr lang="en-US" sz="1122" b="1">
                <a:solidFill>
                  <a:prstClr val="black"/>
                </a:solidFill>
                <a:latin typeface="Segoe UI" panose="020B0502040204020203" pitchFamily="34" charset="0"/>
                <a:ea typeface="Segoe UI" pitchFamily="34" charset="0"/>
                <a:cs typeface="Segoe UI" panose="020B0502040204020203" pitchFamily="34" charset="0"/>
              </a:rPr>
              <a:t>Resource Manager Templates</a:t>
            </a:r>
          </a:p>
          <a:p>
            <a:pPr marL="171452" indent="-171452" defTabSz="932483" fontAlgn="base">
              <a:lnSpc>
                <a:spcPct val="90000"/>
              </a:lnSpc>
              <a:spcBef>
                <a:spcPct val="0"/>
              </a:spcBef>
              <a:spcAft>
                <a:spcPct val="0"/>
              </a:spcAft>
              <a:buFont typeface="Arial" panose="020B0604020202020204" pitchFamily="34" charset="0"/>
              <a:buChar char="•"/>
            </a:pPr>
            <a:r>
              <a:rPr lang="en-US" sz="1122" b="1" i="1">
                <a:solidFill>
                  <a:prstClr val="black"/>
                </a:solidFill>
                <a:latin typeface="Segoe UI" panose="020B0502040204020203" pitchFamily="34" charset="0"/>
                <a:ea typeface="Segoe UI" panose="020B0502040204020203" pitchFamily="34" charset="0"/>
                <a:cs typeface="Segoe UI" panose="020B0502040204020203" pitchFamily="34" charset="0"/>
              </a:rPr>
              <a:t>Azure Advisor</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DevOps</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Site Recovery</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Backup</a:t>
            </a:r>
          </a:p>
          <a:p>
            <a:pPr marL="171452" indent="-171452" defTabSz="932483" fontAlgn="base">
              <a:lnSpc>
                <a:spcPct val="90000"/>
              </a:lnSpc>
              <a:spcBef>
                <a:spcPct val="0"/>
              </a:spcBef>
              <a:spcAft>
                <a:spcPct val="0"/>
              </a:spcAft>
              <a:buFont typeface="Arial" panose="020B0604020202020204" pitchFamily="34" charset="0"/>
              <a:buChar char="•"/>
            </a:pPr>
            <a:r>
              <a:rPr lang="en-US" sz="1122">
                <a:solidFill>
                  <a:prstClr val="black"/>
                </a:solidFill>
                <a:latin typeface="Segoe UI" panose="020B0502040204020203" pitchFamily="34" charset="0"/>
                <a:ea typeface="Segoe UI" pitchFamily="34" charset="0"/>
                <a:cs typeface="Segoe UI" panose="020B0502040204020203" pitchFamily="34" charset="0"/>
              </a:rPr>
              <a:t>Azure Automation</a:t>
            </a:r>
          </a:p>
        </p:txBody>
      </p:sp>
      <p:sp>
        <p:nvSpPr>
          <p:cNvPr id="9" name="Callout: Bent Line with Accent Bar 8">
            <a:extLst>
              <a:ext uri="{FF2B5EF4-FFF2-40B4-BE49-F238E27FC236}">
                <a16:creationId xmlns:a16="http://schemas.microsoft.com/office/drawing/2014/main" id="{43150378-A2AA-458C-94E5-3DC584019170}"/>
              </a:ext>
            </a:extLst>
          </p:cNvPr>
          <p:cNvSpPr/>
          <p:nvPr/>
        </p:nvSpPr>
        <p:spPr bwMode="auto">
          <a:xfrm>
            <a:off x="10342424" y="1113873"/>
            <a:ext cx="1950692" cy="1383125"/>
          </a:xfrm>
          <a:prstGeom prst="accentCallout2">
            <a:avLst>
              <a:gd name="adj1" fmla="val 18750"/>
              <a:gd name="adj2" fmla="val -8333"/>
              <a:gd name="adj3" fmla="val 18750"/>
              <a:gd name="adj4" fmla="val -16667"/>
              <a:gd name="adj5" fmla="val 51840"/>
              <a:gd name="adj6" fmla="val -42989"/>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1122" b="1">
                <a:solidFill>
                  <a:prstClr val="black"/>
                </a:solidFill>
                <a:latin typeface="Segoe UI" panose="020B0502040204020203" pitchFamily="34" charset="0"/>
                <a:ea typeface="Segoe UI" panose="020B0502040204020203" pitchFamily="34" charset="0"/>
                <a:cs typeface="Segoe UI" panose="020B0502040204020203" pitchFamily="34" charset="0"/>
              </a:rPr>
              <a:t>Azure Monitor </a:t>
            </a:r>
          </a:p>
        </p:txBody>
      </p:sp>
    </p:spTree>
    <p:extLst>
      <p:ext uri="{BB962C8B-B14F-4D97-AF65-F5344CB8AC3E}">
        <p14:creationId xmlns:p14="http://schemas.microsoft.com/office/powerpoint/2010/main" val="337882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4000C5-34BE-44DA-8282-CFF4BEB44C33}"/>
              </a:ext>
            </a:extLst>
          </p:cNvPr>
          <p:cNvPicPr>
            <a:picLocks noChangeAspect="1"/>
          </p:cNvPicPr>
          <p:nvPr/>
        </p:nvPicPr>
        <p:blipFill>
          <a:blip r:embed="rId3"/>
          <a:srcRect/>
          <a:stretch/>
        </p:blipFill>
        <p:spPr>
          <a:xfrm>
            <a:off x="2325530" y="917915"/>
            <a:ext cx="7629036" cy="3844984"/>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273590" y="170220"/>
            <a:ext cx="11887709" cy="622064"/>
          </a:xfrm>
          <a:prstGeom prst="rect">
            <a:avLst/>
          </a:prstGeom>
        </p:spPr>
        <p:txBody>
          <a:bodyPr vert="horz" lIns="93258" tIns="46629" rIns="93258" bIns="4662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4000">
                <a:solidFill>
                  <a:prstClr val="black"/>
                </a:solidFill>
                <a:latin typeface="Segoe UI Semibold "/>
                <a:cs typeface="Segoe UI Light" panose="020B0502040204020203" pitchFamily="34" charset="0"/>
              </a:rPr>
              <a:t>Integrating 3</a:t>
            </a:r>
            <a:r>
              <a:rPr lang="en-US" sz="4000" baseline="30000">
                <a:solidFill>
                  <a:prstClr val="black"/>
                </a:solidFill>
                <a:latin typeface="Segoe UI Semibold "/>
                <a:cs typeface="Segoe UI Light" panose="020B0502040204020203" pitchFamily="34" charset="0"/>
              </a:rPr>
              <a:t>rd</a:t>
            </a:r>
            <a:r>
              <a:rPr lang="en-US" sz="4000">
                <a:solidFill>
                  <a:prstClr val="black"/>
                </a:solidFill>
                <a:latin typeface="Segoe UI Semibold "/>
                <a:cs typeface="Segoe UI Light" panose="020B0502040204020203" pitchFamily="34" charset="0"/>
              </a:rPr>
              <a:t> Party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9756" y="2693488"/>
            <a:ext cx="1950692" cy="1689761"/>
          </a:xfrm>
          <a:prstGeom prst="accentCallout2">
            <a:avLst>
              <a:gd name="adj1" fmla="val 18750"/>
              <a:gd name="adj2" fmla="val -8333"/>
              <a:gd name="adj3" fmla="val 18750"/>
              <a:gd name="adj4" fmla="val -16667"/>
              <a:gd name="adj5" fmla="val 31469"/>
              <a:gd name="adj6" fmla="val -217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Cost Management 3</a:t>
            </a:r>
            <a:r>
              <a:rPr lang="en-US" sz="1200"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74862" indent="-17486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 Terraform (ROI tools)</a:t>
            </a:r>
          </a:p>
          <a:p>
            <a:pPr marL="174862" indent="-17486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Cloudcheckr</a:t>
            </a:r>
            <a:endParaRPr lang="en-US" sz="120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45103" y="5195490"/>
            <a:ext cx="2154392" cy="1640778"/>
          </a:xfrm>
          <a:prstGeom prst="accentCallout2">
            <a:avLst>
              <a:gd name="adj1" fmla="val 18750"/>
              <a:gd name="adj2" fmla="val -8333"/>
              <a:gd name="adj3" fmla="val 18750"/>
              <a:gd name="adj4" fmla="val -16667"/>
              <a:gd name="adj5" fmla="val -92251"/>
              <a:gd name="adj6" fmla="val -26691"/>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Security baseline 3</a:t>
            </a:r>
            <a:r>
              <a:rPr lang="en-US" sz="1200"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Splunk</a:t>
            </a:r>
          </a:p>
          <a:p>
            <a:pPr marL="171452" indent="-17145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200">
                <a:solidFill>
                  <a:prstClr val="black"/>
                </a:solidFill>
                <a:latin typeface="Segoe UI" panose="020B0502040204020203" pitchFamily="34" charset="0"/>
                <a:ea typeface="Segoe UI" pitchFamily="34" charset="0"/>
                <a:cs typeface="Segoe UI" panose="020B0502040204020203" pitchFamily="34" charset="0"/>
              </a:rPr>
              <a:t> Vault</a:t>
            </a: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itchFamily="34" charset="0"/>
                <a:cs typeface="Segoe UI" panose="020B0502040204020203" pitchFamily="34" charset="0"/>
              </a:rPr>
              <a:t>F5</a:t>
            </a: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itchFamily="34" charset="0"/>
                <a:cs typeface="Segoe UI" panose="020B0502040204020203" pitchFamily="34" charset="0"/>
              </a:rPr>
              <a:t>Gemalto</a:t>
            </a: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itchFamily="34" charset="0"/>
                <a:cs typeface="Segoe UI" panose="020B0502040204020203" pitchFamily="34" charset="0"/>
              </a:rPr>
              <a:t>Palo Alto</a:t>
            </a:r>
          </a:p>
          <a:p>
            <a:pPr marL="171452" indent="-17145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itchFamily="34" charset="0"/>
                <a:cs typeface="Segoe UI" panose="020B0502040204020203" pitchFamily="34" charset="0"/>
              </a:rPr>
              <a:t>CheckPoint</a:t>
            </a:r>
            <a:endParaRPr lang="en-US" sz="1200">
              <a:solidFill>
                <a:prstClr val="black"/>
              </a:solidFill>
              <a:latin typeface="Segoe UI" panose="020B0502040204020203" pitchFamily="34" charset="0"/>
              <a:ea typeface="Segoe UI" pitchFamily="34" charset="0"/>
              <a:cs typeface="Segoe UI" panose="020B0502040204020203" pitchFamily="34" charset="0"/>
            </a:endParaRP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itchFamily="34" charset="0"/>
                <a:cs typeface="Segoe UI" panose="020B0502040204020203" pitchFamily="34" charset="0"/>
              </a:rPr>
              <a:t>Dome9</a:t>
            </a: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242099" y="5353745"/>
            <a:ext cx="1950692" cy="1345458"/>
          </a:xfrm>
          <a:prstGeom prst="accentCallout2">
            <a:avLst>
              <a:gd name="adj1" fmla="val 18750"/>
              <a:gd name="adj2" fmla="val -8333"/>
              <a:gd name="adj3" fmla="val 18750"/>
              <a:gd name="adj4" fmla="val -16667"/>
              <a:gd name="adj5" fmla="val -94066"/>
              <a:gd name="adj6" fmla="val 29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Discovery,  onboarding, and recovery 3</a:t>
            </a:r>
            <a:r>
              <a:rPr lang="en-US" sz="1200"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ServiceNow</a:t>
            </a:r>
          </a:p>
          <a:p>
            <a:pPr marL="171452" indent="-17145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200">
                <a:solidFill>
                  <a:prstClr val="black"/>
                </a:solidFill>
                <a:latin typeface="Segoe UI" panose="020B0502040204020203" pitchFamily="34" charset="0"/>
                <a:ea typeface="Segoe UI" pitchFamily="34" charset="0"/>
                <a:cs typeface="Segoe UI" panose="020B0502040204020203" pitchFamily="34" charset="0"/>
              </a:rPr>
              <a:t> Terraform</a:t>
            </a:r>
          </a:p>
          <a:p>
            <a:pPr marL="171452" indent="-171452" defTabSz="932483" fontAlgn="base">
              <a:lnSpc>
                <a:spcPct val="90000"/>
              </a:lnSpc>
              <a:spcBef>
                <a:spcPct val="0"/>
              </a:spcBef>
              <a:spcAft>
                <a:spcPct val="0"/>
              </a:spcAft>
              <a:buFont typeface="Arial" panose="020B0604020202020204" pitchFamily="34" charset="0"/>
              <a:buChar char="•"/>
            </a:pPr>
            <a:endParaRPr lang="en-US" sz="1200">
              <a:solidFill>
                <a:prstClr val="black"/>
              </a:solidFill>
              <a:latin typeface="Segoe UI" panose="020B0502040204020203" pitchFamily="34" charset="0"/>
              <a:ea typeface="Segoe UI" pitchFamily="34" charset="0"/>
              <a:cs typeface="Segoe UI" panose="020B0502040204020203" pitchFamily="34" charset="0"/>
            </a:endParaRP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8003873" y="5353745"/>
            <a:ext cx="1950692" cy="1345458"/>
          </a:xfrm>
          <a:prstGeom prst="accentCallout2">
            <a:avLst>
              <a:gd name="adj1" fmla="val 18750"/>
              <a:gd name="adj2" fmla="val -8333"/>
              <a:gd name="adj3" fmla="val 18750"/>
              <a:gd name="adj4" fmla="val -16667"/>
              <a:gd name="adj5" fmla="val -76963"/>
              <a:gd name="adj6" fmla="val -8324"/>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3</a:t>
            </a:r>
            <a:r>
              <a:rPr lang="en-US" sz="1200"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 party identity providers</a:t>
            </a:r>
          </a:p>
          <a:p>
            <a:pPr marL="171452" indent="-17145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 Vault</a:t>
            </a: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RSA</a:t>
            </a:r>
          </a:p>
          <a:p>
            <a:pPr marL="171452" indent="-17145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Omada</a:t>
            </a:r>
            <a:endParaRPr lang="en-US" sz="120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Ping Identity</a:t>
            </a: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SailPoint</a:t>
            </a: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342424" y="2693487"/>
            <a:ext cx="1950692" cy="2172555"/>
          </a:xfrm>
          <a:prstGeom prst="accentCallout2">
            <a:avLst>
              <a:gd name="adj1" fmla="val 18750"/>
              <a:gd name="adj2" fmla="val -8333"/>
              <a:gd name="adj3" fmla="val 18750"/>
              <a:gd name="adj4" fmla="val -16667"/>
              <a:gd name="adj5" fmla="val 38048"/>
              <a:gd name="adj6" fmla="val -303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Deployment 3</a:t>
            </a:r>
            <a:r>
              <a:rPr lang="en-US" sz="1200"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71452" indent="-17145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Nagios</a:t>
            </a:r>
          </a:p>
          <a:p>
            <a:pPr marL="171452" indent="-17145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 Terraform</a:t>
            </a:r>
          </a:p>
          <a:p>
            <a:pPr marL="171452" indent="-17145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devops</a:t>
            </a: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 tools like Chef, Puppet, Ansible, </a:t>
            </a: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Zabix</a:t>
            </a: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 </a:t>
            </a:r>
          </a:p>
        </p:txBody>
      </p:sp>
      <p:sp>
        <p:nvSpPr>
          <p:cNvPr id="10" name="Callout: Bent Line with Accent Bar 9">
            <a:extLst>
              <a:ext uri="{FF2B5EF4-FFF2-40B4-BE49-F238E27FC236}">
                <a16:creationId xmlns:a16="http://schemas.microsoft.com/office/drawing/2014/main" id="{ACEDA6DB-B7C9-41E9-A2BD-F373BEB8A01E}"/>
              </a:ext>
            </a:extLst>
          </p:cNvPr>
          <p:cNvSpPr/>
          <p:nvPr/>
        </p:nvSpPr>
        <p:spPr bwMode="auto">
          <a:xfrm>
            <a:off x="10342424" y="1113873"/>
            <a:ext cx="1950692" cy="1383125"/>
          </a:xfrm>
          <a:prstGeom prst="accentCallout2">
            <a:avLst>
              <a:gd name="adj1" fmla="val 18750"/>
              <a:gd name="adj2" fmla="val -8333"/>
              <a:gd name="adj3" fmla="val 18750"/>
              <a:gd name="adj4" fmla="val -16667"/>
              <a:gd name="adj5" fmla="val 51840"/>
              <a:gd name="adj6" fmla="val -42989"/>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Monitoring 3</a:t>
            </a:r>
            <a:r>
              <a:rPr lang="en-US" sz="1200"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200"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74862" indent="-17486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OpsCompass</a:t>
            </a:r>
            <a:endParaRPr lang="en-US" sz="120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4862" indent="-17486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Splunk</a:t>
            </a:r>
          </a:p>
          <a:p>
            <a:pPr marL="174862" indent="-17486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AppDynamics</a:t>
            </a:r>
          </a:p>
          <a:p>
            <a:pPr marL="174862" indent="-174862" defTabSz="932483" fontAlgn="base">
              <a:lnSpc>
                <a:spcPct val="90000"/>
              </a:lnSpc>
              <a:spcBef>
                <a:spcPct val="0"/>
              </a:spcBef>
              <a:spcAft>
                <a:spcPct val="0"/>
              </a:spcAft>
              <a:buFont typeface="Arial" panose="020B0604020202020204" pitchFamily="34" charset="0"/>
              <a:buChar char="•"/>
            </a:pPr>
            <a:r>
              <a:rPr lang="en-US" sz="1200" err="1">
                <a:solidFill>
                  <a:prstClr val="black"/>
                </a:solidFill>
                <a:latin typeface="Segoe UI" panose="020B0502040204020203" pitchFamily="34" charset="0"/>
                <a:ea typeface="Segoe UI" panose="020B0502040204020203" pitchFamily="34" charset="0"/>
                <a:cs typeface="Segoe UI" panose="020B0502040204020203" pitchFamily="34" charset="0"/>
              </a:rPr>
              <a:t>Solarwinds</a:t>
            </a:r>
            <a:endParaRPr lang="en-US" sz="120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4862" indent="-17486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New Relic</a:t>
            </a:r>
          </a:p>
          <a:p>
            <a:pPr marL="174862" indent="-174862" defTabSz="932483" fontAlgn="base">
              <a:lnSpc>
                <a:spcPct val="90000"/>
              </a:lnSpc>
              <a:spcBef>
                <a:spcPct val="0"/>
              </a:spcBef>
              <a:spcAft>
                <a:spcPct val="0"/>
              </a:spcAft>
              <a:buFont typeface="Arial" panose="020B0604020202020204" pitchFamily="34" charset="0"/>
              <a:buChar char="•"/>
            </a:pPr>
            <a:r>
              <a:rPr lang="en-US" sz="1200">
                <a:solidFill>
                  <a:prstClr val="black"/>
                </a:solidFill>
                <a:latin typeface="Segoe UI" panose="020B0502040204020203" pitchFamily="34" charset="0"/>
                <a:ea typeface="Segoe UI" panose="020B0502040204020203" pitchFamily="34" charset="0"/>
                <a:cs typeface="Segoe UI" panose="020B0502040204020203" pitchFamily="34" charset="0"/>
              </a:rPr>
              <a:t>Data Dog</a:t>
            </a:r>
          </a:p>
        </p:txBody>
      </p:sp>
    </p:spTree>
    <p:extLst>
      <p:ext uri="{BB962C8B-B14F-4D97-AF65-F5344CB8AC3E}">
        <p14:creationId xmlns:p14="http://schemas.microsoft.com/office/powerpoint/2010/main" val="361853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11953A83-F56E-4C6D-8202-8CAC4ED4030B}"/>
              </a:ext>
            </a:extLst>
          </p:cNvPr>
          <p:cNvSpPr txBox="1">
            <a:spLocks/>
          </p:cNvSpPr>
          <p:nvPr/>
        </p:nvSpPr>
        <p:spPr>
          <a:xfrm>
            <a:off x="1067648" y="2326774"/>
            <a:ext cx="9501907" cy="246790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0" indent="-914400" algn="l" defTabSz="932597" rtl="0" eaLnBrk="1" fontAlgn="auto" latinLnBrk="0" hangingPunct="1">
              <a:lnSpc>
                <a:spcPct val="90000"/>
              </a:lnSpc>
              <a:spcBef>
                <a:spcPct val="0"/>
              </a:spcBef>
              <a:spcAft>
                <a:spcPts val="0"/>
              </a:spcAft>
              <a:buClrTx/>
              <a:buSzTx/>
              <a:buFont typeface="+mj-lt"/>
              <a:buAutoNum type="arabicPeriod" startAt="2"/>
              <a:tabLst/>
              <a:defRPr/>
            </a:pPr>
            <a:r>
              <a:rPr kumimoji="0" lang="en-US" sz="4896" b="0" i="0" u="none" strike="noStrike" kern="1200" cap="none" spc="0" normalizeH="0" baseline="0" noProof="0">
                <a:ln>
                  <a:noFill/>
                </a:ln>
                <a:solidFill>
                  <a:srgbClr val="FFFFFF"/>
                </a:solidFill>
                <a:effectLst/>
                <a:uLnTx/>
                <a:uFillTx/>
                <a:latin typeface="Segoe UI Semibold"/>
                <a:ea typeface="+mj-ea"/>
                <a:cs typeface="+mj-cs"/>
              </a:rPr>
              <a:t>Benchmark your governance   state</a:t>
            </a:r>
          </a:p>
        </p:txBody>
      </p:sp>
    </p:spTree>
    <p:extLst>
      <p:ext uri="{BB962C8B-B14F-4D97-AF65-F5344CB8AC3E}">
        <p14:creationId xmlns:p14="http://schemas.microsoft.com/office/powerpoint/2010/main" val="245791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FFC0-512C-40E5-8EB0-B3D8B34ED10E}"/>
              </a:ext>
            </a:extLst>
          </p:cNvPr>
          <p:cNvSpPr>
            <a:spLocks noGrp="1"/>
          </p:cNvSpPr>
          <p:nvPr>
            <p:ph type="title"/>
          </p:nvPr>
        </p:nvSpPr>
        <p:spPr>
          <a:xfrm>
            <a:off x="7078558" y="1424085"/>
            <a:ext cx="5532542" cy="1351952"/>
          </a:xfrm>
        </p:spPr>
        <p:txBody>
          <a:bodyPr vert="horz" lIns="91440" tIns="45720" rIns="91440" bIns="45720" rtlCol="0" anchor="ctr">
            <a:normAutofit/>
          </a:bodyPr>
          <a:lstStyle/>
          <a:p>
            <a:pPr defTabSz="914400"/>
            <a:r>
              <a:rPr lang="en-US" sz="4400" kern="1200">
                <a:solidFill>
                  <a:schemeClr val="tx1"/>
                </a:solidFill>
                <a:latin typeface="Segoe UI Semibold "/>
              </a:rPr>
              <a:t>Before we begin…..</a:t>
            </a:r>
          </a:p>
        </p:txBody>
      </p:sp>
      <p:sp>
        <p:nvSpPr>
          <p:cNvPr id="13" name="Freeform: Shape 1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215562" cy="3619171"/>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6" y="3918674"/>
            <a:ext cx="3387320" cy="3075849"/>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2155" y="2546370"/>
            <a:ext cx="3180222" cy="3180177"/>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95633BA-88A3-4802-88BA-FC8CA77A8D55}"/>
              </a:ext>
            </a:extLst>
          </p:cNvPr>
          <p:cNvPicPr>
            <a:picLocks noChangeAspect="1"/>
          </p:cNvPicPr>
          <p:nvPr/>
        </p:nvPicPr>
        <p:blipFill rotWithShape="1">
          <a:blip r:embed="rId3"/>
          <a:srcRect l="27620" r="23879"/>
          <a:stretch/>
        </p:blipFill>
        <p:spPr>
          <a:xfrm>
            <a:off x="3630026" y="2714238"/>
            <a:ext cx="2844480" cy="284444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7" name="Picture 6">
            <a:extLst>
              <a:ext uri="{FF2B5EF4-FFF2-40B4-BE49-F238E27FC236}">
                <a16:creationId xmlns:a16="http://schemas.microsoft.com/office/drawing/2014/main" id="{718D62D0-A6BB-4112-AEBF-3D09605F949B}"/>
              </a:ext>
            </a:extLst>
          </p:cNvPr>
          <p:cNvPicPr>
            <a:picLocks noChangeAspect="1"/>
          </p:cNvPicPr>
          <p:nvPr/>
        </p:nvPicPr>
        <p:blipFill rotWithShape="1">
          <a:blip r:embed="rId4"/>
          <a:srcRect r="14382" b="-2"/>
          <a:stretch/>
        </p:blipFill>
        <p:spPr>
          <a:xfrm>
            <a:off x="20" y="10"/>
            <a:ext cx="4047002" cy="3450622"/>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6" name="Picture 5">
            <a:extLst>
              <a:ext uri="{FF2B5EF4-FFF2-40B4-BE49-F238E27FC236}">
                <a16:creationId xmlns:a16="http://schemas.microsoft.com/office/drawing/2014/main" id="{FF59EA0C-A2F5-4BC2-A109-D957B9D232B2}"/>
              </a:ext>
            </a:extLst>
          </p:cNvPr>
          <p:cNvPicPr>
            <a:picLocks noChangeAspect="1"/>
          </p:cNvPicPr>
          <p:nvPr/>
        </p:nvPicPr>
        <p:blipFill rotWithShape="1">
          <a:blip r:embed="rId5"/>
          <a:srcRect r="29721" b="1"/>
          <a:stretch/>
        </p:blipFill>
        <p:spPr>
          <a:xfrm>
            <a:off x="4921" y="4087034"/>
            <a:ext cx="3217926" cy="2907500"/>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TextBox 2">
            <a:extLst>
              <a:ext uri="{FF2B5EF4-FFF2-40B4-BE49-F238E27FC236}">
                <a16:creationId xmlns:a16="http://schemas.microsoft.com/office/drawing/2014/main" id="{A3358EA3-C175-4114-8A10-1E536C6FFC0F}"/>
              </a:ext>
            </a:extLst>
          </p:cNvPr>
          <p:cNvSpPr txBox="1"/>
          <p:nvPr/>
        </p:nvSpPr>
        <p:spPr>
          <a:xfrm>
            <a:off x="7078559" y="2929155"/>
            <a:ext cx="4761257" cy="3245023"/>
          </a:xfrm>
          <a:prstGeom prst="rect">
            <a:avLst/>
          </a:prstGeom>
        </p:spPr>
        <p:txBody>
          <a:bodyPr vert="horz" lIns="91440" tIns="45720" rIns="91440" bIns="45720" rtlCol="0" anchor="t">
            <a:normAutofit/>
          </a:bodyPr>
          <a:lstStyle/>
          <a:p>
            <a:pPr defTabSz="914400">
              <a:lnSpc>
                <a:spcPct val="90000"/>
              </a:lnSpc>
              <a:spcAft>
                <a:spcPts val="600"/>
              </a:spcAft>
            </a:pPr>
            <a:r>
              <a:rPr lang="en-US" dirty="0">
                <a:latin typeface="Segoe UI" panose="020B0502040204020203" pitchFamily="34" charset="0"/>
                <a:cs typeface="Segoe UI" panose="020B0502040204020203" pitchFamily="34" charset="0"/>
              </a:rPr>
              <a:t>Let’s take a few minutes to capture current state of your governance using the “Governance Benchmark Tool”</a:t>
            </a:r>
          </a:p>
          <a:p>
            <a:pPr defTabSz="914400">
              <a:lnSpc>
                <a:spcPct val="90000"/>
              </a:lnSpc>
              <a:spcAft>
                <a:spcPts val="600"/>
              </a:spcAft>
            </a:pPr>
            <a:endParaRPr lang="en-US" dirty="0">
              <a:latin typeface="Segoe UI" panose="020B0502040204020203" pitchFamily="34" charset="0"/>
              <a:cs typeface="Segoe UI" panose="020B0502040204020203" pitchFamily="34" charset="0"/>
            </a:endParaRPr>
          </a:p>
          <a:p>
            <a:pPr defTabSz="914400">
              <a:lnSpc>
                <a:spcPct val="90000"/>
              </a:lnSpc>
              <a:spcAft>
                <a:spcPts val="600"/>
              </a:spcAft>
            </a:pPr>
            <a:r>
              <a:rPr lang="en-US" dirty="0">
                <a:latin typeface="Segoe UI" panose="020B0502040204020203" pitchFamily="34" charset="0"/>
                <a:cs typeface="Segoe UI" panose="020B0502040204020203" pitchFamily="34" charset="0"/>
              </a:rPr>
              <a:t>http://aka.ms/adopt/gov/assess</a:t>
            </a:r>
          </a:p>
          <a:p>
            <a:pPr indent="-228600" defTabSz="914400">
              <a:lnSpc>
                <a:spcPct val="90000"/>
              </a:lnSpc>
              <a:spcAft>
                <a:spcPts val="600"/>
              </a:spcAft>
              <a:buFont typeface="Arial" panose="020B0604020202020204" pitchFamily="34" charset="0"/>
              <a:buChar char="•"/>
            </a:pPr>
            <a:endParaRPr lang="en-US" dirty="0"/>
          </a:p>
          <a:p>
            <a:pPr indent="-228600" defTabSz="9144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21690686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240054" y="172203"/>
            <a:ext cx="11237870" cy="1231106"/>
          </a:xfrm>
        </p:spPr>
        <p:txBody>
          <a:bodyPr/>
          <a:lstStyle/>
          <a:p>
            <a:pPr>
              <a:spcBef>
                <a:spcPts val="1224"/>
              </a:spcBef>
              <a:spcAft>
                <a:spcPts val="612"/>
              </a:spcAft>
            </a:pPr>
            <a:r>
              <a:rPr lang="en-US" sz="4000">
                <a:solidFill>
                  <a:schemeClr val="bg1"/>
                </a:solidFill>
              </a:rPr>
              <a:t>Workshop segment #1</a:t>
            </a:r>
            <a:br>
              <a:rPr lang="en-US" sz="4000">
                <a:solidFill>
                  <a:schemeClr val="bg1"/>
                </a:solidFill>
              </a:rPr>
            </a:br>
            <a:r>
              <a:rPr lang="en-US" sz="4000">
                <a:solidFill>
                  <a:schemeClr val="bg1"/>
                </a:solidFill>
              </a:rPr>
              <a:t>Engage stakeholders to understand business risks</a:t>
            </a:r>
          </a:p>
        </p:txBody>
      </p:sp>
      <p:sp>
        <p:nvSpPr>
          <p:cNvPr id="3" name="TextBox 2">
            <a:extLst>
              <a:ext uri="{FF2B5EF4-FFF2-40B4-BE49-F238E27FC236}">
                <a16:creationId xmlns:a16="http://schemas.microsoft.com/office/drawing/2014/main" id="{44CBCD13-CA19-4BFA-BCE8-529AB9F3F9B3}"/>
              </a:ext>
            </a:extLst>
          </p:cNvPr>
          <p:cNvSpPr txBox="1"/>
          <p:nvPr/>
        </p:nvSpPr>
        <p:spPr>
          <a:xfrm>
            <a:off x="1404032" y="4041729"/>
            <a:ext cx="9626824" cy="2511457"/>
          </a:xfrm>
          <a:prstGeom prst="rect">
            <a:avLst/>
          </a:prstGeom>
          <a:noFill/>
        </p:spPr>
        <p:txBody>
          <a:bodyPr wrap="square" lIns="0" tIns="0" rIns="0" bIns="0" rtlCol="0">
            <a:spAutoFit/>
          </a:bodyPr>
          <a:lstStyle/>
          <a:p>
            <a:pPr defTabSz="932597"/>
            <a:r>
              <a:rPr lang="en-US" sz="2040">
                <a:solidFill>
                  <a:srgbClr val="FFFFFF"/>
                </a:solidFill>
                <a:latin typeface="Segoe UI"/>
              </a:rPr>
              <a:t>Example: </a:t>
            </a:r>
          </a:p>
          <a:p>
            <a:pPr marL="466298" indent="-466298" defTabSz="932597">
              <a:buFontTx/>
              <a:buAutoNum type="arabicParenR"/>
            </a:pPr>
            <a:r>
              <a:rPr lang="en-US" sz="2040">
                <a:solidFill>
                  <a:srgbClr val="FFFFFF"/>
                </a:solidFill>
                <a:latin typeface="Segoe UI"/>
              </a:rPr>
              <a:t>What are your compliance requirements?</a:t>
            </a:r>
          </a:p>
          <a:p>
            <a:pPr marL="466298" indent="-466298" defTabSz="932597">
              <a:buFontTx/>
              <a:buAutoNum type="arabicParenR"/>
            </a:pPr>
            <a:r>
              <a:rPr lang="en-US" sz="2040">
                <a:solidFill>
                  <a:srgbClr val="FFFFFF"/>
                </a:solidFill>
                <a:latin typeface="Segoe UI"/>
              </a:rPr>
              <a:t>Have you identified your business risks as it relates to cloud?</a:t>
            </a:r>
          </a:p>
          <a:p>
            <a:pPr marL="466298" indent="-466298" defTabSz="932597">
              <a:buFontTx/>
              <a:buAutoNum type="arabicParenR"/>
            </a:pPr>
            <a:r>
              <a:rPr lang="en-US" sz="2040">
                <a:solidFill>
                  <a:srgbClr val="FFFFFF"/>
                </a:solidFill>
                <a:latin typeface="Segoe UI"/>
              </a:rPr>
              <a:t>What are your business priorities and reasons for moving to cloud?</a:t>
            </a:r>
          </a:p>
          <a:p>
            <a:pPr marL="466298" indent="-466298" defTabSz="932597">
              <a:buFontTx/>
              <a:buAutoNum type="arabicParenR"/>
            </a:pPr>
            <a:r>
              <a:rPr lang="en-US" sz="2040">
                <a:solidFill>
                  <a:srgbClr val="FFFFFF"/>
                </a:solidFill>
                <a:latin typeface="Segoe UI"/>
              </a:rPr>
              <a:t>How do you think about data risks and data governance?</a:t>
            </a:r>
          </a:p>
          <a:p>
            <a:pPr marL="466298" indent="-466298" defTabSz="932597">
              <a:buFontTx/>
              <a:buAutoNum type="arabicParenR"/>
            </a:pPr>
            <a:r>
              <a:rPr lang="en-US" sz="2040">
                <a:solidFill>
                  <a:srgbClr val="FFFFFF"/>
                </a:solidFill>
                <a:latin typeface="Segoe UI"/>
              </a:rPr>
              <a:t>Is there a list of applications which are prioritized by business impact?</a:t>
            </a:r>
          </a:p>
          <a:p>
            <a:pPr marL="466298" indent="-466298" defTabSz="932597">
              <a:buFontTx/>
              <a:buAutoNum type="arabicParenR"/>
            </a:pPr>
            <a:r>
              <a:rPr lang="en-US" sz="2040">
                <a:solidFill>
                  <a:srgbClr val="FFFFFF"/>
                </a:solidFill>
                <a:latin typeface="Segoe UI"/>
              </a:rPr>
              <a:t>Do you have specific application governance requirements?</a:t>
            </a:r>
          </a:p>
          <a:p>
            <a:pPr marL="466298" indent="-466298" defTabSz="932597">
              <a:buFontTx/>
              <a:buAutoNum type="arabicParenR"/>
            </a:pPr>
            <a:r>
              <a:rPr lang="en-US" sz="2040">
                <a:solidFill>
                  <a:srgbClr val="FFFFFF"/>
                </a:solidFill>
                <a:latin typeface="Segoe UI"/>
              </a:rPr>
              <a:t>How do you audit for compliance ? </a:t>
            </a:r>
          </a:p>
        </p:txBody>
      </p:sp>
      <p:pic>
        <p:nvPicPr>
          <p:cNvPr id="4" name="Picture 3">
            <a:extLst>
              <a:ext uri="{FF2B5EF4-FFF2-40B4-BE49-F238E27FC236}">
                <a16:creationId xmlns:a16="http://schemas.microsoft.com/office/drawing/2014/main" id="{533B4BC8-A469-460E-8BF3-3FFF0F436D3F}"/>
              </a:ext>
            </a:extLst>
          </p:cNvPr>
          <p:cNvPicPr>
            <a:picLocks noChangeAspect="1"/>
          </p:cNvPicPr>
          <p:nvPr/>
        </p:nvPicPr>
        <p:blipFill rotWithShape="1">
          <a:blip r:embed="rId3"/>
          <a:srcRect/>
          <a:stretch/>
        </p:blipFill>
        <p:spPr>
          <a:xfrm>
            <a:off x="2044471" y="1872915"/>
            <a:ext cx="7629036" cy="1748828"/>
          </a:xfrm>
          <a:prstGeom prst="rect">
            <a:avLst/>
          </a:prstGeom>
        </p:spPr>
      </p:pic>
    </p:spTree>
    <p:extLst>
      <p:ext uri="{BB962C8B-B14F-4D97-AF65-F5344CB8AC3E}">
        <p14:creationId xmlns:p14="http://schemas.microsoft.com/office/powerpoint/2010/main" val="24002758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34685" y="674997"/>
            <a:ext cx="11237870" cy="1216704"/>
          </a:xfrm>
        </p:spPr>
        <p:txBody>
          <a:bodyPr/>
          <a:lstStyle/>
          <a:p>
            <a:pPr>
              <a:spcBef>
                <a:spcPts val="1224"/>
              </a:spcBef>
              <a:spcAft>
                <a:spcPts val="612"/>
              </a:spcAft>
            </a:pPr>
            <a:r>
              <a:rPr lang="en-US" sz="4488">
                <a:solidFill>
                  <a:schemeClr val="bg1"/>
                </a:solidFill>
              </a:rPr>
              <a:t>Workshop Lab A - Govern</a:t>
            </a:r>
            <a:br>
              <a:rPr lang="en-US" sz="4488">
                <a:solidFill>
                  <a:schemeClr val="bg1"/>
                </a:solidFill>
              </a:rPr>
            </a:br>
            <a:r>
              <a:rPr lang="en-US" sz="3264">
                <a:solidFill>
                  <a:schemeClr val="bg1"/>
                </a:solidFill>
              </a:rPr>
              <a:t>Governance Assessment</a:t>
            </a:r>
            <a:endParaRPr lang="en-US">
              <a:solidFill>
                <a:schemeClr val="bg1"/>
              </a:solidFill>
            </a:endParaRPr>
          </a:p>
        </p:txBody>
      </p:sp>
      <p:sp>
        <p:nvSpPr>
          <p:cNvPr id="3" name="TextBox 2">
            <a:extLst>
              <a:ext uri="{FF2B5EF4-FFF2-40B4-BE49-F238E27FC236}">
                <a16:creationId xmlns:a16="http://schemas.microsoft.com/office/drawing/2014/main" id="{56116777-CBC1-4CBD-B255-FDDB899FFC61}"/>
              </a:ext>
            </a:extLst>
          </p:cNvPr>
          <p:cNvSpPr txBox="1"/>
          <p:nvPr/>
        </p:nvSpPr>
        <p:spPr>
          <a:xfrm>
            <a:off x="434685" y="2600288"/>
            <a:ext cx="9942596" cy="3906007"/>
          </a:xfrm>
          <a:prstGeom prst="rect">
            <a:avLst/>
          </a:prstGeom>
          <a:noFill/>
        </p:spPr>
        <p:txBody>
          <a:bodyPr wrap="square" lIns="0" tIns="0" rIns="0" bIns="0" rtlCol="0">
            <a:spAutoFit/>
          </a:bodyPr>
          <a:lstStyle/>
          <a:p>
            <a:pPr marL="466298" indent="-466298" defTabSz="932597">
              <a:buFont typeface="+mj-lt"/>
              <a:buAutoNum type="arabicPeriod"/>
              <a:defRPr/>
            </a:pPr>
            <a:r>
              <a:rPr lang="en-US" sz="2856">
                <a:solidFill>
                  <a:srgbClr val="FFFFFF"/>
                </a:solidFill>
                <a:latin typeface="Segoe UI"/>
              </a:rPr>
              <a:t>Read the Customer situation (slides are in the section called </a:t>
            </a:r>
            <a:r>
              <a:rPr lang="en-US" sz="2856">
                <a:solidFill>
                  <a:srgbClr val="FFFFFF"/>
                </a:solidFill>
                <a:latin typeface="Segoe UI"/>
                <a:hlinkClick r:id="rId3" action="ppaction://hlinksldjump">
                  <a:extLst>
                    <a:ext uri="{A12FA001-AC4F-418D-AE19-62706E023703}">
                      <ahyp:hlinkClr xmlns:ahyp="http://schemas.microsoft.com/office/drawing/2018/hyperlinkcolor" val="tx"/>
                    </a:ext>
                  </a:extLst>
                </a:hlinkClick>
              </a:rPr>
              <a:t>Customer situation</a:t>
            </a:r>
            <a:r>
              <a:rPr lang="en-US" sz="2856">
                <a:solidFill>
                  <a:srgbClr val="FFFFFF"/>
                </a:solidFill>
                <a:latin typeface="Segoe UI"/>
              </a:rPr>
              <a:t>)</a:t>
            </a:r>
          </a:p>
          <a:p>
            <a:pPr marL="466298" indent="-466298" defTabSz="932597">
              <a:buFont typeface="+mj-lt"/>
              <a:buAutoNum type="arabicPeriod"/>
              <a:defRPr/>
            </a:pPr>
            <a:r>
              <a:rPr lang="en-US" sz="2856">
                <a:solidFill>
                  <a:srgbClr val="FFFFFF"/>
                </a:solidFill>
                <a:latin typeface="Segoe UI"/>
              </a:rPr>
              <a:t>Fill out the </a:t>
            </a:r>
            <a:r>
              <a:rPr lang="en-US" sz="2856" b="1">
                <a:solidFill>
                  <a:srgbClr val="FFFFFF"/>
                </a:solidFill>
                <a:latin typeface="Segoe UI"/>
                <a:hlinkClick r:id="rId4">
                  <a:extLst>
                    <a:ext uri="{A12FA001-AC4F-418D-AE19-62706E023703}">
                      <ahyp:hlinkClr xmlns:ahyp="http://schemas.microsoft.com/office/drawing/2018/hyperlinkcolor" val="tx"/>
                    </a:ext>
                  </a:extLst>
                </a:hlinkClick>
              </a:rPr>
              <a:t>Cloud Adoption Framework Governance Benchmark Tool </a:t>
            </a:r>
            <a:r>
              <a:rPr lang="en-US" sz="2856">
                <a:solidFill>
                  <a:srgbClr val="FFFFFF"/>
                </a:solidFill>
                <a:latin typeface="Segoe UI"/>
              </a:rPr>
              <a:t>based on the information on the Customer situation.  </a:t>
            </a:r>
            <a:br>
              <a:rPr lang="en-US" sz="2856">
                <a:solidFill>
                  <a:srgbClr val="FFFFFF"/>
                </a:solidFill>
                <a:latin typeface="Segoe UI"/>
              </a:rPr>
            </a:br>
            <a:br>
              <a:rPr lang="en-US" sz="2856">
                <a:solidFill>
                  <a:srgbClr val="FFFFFF"/>
                </a:solidFill>
                <a:latin typeface="Segoe UI"/>
              </a:rPr>
            </a:br>
            <a:r>
              <a:rPr lang="en-US" sz="2856" b="1">
                <a:solidFill>
                  <a:srgbClr val="FFFFFF"/>
                </a:solidFill>
                <a:latin typeface="Segoe UI"/>
              </a:rPr>
              <a:t>Note:</a:t>
            </a:r>
            <a:r>
              <a:rPr lang="en-US" sz="2856">
                <a:solidFill>
                  <a:srgbClr val="FFFFFF"/>
                </a:solidFill>
                <a:latin typeface="Segoe UI"/>
              </a:rPr>
              <a:t> Some of the information will be incomplete so feel free to take some liberties with the benchmark tool.  </a:t>
            </a:r>
          </a:p>
          <a:p>
            <a:pPr marL="466298" indent="-466298" defTabSz="932597">
              <a:buFontTx/>
              <a:buAutoNum type="arabicParenR"/>
              <a:defRPr/>
            </a:pPr>
            <a:endParaRPr lang="en-US" sz="204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6981566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060C-4A01-4A69-99E3-F37D20F69C89}"/>
              </a:ext>
            </a:extLst>
          </p:cNvPr>
          <p:cNvSpPr>
            <a:spLocks noGrp="1"/>
          </p:cNvSpPr>
          <p:nvPr>
            <p:ph type="title"/>
          </p:nvPr>
        </p:nvSpPr>
        <p:spPr>
          <a:xfrm>
            <a:off x="82890" y="146933"/>
            <a:ext cx="12264837" cy="565027"/>
          </a:xfrm>
        </p:spPr>
        <p:txBody>
          <a:bodyPr/>
          <a:lstStyle/>
          <a:p>
            <a:r>
              <a:rPr lang="en-US"/>
              <a:t>Best practices for planning and running workshops</a:t>
            </a:r>
          </a:p>
        </p:txBody>
      </p:sp>
      <p:sp>
        <p:nvSpPr>
          <p:cNvPr id="3" name="Text Placeholder 2">
            <a:extLst>
              <a:ext uri="{FF2B5EF4-FFF2-40B4-BE49-F238E27FC236}">
                <a16:creationId xmlns:a16="http://schemas.microsoft.com/office/drawing/2014/main" id="{0E5F9931-64E2-4AB3-81DA-C1E7D926DCC3}"/>
              </a:ext>
            </a:extLst>
          </p:cNvPr>
          <p:cNvSpPr>
            <a:spLocks noGrp="1"/>
          </p:cNvSpPr>
          <p:nvPr>
            <p:ph type="body" sz="quarter" idx="12"/>
          </p:nvPr>
        </p:nvSpPr>
        <p:spPr>
          <a:xfrm>
            <a:off x="439947" y="1821379"/>
            <a:ext cx="5177833" cy="1885121"/>
          </a:xfrm>
        </p:spPr>
        <p:txBody>
          <a:bodyPr/>
          <a:lstStyle/>
          <a:p>
            <a:pPr marL="0" indent="0">
              <a:buNone/>
            </a:pPr>
            <a:r>
              <a:rPr lang="en-US" sz="2040"/>
              <a:t>1. Be clear on goals and outcomes</a:t>
            </a:r>
          </a:p>
          <a:p>
            <a:pPr marL="0" indent="0">
              <a:buNone/>
            </a:pPr>
            <a:r>
              <a:rPr lang="en-US" sz="2040"/>
              <a:t>2. Decide who will attend</a:t>
            </a:r>
          </a:p>
          <a:p>
            <a:pPr marL="0" indent="0">
              <a:buNone/>
            </a:pPr>
            <a:r>
              <a:rPr lang="en-US" sz="2040"/>
              <a:t>3. Choose the right location</a:t>
            </a:r>
          </a:p>
          <a:p>
            <a:pPr marL="0" indent="0">
              <a:buNone/>
            </a:pPr>
            <a:r>
              <a:rPr lang="en-US" sz="2040"/>
              <a:t>4. Be clear on the agenda</a:t>
            </a:r>
          </a:p>
          <a:p>
            <a:pPr marL="0" indent="0">
              <a:buNone/>
            </a:pPr>
            <a:r>
              <a:rPr lang="en-US" sz="2040"/>
              <a:t>5. Share the follow-up plan</a:t>
            </a:r>
          </a:p>
        </p:txBody>
      </p:sp>
      <p:sp>
        <p:nvSpPr>
          <p:cNvPr id="4" name="Text Placeholder 3">
            <a:extLst>
              <a:ext uri="{FF2B5EF4-FFF2-40B4-BE49-F238E27FC236}">
                <a16:creationId xmlns:a16="http://schemas.microsoft.com/office/drawing/2014/main" id="{3B7C1240-2446-449E-AFB5-883B0BC8AFD9}"/>
              </a:ext>
            </a:extLst>
          </p:cNvPr>
          <p:cNvSpPr>
            <a:spLocks noGrp="1"/>
          </p:cNvSpPr>
          <p:nvPr>
            <p:ph type="body" sz="quarter" idx="11"/>
          </p:nvPr>
        </p:nvSpPr>
        <p:spPr/>
        <p:txBody>
          <a:bodyPr/>
          <a:lstStyle/>
          <a:p>
            <a:endParaRPr lang="en-US"/>
          </a:p>
        </p:txBody>
      </p:sp>
      <p:sp>
        <p:nvSpPr>
          <p:cNvPr id="5" name="TextBox 4">
            <a:extLst>
              <a:ext uri="{FF2B5EF4-FFF2-40B4-BE49-F238E27FC236}">
                <a16:creationId xmlns:a16="http://schemas.microsoft.com/office/drawing/2014/main" id="{4D05DA9D-7D40-4BBB-8B4B-9748AC5EC3CA}"/>
              </a:ext>
            </a:extLst>
          </p:cNvPr>
          <p:cNvSpPr txBox="1"/>
          <p:nvPr/>
        </p:nvSpPr>
        <p:spPr>
          <a:xfrm>
            <a:off x="8995471" y="5968660"/>
            <a:ext cx="3218232" cy="320182"/>
          </a:xfrm>
          <a:prstGeom prst="rect">
            <a:avLst/>
          </a:prstGeom>
          <a:noFill/>
        </p:spPr>
        <p:txBody>
          <a:bodyPr wrap="none" lIns="0" tIns="0" rIns="0" bIns="0" rtlCol="0">
            <a:spAutoFit/>
          </a:bodyPr>
          <a:lstStyle/>
          <a:p>
            <a:pPr algn="l"/>
            <a:r>
              <a:rPr lang="en-US" sz="2040">
                <a:gradFill>
                  <a:gsLst>
                    <a:gs pos="2917">
                      <a:schemeClr val="tx1"/>
                    </a:gs>
                    <a:gs pos="30000">
                      <a:schemeClr val="tx1"/>
                    </a:gs>
                  </a:gsLst>
                  <a:lin ang="5400000" scaled="0"/>
                </a:gradFill>
              </a:rPr>
              <a:t>Source: www.mindtools.com</a:t>
            </a:r>
          </a:p>
        </p:txBody>
      </p:sp>
      <p:sp>
        <p:nvSpPr>
          <p:cNvPr id="6" name="TextBox 5">
            <a:extLst>
              <a:ext uri="{FF2B5EF4-FFF2-40B4-BE49-F238E27FC236}">
                <a16:creationId xmlns:a16="http://schemas.microsoft.com/office/drawing/2014/main" id="{D79416E0-7232-4686-8906-83ED9D7D29B1}"/>
              </a:ext>
            </a:extLst>
          </p:cNvPr>
          <p:cNvSpPr txBox="1"/>
          <p:nvPr/>
        </p:nvSpPr>
        <p:spPr>
          <a:xfrm>
            <a:off x="5904288" y="1748903"/>
            <a:ext cx="6443440" cy="1921090"/>
          </a:xfrm>
          <a:prstGeom prst="rect">
            <a:avLst/>
          </a:prstGeom>
          <a:noFill/>
        </p:spPr>
        <p:txBody>
          <a:bodyPr wrap="square" lIns="0" tIns="0" rIns="0" bIns="0" rtlCol="0">
            <a:spAutoFit/>
          </a:bodyPr>
          <a:lstStyle/>
          <a:p>
            <a:pPr algn="l"/>
            <a:r>
              <a:rPr lang="en-US" sz="2040">
                <a:gradFill>
                  <a:gsLst>
                    <a:gs pos="2917">
                      <a:schemeClr val="tx1"/>
                    </a:gs>
                    <a:gs pos="30000">
                      <a:schemeClr val="tx1"/>
                    </a:gs>
                  </a:gsLst>
                  <a:lin ang="5400000" scaled="0"/>
                </a:gradFill>
              </a:rPr>
              <a:t>Getting people involved:</a:t>
            </a:r>
          </a:p>
          <a:p>
            <a:pPr marL="466298" indent="-466298">
              <a:buAutoNum type="arabicPeriod"/>
            </a:pPr>
            <a:r>
              <a:rPr lang="en-US" sz="2040">
                <a:gradFill>
                  <a:gsLst>
                    <a:gs pos="2917">
                      <a:schemeClr val="tx1"/>
                    </a:gs>
                    <a:gs pos="30000">
                      <a:schemeClr val="tx1"/>
                    </a:gs>
                  </a:gsLst>
                  <a:lin ang="5400000" scaled="0"/>
                </a:gradFill>
              </a:rPr>
              <a:t>Keep group sizes small to encourage participation</a:t>
            </a:r>
          </a:p>
          <a:p>
            <a:pPr marL="466298" indent="-466298">
              <a:buAutoNum type="arabicPeriod"/>
            </a:pPr>
            <a:r>
              <a:rPr lang="en-US" sz="2040">
                <a:gradFill>
                  <a:gsLst>
                    <a:gs pos="2917">
                      <a:schemeClr val="tx1"/>
                    </a:gs>
                    <a:gs pos="30000">
                      <a:schemeClr val="tx1"/>
                    </a:gs>
                  </a:gsLst>
                  <a:lin ang="5400000" scaled="0"/>
                </a:gradFill>
              </a:rPr>
              <a:t>Have a mix of different people in the various groups</a:t>
            </a:r>
          </a:p>
          <a:p>
            <a:pPr marL="466298" indent="-466298">
              <a:buAutoNum type="arabicPeriod"/>
            </a:pPr>
            <a:r>
              <a:rPr lang="en-US" sz="2040">
                <a:gradFill>
                  <a:gsLst>
                    <a:gs pos="2917">
                      <a:schemeClr val="tx1"/>
                    </a:gs>
                    <a:gs pos="30000">
                      <a:schemeClr val="tx1"/>
                    </a:gs>
                  </a:gsLst>
                  <a:lin ang="5400000" scaled="0"/>
                </a:gradFill>
              </a:rPr>
              <a:t>Be clear on how to capture ideas (shout out or write down)</a:t>
            </a:r>
          </a:p>
          <a:p>
            <a:pPr marL="466298" indent="-466298">
              <a:buAutoNum type="arabicPeriod"/>
            </a:pPr>
            <a:r>
              <a:rPr lang="en-US" sz="2040">
                <a:gradFill>
                  <a:gsLst>
                    <a:gs pos="2917">
                      <a:schemeClr val="tx1"/>
                    </a:gs>
                    <a:gs pos="30000">
                      <a:schemeClr val="tx1"/>
                    </a:gs>
                  </a:gsLst>
                  <a:lin ang="5400000" scaled="0"/>
                </a:gradFill>
              </a:rPr>
              <a:t>Get groups to evaluate ideas to narrow down ideas</a:t>
            </a:r>
          </a:p>
        </p:txBody>
      </p:sp>
      <p:sp>
        <p:nvSpPr>
          <p:cNvPr id="7" name="TextBox 6">
            <a:extLst>
              <a:ext uri="{FF2B5EF4-FFF2-40B4-BE49-F238E27FC236}">
                <a16:creationId xmlns:a16="http://schemas.microsoft.com/office/drawing/2014/main" id="{EA0B07BB-4C8D-43F4-A71C-AA01CF5124E3}"/>
              </a:ext>
            </a:extLst>
          </p:cNvPr>
          <p:cNvSpPr txBox="1"/>
          <p:nvPr/>
        </p:nvSpPr>
        <p:spPr>
          <a:xfrm>
            <a:off x="966605" y="3873244"/>
            <a:ext cx="11072545" cy="1921090"/>
          </a:xfrm>
          <a:prstGeom prst="rect">
            <a:avLst/>
          </a:prstGeom>
          <a:noFill/>
        </p:spPr>
        <p:txBody>
          <a:bodyPr wrap="square" lIns="0" tIns="0" rIns="0" bIns="0" rtlCol="0">
            <a:spAutoFit/>
          </a:bodyPr>
          <a:lstStyle/>
          <a:p>
            <a:pPr algn="l"/>
            <a:r>
              <a:rPr lang="en-US" sz="2040">
                <a:gradFill>
                  <a:gsLst>
                    <a:gs pos="2917">
                      <a:schemeClr val="tx1"/>
                    </a:gs>
                    <a:gs pos="30000">
                      <a:schemeClr val="tx1"/>
                    </a:gs>
                  </a:gsLst>
                  <a:lin ang="5400000" scaled="0"/>
                </a:gradFill>
              </a:rPr>
              <a:t>Overall tips:</a:t>
            </a:r>
          </a:p>
          <a:p>
            <a:pPr marL="466298" indent="-466298">
              <a:buAutoNum type="arabicPeriod"/>
            </a:pPr>
            <a:r>
              <a:rPr lang="en-US" sz="2040">
                <a:gradFill>
                  <a:gsLst>
                    <a:gs pos="2917">
                      <a:schemeClr val="tx1"/>
                    </a:gs>
                    <a:gs pos="30000">
                      <a:schemeClr val="tx1"/>
                    </a:gs>
                  </a:gsLst>
                  <a:lin ang="5400000" scaled="0"/>
                </a:gradFill>
              </a:rPr>
              <a:t>Have a facilitator who manages time and process</a:t>
            </a:r>
          </a:p>
          <a:p>
            <a:pPr marL="466298" indent="-466298">
              <a:buAutoNum type="arabicPeriod"/>
            </a:pPr>
            <a:r>
              <a:rPr lang="en-US" sz="2040">
                <a:gradFill>
                  <a:gsLst>
                    <a:gs pos="2917">
                      <a:schemeClr val="tx1"/>
                    </a:gs>
                    <a:gs pos="30000">
                      <a:schemeClr val="tx1"/>
                    </a:gs>
                  </a:gsLst>
                  <a:lin ang="5400000" scaled="0"/>
                </a:gradFill>
              </a:rPr>
              <a:t>Start the meeting with some icebreakers</a:t>
            </a:r>
          </a:p>
          <a:p>
            <a:pPr marL="466298" indent="-466298">
              <a:buAutoNum type="arabicPeriod"/>
            </a:pPr>
            <a:r>
              <a:rPr lang="en-US" sz="2040">
                <a:gradFill>
                  <a:gsLst>
                    <a:gs pos="2917">
                      <a:schemeClr val="tx1"/>
                    </a:gs>
                    <a:gs pos="30000">
                      <a:schemeClr val="tx1"/>
                    </a:gs>
                  </a:gsLst>
                  <a:lin ang="5400000" scaled="0"/>
                </a:gradFill>
              </a:rPr>
              <a:t>Structure the workshop so that the busiest attendees can attend the most critical parts</a:t>
            </a:r>
          </a:p>
          <a:p>
            <a:pPr marL="466298" indent="-466298">
              <a:buAutoNum type="arabicPeriod"/>
            </a:pPr>
            <a:r>
              <a:rPr lang="en-US" sz="2040">
                <a:gradFill>
                  <a:gsLst>
                    <a:gs pos="2917">
                      <a:schemeClr val="tx1"/>
                    </a:gs>
                    <a:gs pos="30000">
                      <a:schemeClr val="tx1"/>
                    </a:gs>
                  </a:gsLst>
                  <a:lin ang="5400000" scaled="0"/>
                </a:gradFill>
              </a:rPr>
              <a:t>As some of the topics may be sensitive related to roles and org structure, try to share examples of where you have seen success in the past.</a:t>
            </a:r>
          </a:p>
        </p:txBody>
      </p:sp>
    </p:spTree>
    <p:extLst>
      <p:ext uri="{BB962C8B-B14F-4D97-AF65-F5344CB8AC3E}">
        <p14:creationId xmlns:p14="http://schemas.microsoft.com/office/powerpoint/2010/main" val="31128634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1123984" y="1632623"/>
            <a:ext cx="9252468" cy="3629025"/>
          </a:xfrm>
        </p:spPr>
        <p:txBody>
          <a:bodyPr anchor="ctr">
            <a:normAutofit/>
          </a:bodyPr>
          <a:lstStyle/>
          <a:p>
            <a:pPr marL="914400" indent="-914400">
              <a:buFont typeface="+mj-lt"/>
              <a:buAutoNum type="arabicPeriod" startAt="3"/>
            </a:pPr>
            <a:r>
              <a:rPr lang="en-US" sz="4896"/>
              <a:t>Defining Initial Governance for your organization</a:t>
            </a:r>
          </a:p>
        </p:txBody>
      </p:sp>
    </p:spTree>
    <p:extLst>
      <p:ext uri="{BB962C8B-B14F-4D97-AF65-F5344CB8AC3E}">
        <p14:creationId xmlns:p14="http://schemas.microsoft.com/office/powerpoint/2010/main" val="347240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C5BC03-7A57-431E-8558-8AA69E031645}"/>
              </a:ext>
            </a:extLst>
          </p:cNvPr>
          <p:cNvSpPr>
            <a:spLocks noGrp="1"/>
          </p:cNvSpPr>
          <p:nvPr>
            <p:ph type="title"/>
          </p:nvPr>
        </p:nvSpPr>
        <p:spPr/>
        <p:txBody>
          <a:bodyPr/>
          <a:lstStyle/>
          <a:p>
            <a:r>
              <a:rPr lang="en-US">
                <a:latin typeface="Segoe UI Semibold "/>
              </a:rPr>
              <a:t>Building the Governance MVP for your organization</a:t>
            </a:r>
          </a:p>
        </p:txBody>
      </p:sp>
      <p:pic>
        <p:nvPicPr>
          <p:cNvPr id="6" name="Picture 5">
            <a:extLst>
              <a:ext uri="{FF2B5EF4-FFF2-40B4-BE49-F238E27FC236}">
                <a16:creationId xmlns:a16="http://schemas.microsoft.com/office/drawing/2014/main" id="{52DDFF2B-966B-4B32-A89B-20FECB6169EC}"/>
              </a:ext>
            </a:extLst>
          </p:cNvPr>
          <p:cNvPicPr>
            <a:picLocks noChangeAspect="1"/>
          </p:cNvPicPr>
          <p:nvPr/>
        </p:nvPicPr>
        <p:blipFill rotWithShape="1">
          <a:blip r:embed="rId3"/>
          <a:srcRect t="44223" b="-343"/>
          <a:stretch/>
        </p:blipFill>
        <p:spPr>
          <a:xfrm>
            <a:off x="2348786" y="1432701"/>
            <a:ext cx="7629036" cy="2158408"/>
          </a:xfrm>
          <a:prstGeom prst="rect">
            <a:avLst/>
          </a:prstGeom>
        </p:spPr>
      </p:pic>
      <p:sp>
        <p:nvSpPr>
          <p:cNvPr id="7" name="TextBox 6">
            <a:extLst>
              <a:ext uri="{FF2B5EF4-FFF2-40B4-BE49-F238E27FC236}">
                <a16:creationId xmlns:a16="http://schemas.microsoft.com/office/drawing/2014/main" id="{EC0475C1-F176-4E2B-BB6E-A4359A92AEE9}"/>
              </a:ext>
            </a:extLst>
          </p:cNvPr>
          <p:cNvSpPr txBox="1"/>
          <p:nvPr/>
        </p:nvSpPr>
        <p:spPr>
          <a:xfrm>
            <a:off x="348374" y="3872199"/>
            <a:ext cx="4539569" cy="2366802"/>
          </a:xfrm>
          <a:prstGeom prst="rect">
            <a:avLst/>
          </a:prstGeom>
          <a:noFill/>
          <a:ln>
            <a:solidFill>
              <a:schemeClr val="accent5"/>
            </a:solidFill>
          </a:ln>
        </p:spPr>
        <p:txBody>
          <a:bodyPr wrap="square" lIns="182880" tIns="146304" rIns="182880" bIns="146304" rtlCol="0">
            <a:spAutoFit/>
          </a:bodyPr>
          <a:lstStyle/>
          <a:p>
            <a:pPr>
              <a:lnSpc>
                <a:spcPct val="90000"/>
              </a:lnSpc>
              <a:spcAft>
                <a:spcPts val="600"/>
              </a:spcAft>
            </a:pPr>
            <a:r>
              <a:rPr lang="en-US" sz="2400" b="1">
                <a:gradFill>
                  <a:gsLst>
                    <a:gs pos="2917">
                      <a:schemeClr val="tx1"/>
                    </a:gs>
                    <a:gs pos="30000">
                      <a:schemeClr val="tx1"/>
                    </a:gs>
                  </a:gsLst>
                  <a:lin ang="5400000" scaled="0"/>
                </a:gradFill>
              </a:rPr>
              <a:t>Governance MVP</a:t>
            </a:r>
            <a:endParaRPr lang="en-US" sz="2000" b="1">
              <a:gradFill>
                <a:gsLst>
                  <a:gs pos="2917">
                    <a:schemeClr val="tx1"/>
                  </a:gs>
                  <a:gs pos="30000">
                    <a:schemeClr val="tx1"/>
                  </a:gs>
                </a:gsLst>
                <a:lin ang="5400000" scaled="0"/>
              </a:gradFill>
            </a:endParaRPr>
          </a:p>
          <a:p>
            <a:pPr>
              <a:lnSpc>
                <a:spcPct val="90000"/>
              </a:lnSpc>
              <a:spcAft>
                <a:spcPts val="600"/>
              </a:spcAft>
            </a:pPr>
            <a:r>
              <a:rPr lang="en-US" sz="2000">
                <a:gradFill>
                  <a:gsLst>
                    <a:gs pos="2917">
                      <a:schemeClr val="tx1"/>
                    </a:gs>
                    <a:gs pos="30000">
                      <a:schemeClr val="tx1"/>
                    </a:gs>
                  </a:gsLst>
                  <a:lin ang="5400000" scaled="0"/>
                </a:gradFill>
              </a:rPr>
              <a:t>Start small. Establish a foundation that can quickly evolve as cloud adoption and cloud governance mature. Mitigate tangible risks identified in the cloud adoption plans.</a:t>
            </a:r>
          </a:p>
        </p:txBody>
      </p:sp>
      <p:sp>
        <p:nvSpPr>
          <p:cNvPr id="8" name="TextBox 7">
            <a:extLst>
              <a:ext uri="{FF2B5EF4-FFF2-40B4-BE49-F238E27FC236}">
                <a16:creationId xmlns:a16="http://schemas.microsoft.com/office/drawing/2014/main" id="{6DD44F6A-68FA-4FC6-B1E2-90F1C0622333}"/>
              </a:ext>
            </a:extLst>
          </p:cNvPr>
          <p:cNvSpPr txBox="1"/>
          <p:nvPr/>
        </p:nvSpPr>
        <p:spPr>
          <a:xfrm>
            <a:off x="7378348" y="3872199"/>
            <a:ext cx="4539569" cy="2366802"/>
          </a:xfrm>
          <a:prstGeom prst="rect">
            <a:avLst/>
          </a:prstGeom>
          <a:noFill/>
          <a:ln>
            <a:solidFill>
              <a:schemeClr val="accent5"/>
            </a:solidFill>
          </a:ln>
        </p:spPr>
        <p:txBody>
          <a:bodyPr wrap="square" lIns="182880" tIns="146304" rIns="182880" bIns="146304" rtlCol="0">
            <a:spAutoFit/>
          </a:bodyPr>
          <a:lstStyle/>
          <a:p>
            <a:pPr>
              <a:lnSpc>
                <a:spcPct val="90000"/>
              </a:lnSpc>
              <a:spcAft>
                <a:spcPts val="600"/>
              </a:spcAft>
            </a:pPr>
            <a:r>
              <a:rPr lang="en-US" sz="2400" b="1">
                <a:gradFill>
                  <a:gsLst>
                    <a:gs pos="2917">
                      <a:schemeClr val="tx1"/>
                    </a:gs>
                    <a:gs pos="30000">
                      <a:schemeClr val="tx1"/>
                    </a:gs>
                  </a:gsLst>
                  <a:lin ang="5400000" scaled="0"/>
                </a:gradFill>
              </a:rPr>
              <a:t>Risk Evolutions</a:t>
            </a:r>
          </a:p>
          <a:p>
            <a:pPr>
              <a:lnSpc>
                <a:spcPct val="90000"/>
              </a:lnSpc>
              <a:spcAft>
                <a:spcPts val="600"/>
              </a:spcAft>
            </a:pPr>
            <a:r>
              <a:rPr lang="en-US" sz="2000">
                <a:gradFill>
                  <a:gsLst>
                    <a:gs pos="2917">
                      <a:schemeClr val="tx1"/>
                    </a:gs>
                    <a:gs pos="30000">
                      <a:schemeClr val="tx1"/>
                    </a:gs>
                  </a:gsLst>
                  <a:lin ang="5400000" scaled="0"/>
                </a:gradFill>
              </a:rPr>
              <a:t>As additional iterations of cloud adoption are planned, the risk profile will change. The Cloud Governance Team monitors those adoption plans to identify risks and evolve corporate policy statements.</a:t>
            </a:r>
          </a:p>
        </p:txBody>
      </p:sp>
      <p:sp>
        <p:nvSpPr>
          <p:cNvPr id="9" name="Arrow: Right 8">
            <a:extLst>
              <a:ext uri="{FF2B5EF4-FFF2-40B4-BE49-F238E27FC236}">
                <a16:creationId xmlns:a16="http://schemas.microsoft.com/office/drawing/2014/main" id="{2C003355-CD7F-45AF-950B-3CA5CBE52F76}"/>
              </a:ext>
            </a:extLst>
          </p:cNvPr>
          <p:cNvSpPr/>
          <p:nvPr/>
        </p:nvSpPr>
        <p:spPr bwMode="auto">
          <a:xfrm>
            <a:off x="5232126" y="4531358"/>
            <a:ext cx="1862356" cy="981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0D1D13CE-6B35-483E-825C-2B0894A9BAF8}"/>
              </a:ext>
            </a:extLst>
          </p:cNvPr>
          <p:cNvSpPr txBox="1"/>
          <p:nvPr/>
        </p:nvSpPr>
        <p:spPr>
          <a:xfrm>
            <a:off x="1582614" y="6313420"/>
            <a:ext cx="10335303" cy="627864"/>
          </a:xfrm>
          <a:prstGeom prst="rect">
            <a:avLst/>
          </a:prstGeom>
          <a:noFill/>
        </p:spPr>
        <p:txBody>
          <a:bodyPr wrap="square" lIns="182880" tIns="146304" rIns="182880" bIns="146304" rtlCol="0">
            <a:spAutoFit/>
          </a:bodyPr>
          <a:lstStyle/>
          <a:p>
            <a:pPr>
              <a:lnSpc>
                <a:spcPct val="90000"/>
              </a:lnSpc>
              <a:spcAft>
                <a:spcPts val="600"/>
              </a:spcAft>
            </a:pPr>
            <a:r>
              <a:rPr lang="en-US" sz="2400" i="1">
                <a:gradFill>
                  <a:gsLst>
                    <a:gs pos="2917">
                      <a:schemeClr val="tx1"/>
                    </a:gs>
                    <a:gs pos="30000">
                      <a:schemeClr val="tx1"/>
                    </a:gs>
                  </a:gsLst>
                  <a:lin ang="5400000" scaled="0"/>
                </a:gradFill>
              </a:rPr>
              <a:t>Caution: take a balanced approach to implementation, audit then apply</a:t>
            </a:r>
          </a:p>
        </p:txBody>
      </p:sp>
    </p:spTree>
    <p:extLst>
      <p:ext uri="{BB962C8B-B14F-4D97-AF65-F5344CB8AC3E}">
        <p14:creationId xmlns:p14="http://schemas.microsoft.com/office/powerpoint/2010/main" val="33789939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3B9C-5D8A-4A47-BCC8-FA8E89AD27DF}"/>
              </a:ext>
            </a:extLst>
          </p:cNvPr>
          <p:cNvSpPr>
            <a:spLocks noGrp="1"/>
          </p:cNvSpPr>
          <p:nvPr>
            <p:ph type="title"/>
          </p:nvPr>
        </p:nvSpPr>
        <p:spPr/>
        <p:txBody>
          <a:bodyPr/>
          <a:lstStyle/>
          <a:p>
            <a:r>
              <a:rPr lang="en-US"/>
              <a:t>Build the Resource Consistency</a:t>
            </a:r>
          </a:p>
        </p:txBody>
      </p:sp>
      <p:sp>
        <p:nvSpPr>
          <p:cNvPr id="3" name="Text Placeholder 2">
            <a:extLst>
              <a:ext uri="{FF2B5EF4-FFF2-40B4-BE49-F238E27FC236}">
                <a16:creationId xmlns:a16="http://schemas.microsoft.com/office/drawing/2014/main" id="{90564B74-43E7-4E26-97C1-11397DAAABD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518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8D6D3-5923-44DB-A93C-A53ABFA1D06D}"/>
              </a:ext>
            </a:extLst>
          </p:cNvPr>
          <p:cNvSpPr>
            <a:spLocks noGrp="1"/>
          </p:cNvSpPr>
          <p:nvPr>
            <p:ph type="title"/>
          </p:nvPr>
        </p:nvSpPr>
        <p:spPr/>
        <p:txBody>
          <a:bodyPr/>
          <a:lstStyle/>
          <a:p>
            <a:r>
              <a:rPr lang="en-US" sz="4000">
                <a:latin typeface="Segoe UI Semibold" panose="020B0702040204020203" pitchFamily="34" charset="0"/>
                <a:cs typeface="Segoe UI Semibold" panose="020B0702040204020203" pitchFamily="34" charset="0"/>
              </a:rPr>
              <a:t>Workshop | Creating the resource mgmt. baseline</a:t>
            </a:r>
          </a:p>
        </p:txBody>
      </p:sp>
      <p:sp>
        <p:nvSpPr>
          <p:cNvPr id="5" name="Text Placeholder 4">
            <a:extLst>
              <a:ext uri="{FF2B5EF4-FFF2-40B4-BE49-F238E27FC236}">
                <a16:creationId xmlns:a16="http://schemas.microsoft.com/office/drawing/2014/main" id="{E9F239CA-6AE4-4F59-B942-93C18F7A7EF0}"/>
              </a:ext>
            </a:extLst>
          </p:cNvPr>
          <p:cNvSpPr>
            <a:spLocks noGrp="1"/>
          </p:cNvSpPr>
          <p:nvPr>
            <p:ph type="body" sz="quarter" idx="10"/>
          </p:nvPr>
        </p:nvSpPr>
        <p:spPr>
          <a:xfrm>
            <a:off x="274604" y="1212850"/>
            <a:ext cx="11887269" cy="5392245"/>
          </a:xfrm>
        </p:spPr>
        <p:txBody>
          <a:bodyPr/>
          <a:lstStyle/>
          <a:p>
            <a:r>
              <a:rPr lang="en-US" sz="2400">
                <a:latin typeface="Segoe UI" panose="020B0502040204020203" pitchFamily="34" charset="0"/>
                <a:cs typeface="Segoe UI" panose="020B0502040204020203" pitchFamily="34" charset="0"/>
              </a:rPr>
              <a:t>Estimated time frame: approx. ~ 2hrs</a:t>
            </a:r>
          </a:p>
          <a:p>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Participants: Cloud Architects</a:t>
            </a:r>
          </a:p>
          <a:p>
            <a:pPr marL="571500" indent="-571500">
              <a:buFontTx/>
              <a:buChar char="-"/>
            </a:pPr>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Outcomes:</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Management groups, Subscriptions, Tags </a:t>
            </a:r>
          </a:p>
          <a:p>
            <a:pPr marL="571500" indent="-571500">
              <a:buFontTx/>
              <a:buChar char="-"/>
            </a:pPr>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Requirements:</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Understanding of internal org structures, compliance requirements</a:t>
            </a:r>
          </a:p>
          <a:p>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Triggers: </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Getting started with Azure and need help in cloud environment setup</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Interested in learning about best practices in resource management in Azure</a:t>
            </a:r>
          </a:p>
        </p:txBody>
      </p:sp>
    </p:spTree>
    <p:extLst>
      <p:ext uri="{BB962C8B-B14F-4D97-AF65-F5344CB8AC3E}">
        <p14:creationId xmlns:p14="http://schemas.microsoft.com/office/powerpoint/2010/main" val="2659342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3B781F-5569-4387-A0CB-2E7E9327C5E7}"/>
              </a:ext>
            </a:extLst>
          </p:cNvPr>
          <p:cNvSpPr txBox="1">
            <a:spLocks/>
          </p:cNvSpPr>
          <p:nvPr/>
        </p:nvSpPr>
        <p:spPr>
          <a:xfrm>
            <a:off x="387136" y="1124961"/>
            <a:ext cx="11885514" cy="5733040"/>
          </a:xfrm>
          <a:prstGeom prst="rect">
            <a:avLst/>
          </a:prstGeom>
        </p:spPr>
        <p:txBody>
          <a:bodyPr vert="horz" lIns="91440" tIns="45720" rIns="91440" bIns="45720" rtlCol="0">
            <a:noAutofit/>
          </a:bodyPr>
          <a:lstStyle>
            <a:lvl1pPr marL="0" indent="0" algn="l" defTabSz="932597" rtl="0" eaLnBrk="1" latinLnBrk="0" hangingPunct="1">
              <a:lnSpc>
                <a:spcPct val="90000"/>
              </a:lnSpc>
              <a:spcBef>
                <a:spcPts val="1020"/>
              </a:spcBef>
              <a:buFont typeface="Arial" panose="020B0604020202020204" pitchFamily="34" charset="0"/>
              <a:buNone/>
              <a:defRPr sz="1632" kern="1200">
                <a:solidFill>
                  <a:schemeClr val="accent4"/>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448"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sz="2000">
                <a:solidFill>
                  <a:schemeClr val="tx1"/>
                </a:solidFill>
              </a:rPr>
              <a:t>Organize Azure to reflect your organization, not the other way!</a:t>
            </a:r>
            <a:br>
              <a:rPr lang="en-US" sz="2000"/>
            </a:br>
            <a:endParaRPr lang="en-US" sz="2000"/>
          </a:p>
          <a:p>
            <a:r>
              <a:rPr lang="en-US" sz="2000" b="1">
                <a:solidFill>
                  <a:schemeClr val="tx1"/>
                </a:solidFill>
              </a:rPr>
              <a:t>Cost transparency:</a:t>
            </a:r>
          </a:p>
          <a:p>
            <a:pPr lvl="1"/>
            <a:r>
              <a:rPr lang="en-US" sz="2000"/>
              <a:t>Set up a cost structure that reflects the actual usage for departments and projects. </a:t>
            </a:r>
          </a:p>
          <a:p>
            <a:pPr lvl="1"/>
            <a:r>
              <a:rPr lang="en-US" sz="2000"/>
              <a:t>Tagging and ownership</a:t>
            </a:r>
          </a:p>
          <a:p>
            <a:pPr lvl="1"/>
            <a:r>
              <a:rPr lang="en-US" sz="2000"/>
              <a:t>Allowed resource types (policy)</a:t>
            </a:r>
            <a:br>
              <a:rPr lang="en-US" sz="2000"/>
            </a:br>
            <a:endParaRPr lang="en-US" sz="2000"/>
          </a:p>
          <a:p>
            <a:r>
              <a:rPr lang="en-US" sz="2000" b="1">
                <a:solidFill>
                  <a:schemeClr val="tx1"/>
                </a:solidFill>
              </a:rPr>
              <a:t>Roles and responsibility:</a:t>
            </a:r>
          </a:p>
          <a:p>
            <a:pPr lvl="1"/>
            <a:r>
              <a:rPr lang="en-US" sz="2000"/>
              <a:t>Who has access to what. Account owners and delegations (RBAC)</a:t>
            </a:r>
          </a:p>
          <a:p>
            <a:pPr lvl="1"/>
            <a:r>
              <a:rPr lang="en-US" sz="2000"/>
              <a:t>Minimal access level to carry out the task. </a:t>
            </a:r>
          </a:p>
          <a:p>
            <a:pPr lvl="1"/>
            <a:r>
              <a:rPr lang="en-US" sz="2000"/>
              <a:t>Design for Partners and 3rd parties</a:t>
            </a:r>
          </a:p>
          <a:p>
            <a:pPr lvl="1"/>
            <a:endParaRPr lang="en-US" sz="2000"/>
          </a:p>
          <a:p>
            <a:r>
              <a:rPr lang="en-US" sz="2000" b="1">
                <a:solidFill>
                  <a:schemeClr val="tx1"/>
                </a:solidFill>
              </a:rPr>
              <a:t>Compliance and Security:</a:t>
            </a:r>
          </a:p>
          <a:p>
            <a:pPr lvl="1"/>
            <a:r>
              <a:rPr lang="en-US" sz="2000"/>
              <a:t>Allowed locations e.g. EU (policy)</a:t>
            </a:r>
          </a:p>
          <a:p>
            <a:pPr lvl="1"/>
            <a:r>
              <a:rPr lang="en-US" sz="2000"/>
              <a:t>Network and connectivity (Internet facing, or using the approved VNETS? Policy and NSG)</a:t>
            </a:r>
          </a:p>
          <a:p>
            <a:pPr lvl="1"/>
            <a:r>
              <a:rPr lang="en-US" sz="2000"/>
              <a:t>Continuous Monitoring and integration to existing ITSM (Azure Monitor)</a:t>
            </a:r>
          </a:p>
        </p:txBody>
      </p:sp>
      <p:sp>
        <p:nvSpPr>
          <p:cNvPr id="7" name="Title 1">
            <a:extLst>
              <a:ext uri="{FF2B5EF4-FFF2-40B4-BE49-F238E27FC236}">
                <a16:creationId xmlns:a16="http://schemas.microsoft.com/office/drawing/2014/main" id="{984108E9-801C-401B-8D41-8D4A155ADC76}"/>
              </a:ext>
            </a:extLst>
          </p:cNvPr>
          <p:cNvSpPr txBox="1">
            <a:spLocks/>
          </p:cNvSpPr>
          <p:nvPr/>
        </p:nvSpPr>
        <p:spPr>
          <a:xfrm>
            <a:off x="274604" y="295275"/>
            <a:ext cx="11888047" cy="917575"/>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a:lstStyle>
          <a:p>
            <a:r>
              <a:rPr lang="da-DK" sz="4000" b="1" spc="-51">
                <a:latin typeface="Segoe UI Semibold" panose="020B0702040204020203" pitchFamily="34" charset="0"/>
                <a:cs typeface="Segoe UI Semibold" panose="020B0702040204020203" pitchFamily="34" charset="0"/>
              </a:rPr>
              <a:t>Factors that influence the right setup	</a:t>
            </a:r>
            <a:endParaRPr lang="en-US" sz="4000" b="1" spc="-51">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4792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sz="4000">
                <a:latin typeface="Segoe UI Semibold (Headings)"/>
              </a:rPr>
              <a:t>What is Resource Consistency?</a:t>
            </a:r>
          </a:p>
        </p:txBody>
      </p:sp>
      <p:sp>
        <p:nvSpPr>
          <p:cNvPr id="5" name="Text Placeholder 4">
            <a:extLst>
              <a:ext uri="{FF2B5EF4-FFF2-40B4-BE49-F238E27FC236}">
                <a16:creationId xmlns:a16="http://schemas.microsoft.com/office/drawing/2014/main" id="{55E23C9C-1E0C-46AE-B965-BD3154F0E9C9}"/>
              </a:ext>
            </a:extLst>
          </p:cNvPr>
          <p:cNvSpPr>
            <a:spLocks noGrp="1"/>
          </p:cNvSpPr>
          <p:nvPr>
            <p:ph type="body" sz="quarter" idx="10"/>
          </p:nvPr>
        </p:nvSpPr>
        <p:spPr>
          <a:xfrm>
            <a:off x="274604" y="2249167"/>
            <a:ext cx="4054001" cy="4321183"/>
          </a:xfrm>
        </p:spPr>
        <p:txBody>
          <a:bodyPr/>
          <a:lstStyle/>
          <a:p>
            <a:r>
              <a:rPr lang="en-US" sz="2400" b="1">
                <a:solidFill>
                  <a:srgbClr val="353535"/>
                </a:solidFill>
                <a:latin typeface="Segoe UI" panose="020B0502040204020203" pitchFamily="34" charset="0"/>
                <a:ea typeface="Times New Roman" panose="02020603050405020304" pitchFamily="18" charset="0"/>
                <a:cs typeface="Segoe UI" panose="020B0502040204020203" pitchFamily="34" charset="0"/>
              </a:rPr>
              <a:t>Management Groups</a:t>
            </a:r>
            <a:r>
              <a:rPr lang="en-US" sz="2400">
                <a:solidFill>
                  <a:srgbClr val="353535"/>
                </a:solidFill>
                <a:latin typeface="Segoe UI" panose="020B0502040204020203" pitchFamily="34" charset="0"/>
                <a:ea typeface="Times New Roman" panose="02020603050405020304" pitchFamily="18" charset="0"/>
                <a:cs typeface="Segoe UI" panose="020B0502040204020203" pitchFamily="34" charset="0"/>
              </a:rPr>
              <a:t>: To reflect security, operations and business/accounting hierarchies</a:t>
            </a:r>
            <a:endParaRPr lang="en-US" sz="2400">
              <a:solidFill>
                <a:srgbClr val="353535"/>
              </a:solidFill>
              <a:latin typeface="Segoe UI" panose="020B0502040204020203" pitchFamily="34" charset="0"/>
              <a:ea typeface="Calibri" panose="020F0502020204030204" pitchFamily="34" charset="0"/>
              <a:cs typeface="Segoe UI" panose="020B0502040204020203" pitchFamily="34" charset="0"/>
            </a:endParaRPr>
          </a:p>
          <a:p>
            <a:r>
              <a:rPr lang="en-US" sz="2400" b="1">
                <a:solidFill>
                  <a:srgbClr val="353535"/>
                </a:solidFill>
                <a:latin typeface="Segoe UI" panose="020B0502040204020203" pitchFamily="34" charset="0"/>
                <a:ea typeface="Times New Roman" panose="02020603050405020304" pitchFamily="18" charset="0"/>
                <a:cs typeface="Segoe UI" panose="020B0502040204020203" pitchFamily="34" charset="0"/>
              </a:rPr>
              <a:t>Subscriptions</a:t>
            </a:r>
            <a:r>
              <a:rPr lang="en-US" sz="2400">
                <a:solidFill>
                  <a:srgbClr val="353535"/>
                </a:solidFill>
                <a:latin typeface="Segoe UI" panose="020B0502040204020203" pitchFamily="34" charset="0"/>
                <a:ea typeface="Times New Roman" panose="02020603050405020304" pitchFamily="18" charset="0"/>
                <a:cs typeface="Segoe UI" panose="020B0502040204020203" pitchFamily="34" charset="0"/>
              </a:rPr>
              <a:t>: To group similar resources into logical collections </a:t>
            </a:r>
          </a:p>
          <a:p>
            <a:r>
              <a:rPr lang="en-US" sz="2400" b="1">
                <a:solidFill>
                  <a:srgbClr val="353535"/>
                </a:solidFill>
                <a:latin typeface="Segoe UI" panose="020B0502040204020203" pitchFamily="34" charset="0"/>
                <a:ea typeface="Times New Roman" panose="02020603050405020304" pitchFamily="18" charset="0"/>
                <a:cs typeface="Segoe UI" panose="020B0502040204020203" pitchFamily="34" charset="0"/>
              </a:rPr>
              <a:t>Resource Groups</a:t>
            </a:r>
            <a:r>
              <a:rPr lang="en-US" sz="2400">
                <a:solidFill>
                  <a:srgbClr val="353535"/>
                </a:solidFill>
                <a:latin typeface="Segoe UI" panose="020B0502040204020203" pitchFamily="34" charset="0"/>
                <a:ea typeface="Times New Roman" panose="02020603050405020304" pitchFamily="18" charset="0"/>
                <a:cs typeface="Segoe UI" panose="020B0502040204020203" pitchFamily="34" charset="0"/>
              </a:rPr>
              <a:t>: To further group applications or workloads into deployment and operations units</a:t>
            </a:r>
            <a:endParaRPr lang="en-US" sz="2400">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7612ACC-1BE6-4331-9B38-09F84FE1998E}"/>
              </a:ext>
            </a:extLst>
          </p:cNvPr>
          <p:cNvPicPr/>
          <p:nvPr/>
        </p:nvPicPr>
        <p:blipFill>
          <a:blip r:embed="rId3"/>
          <a:stretch>
            <a:fillRect/>
          </a:stretch>
        </p:blipFill>
        <p:spPr>
          <a:xfrm>
            <a:off x="4491165" y="2346624"/>
            <a:ext cx="7831679" cy="3907559"/>
          </a:xfrm>
          <a:prstGeom prst="rect">
            <a:avLst/>
          </a:prstGeom>
        </p:spPr>
      </p:pic>
      <p:sp>
        <p:nvSpPr>
          <p:cNvPr id="7" name="Rectangle 6">
            <a:extLst>
              <a:ext uri="{FF2B5EF4-FFF2-40B4-BE49-F238E27FC236}">
                <a16:creationId xmlns:a16="http://schemas.microsoft.com/office/drawing/2014/main" id="{C77EA581-0E07-4486-B039-8120EB026FE2}"/>
              </a:ext>
            </a:extLst>
          </p:cNvPr>
          <p:cNvSpPr/>
          <p:nvPr/>
        </p:nvSpPr>
        <p:spPr>
          <a:xfrm>
            <a:off x="274604" y="1223177"/>
            <a:ext cx="11561764" cy="338554"/>
          </a:xfrm>
          <a:prstGeom prst="rect">
            <a:avLst/>
          </a:prstGeom>
        </p:spPr>
        <p:txBody>
          <a:bodyPr wrap="square">
            <a:spAutoFit/>
          </a:bodyPr>
          <a:lstStyle/>
          <a:p>
            <a:pPr defTabSz="932597">
              <a:defRPr/>
            </a:pPr>
            <a:r>
              <a:rPr lang="en-US" sz="1599">
                <a:solidFill>
                  <a:srgbClr val="353535"/>
                </a:solidFill>
                <a:latin typeface="Segoe UI" panose="020B0502040204020203" pitchFamily="34" charset="0"/>
                <a:ea typeface="Calibri" panose="020F0502020204030204" pitchFamily="34" charset="0"/>
                <a:cs typeface="Segoe UI" panose="020B0502040204020203" pitchFamily="34" charset="0"/>
              </a:rPr>
              <a:t>The </a:t>
            </a:r>
            <a:r>
              <a:rPr lang="en-US" sz="1599">
                <a:solidFill>
                  <a:schemeClr val="tx2"/>
                </a:solidFill>
                <a:latin typeface="Segoe UI" panose="020B0502040204020203" pitchFamily="34" charset="0"/>
                <a:ea typeface="Calibri" panose="020F0502020204030204" pitchFamily="34" charset="0"/>
                <a:cs typeface="Segoe UI" panose="020B0502040204020203" pitchFamily="34" charset="0"/>
              </a:rPr>
              <a:t>basic foundation</a:t>
            </a:r>
            <a:r>
              <a:rPr lang="en-US" sz="1599">
                <a:solidFill>
                  <a:srgbClr val="353535"/>
                </a:solidFill>
                <a:latin typeface="Segoe UI" panose="020B0502040204020203" pitchFamily="34" charset="0"/>
                <a:ea typeface="Calibri" panose="020F0502020204030204" pitchFamily="34" charset="0"/>
                <a:cs typeface="Segoe UI" panose="020B0502040204020203" pitchFamily="34" charset="0"/>
              </a:rPr>
              <a:t> of all governance practices. </a:t>
            </a:r>
            <a:r>
              <a:rPr lang="en-US" sz="1600"/>
              <a:t>Achieving the right </a:t>
            </a:r>
            <a:r>
              <a:rPr lang="en-US" sz="1600">
                <a:solidFill>
                  <a:schemeClr val="tx2"/>
                </a:solidFill>
              </a:rPr>
              <a:t>Governance</a:t>
            </a:r>
            <a:r>
              <a:rPr lang="en-US" sz="1600"/>
              <a:t> starts with the correct resource organization.</a:t>
            </a:r>
          </a:p>
        </p:txBody>
      </p:sp>
    </p:spTree>
    <p:extLst>
      <p:ext uri="{BB962C8B-B14F-4D97-AF65-F5344CB8AC3E}">
        <p14:creationId xmlns:p14="http://schemas.microsoft.com/office/powerpoint/2010/main" val="5800133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1F0AE-5B75-4EA1-A5C8-FDC07E2316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8762" y="1734552"/>
            <a:ext cx="7071509" cy="3564471"/>
          </a:xfrm>
          <a:prstGeom prst="rect">
            <a:avLst/>
          </a:prstGeom>
          <a:noFill/>
        </p:spPr>
      </p:pic>
      <p:sp>
        <p:nvSpPr>
          <p:cNvPr id="8" name="Text Placeholder 2">
            <a:extLst>
              <a:ext uri="{FF2B5EF4-FFF2-40B4-BE49-F238E27FC236}">
                <a16:creationId xmlns:a16="http://schemas.microsoft.com/office/drawing/2014/main" id="{4751E4F5-16F9-45B5-87B8-355C90718310}"/>
              </a:ext>
            </a:extLst>
          </p:cNvPr>
          <p:cNvSpPr txBox="1">
            <a:spLocks/>
          </p:cNvSpPr>
          <p:nvPr/>
        </p:nvSpPr>
        <p:spPr>
          <a:xfrm>
            <a:off x="274604" y="1374353"/>
            <a:ext cx="4222445" cy="3477875"/>
          </a:xfrm>
          <a:prstGeom prst="rect">
            <a:avLst/>
          </a:prstGeom>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a:solidFill>
                  <a:srgbClr val="353535"/>
                </a:solidFill>
                <a:latin typeface="Segoe UI" panose="020B0502040204020203" pitchFamily="34" charset="0"/>
                <a:cs typeface="Segoe UI" panose="020B0502040204020203" pitchFamily="34" charset="0"/>
              </a:rPr>
              <a:t>Resource Organization:</a:t>
            </a:r>
          </a:p>
          <a:p>
            <a:pPr marL="0" indent="0">
              <a:buNone/>
            </a:pPr>
            <a:r>
              <a:rPr lang="en-US" sz="2000">
                <a:solidFill>
                  <a:srgbClr val="353535"/>
                </a:solidFill>
                <a:latin typeface="Segoe UI" panose="020B0502040204020203" pitchFamily="34" charset="0"/>
                <a:cs typeface="Segoe UI" panose="020B0502040204020203" pitchFamily="34" charset="0"/>
              </a:rPr>
              <a:t>Build only what you need, add as the requirements are needed. </a:t>
            </a:r>
          </a:p>
          <a:p>
            <a:r>
              <a:rPr lang="en-US" sz="2000" u="sng">
                <a:solidFill>
                  <a:srgbClr val="353535"/>
                </a:solidFill>
                <a:latin typeface="Segoe UI" panose="020B0502040204020203" pitchFamily="34" charset="0"/>
                <a:cs typeface="Segoe UI" panose="020B0502040204020203" pitchFamily="34" charset="0"/>
              </a:rPr>
              <a:t>Management Group Hierarchy</a:t>
            </a:r>
            <a:r>
              <a:rPr lang="en-US" sz="2000">
                <a:solidFill>
                  <a:srgbClr val="353535"/>
                </a:solidFill>
                <a:latin typeface="Segoe UI" panose="020B0502040204020203" pitchFamily="34" charset="0"/>
                <a:cs typeface="Segoe UI" panose="020B0502040204020203" pitchFamily="34" charset="0"/>
              </a:rPr>
              <a:t>: Business Unit, Geography, Environment.</a:t>
            </a:r>
          </a:p>
          <a:p>
            <a:r>
              <a:rPr lang="en-US" sz="2000" u="sng">
                <a:solidFill>
                  <a:srgbClr val="353535"/>
                </a:solidFill>
                <a:latin typeface="Segoe UI" panose="020B0502040204020203" pitchFamily="34" charset="0"/>
                <a:cs typeface="Segoe UI" panose="020B0502040204020203" pitchFamily="34" charset="0"/>
              </a:rPr>
              <a:t>Subscription</a:t>
            </a:r>
            <a:r>
              <a:rPr lang="en-US" sz="2000">
                <a:solidFill>
                  <a:srgbClr val="353535"/>
                </a:solidFill>
                <a:latin typeface="Segoe UI" panose="020B0502040204020203" pitchFamily="34" charset="0"/>
                <a:cs typeface="Segoe UI" panose="020B0502040204020203" pitchFamily="34" charset="0"/>
              </a:rPr>
              <a:t>: Per Application Category; Pre-production, Dev environments, Production</a:t>
            </a:r>
          </a:p>
          <a:p>
            <a:r>
              <a:rPr lang="en-US" sz="2000" u="sng">
                <a:solidFill>
                  <a:srgbClr val="353535"/>
                </a:solidFill>
                <a:latin typeface="Segoe UI" panose="020B0502040204020203" pitchFamily="34" charset="0"/>
                <a:cs typeface="Segoe UI" panose="020B0502040204020203" pitchFamily="34" charset="0"/>
              </a:rPr>
              <a:t>Resource Groups</a:t>
            </a:r>
            <a:r>
              <a:rPr lang="en-US" sz="2000">
                <a:solidFill>
                  <a:srgbClr val="353535"/>
                </a:solidFill>
                <a:latin typeface="Segoe UI" panose="020B0502040204020203" pitchFamily="34" charset="0"/>
                <a:cs typeface="Segoe UI" panose="020B0502040204020203" pitchFamily="34" charset="0"/>
              </a:rPr>
              <a:t>: Per Application</a:t>
            </a:r>
          </a:p>
        </p:txBody>
      </p:sp>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vert="horz" wrap="square" lIns="146304" tIns="91440" rIns="146304" bIns="91440" rtlCol="0" anchor="t">
            <a:noAutofit/>
          </a:bodyPr>
          <a:lstStyle/>
          <a:p>
            <a:r>
              <a:rPr lang="en-US" sz="4000">
                <a:latin typeface="Segoe UI Semibold (Headings)"/>
              </a:rPr>
              <a:t>Governance MVP Considerations</a:t>
            </a:r>
          </a:p>
        </p:txBody>
      </p:sp>
      <p:cxnSp>
        <p:nvCxnSpPr>
          <p:cNvPr id="4" name="Straight Arrow Connector 3">
            <a:extLst>
              <a:ext uri="{FF2B5EF4-FFF2-40B4-BE49-F238E27FC236}">
                <a16:creationId xmlns:a16="http://schemas.microsoft.com/office/drawing/2014/main" id="{1F239BF5-D61F-4974-955C-4115603E5E6F}"/>
              </a:ext>
            </a:extLst>
          </p:cNvPr>
          <p:cNvCxnSpPr/>
          <p:nvPr/>
        </p:nvCxnSpPr>
        <p:spPr>
          <a:xfrm>
            <a:off x="11572407" y="1593511"/>
            <a:ext cx="0" cy="380750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1C4A37F-81F0-40CF-926F-5BD603802850}"/>
              </a:ext>
            </a:extLst>
          </p:cNvPr>
          <p:cNvSpPr txBox="1"/>
          <p:nvPr/>
        </p:nvSpPr>
        <p:spPr>
          <a:xfrm rot="16200000">
            <a:off x="9039235" y="871461"/>
            <a:ext cx="4706837" cy="544765"/>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Policies</a:t>
            </a:r>
          </a:p>
        </p:txBody>
      </p:sp>
    </p:spTree>
    <p:extLst>
      <p:ext uri="{BB962C8B-B14F-4D97-AF65-F5344CB8AC3E}">
        <p14:creationId xmlns:p14="http://schemas.microsoft.com/office/powerpoint/2010/main" val="37243412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50270" y="429857"/>
            <a:ext cx="8698645" cy="875477"/>
          </a:xfrm>
        </p:spPr>
        <p:txBody>
          <a:bodyPr/>
          <a:lstStyle/>
          <a:p>
            <a:r>
              <a:rPr lang="en-US"/>
              <a:t>Management Group </a:t>
            </a:r>
            <a:r>
              <a:rPr lang="en-US">
                <a:solidFill>
                  <a:schemeClr val="accent1"/>
                </a:solidFill>
              </a:rPr>
              <a:t>best</a:t>
            </a:r>
            <a:r>
              <a:rPr lang="en-US"/>
              <a:t> </a:t>
            </a:r>
            <a:r>
              <a:rPr lang="en-US">
                <a:solidFill>
                  <a:srgbClr val="4472C4"/>
                </a:solidFill>
              </a:rPr>
              <a:t>practices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234042" y="1891238"/>
            <a:ext cx="5983402" cy="3987155"/>
          </a:xfrm>
        </p:spPr>
        <p:txBody>
          <a:bodyPr>
            <a:noAutofit/>
          </a:bodyPr>
          <a:lstStyle/>
          <a:p>
            <a:pPr marL="342900" indent="-342900" defTabSz="932563">
              <a:spcBef>
                <a:spcPct val="20000"/>
              </a:spcBef>
              <a:buSzPct val="90000"/>
              <a:buFont typeface="Arial" panose="020B0604020202020204" pitchFamily="34" charset="0"/>
              <a:buChar char="•"/>
            </a:pPr>
            <a:r>
              <a:rPr lang="en-US" sz="2000">
                <a:solidFill>
                  <a:srgbClr val="353535"/>
                </a:solidFill>
              </a:rPr>
              <a:t>Define your hierarchy based on organization and environment type (prod, pre-prod, etc.)</a:t>
            </a:r>
          </a:p>
          <a:p>
            <a:pPr marL="342900" indent="-342900" defTabSz="932563">
              <a:spcBef>
                <a:spcPct val="20000"/>
              </a:spcBef>
              <a:buSzPct val="90000"/>
              <a:buFont typeface="Arial" panose="020B0604020202020204" pitchFamily="34" charset="0"/>
              <a:buChar char="•"/>
            </a:pPr>
            <a:r>
              <a:rPr lang="en-US" sz="2000">
                <a:solidFill>
                  <a:srgbClr val="353535"/>
                </a:solidFill>
              </a:rPr>
              <a:t>The root MG is for global configuration</a:t>
            </a:r>
          </a:p>
          <a:p>
            <a:pPr marL="809199" lvl="1" indent="-342900" defTabSz="932563">
              <a:spcBef>
                <a:spcPct val="20000"/>
              </a:spcBef>
              <a:buSzPct val="90000"/>
              <a:buFont typeface="Arial" panose="020B0604020202020204" pitchFamily="34" charset="0"/>
              <a:buChar char="•"/>
            </a:pPr>
            <a:r>
              <a:rPr lang="en-US" sz="2000">
                <a:solidFill>
                  <a:srgbClr val="353535"/>
                </a:solidFill>
              </a:rPr>
              <a:t>Be careful with MG level assignments as they will cascade through large chunks of your hierarchy</a:t>
            </a:r>
          </a:p>
          <a:p>
            <a:pPr marL="342900" indent="-342900" defTabSz="932563">
              <a:spcBef>
                <a:spcPct val="20000"/>
              </a:spcBef>
              <a:buSzPct val="90000"/>
              <a:buFont typeface="Arial" panose="020B0604020202020204" pitchFamily="34" charset="0"/>
              <a:buChar char="•"/>
            </a:pPr>
            <a:r>
              <a:rPr lang="en-US" sz="2000">
                <a:solidFill>
                  <a:srgbClr val="353535"/>
                </a:solidFill>
              </a:rPr>
              <a:t>Try not to repeat yourself. Assign common policies and RBAC higher up in your hierarchy</a:t>
            </a:r>
          </a:p>
          <a:p>
            <a:pPr marL="342900" indent="-342900" defTabSz="932563">
              <a:spcBef>
                <a:spcPct val="20000"/>
              </a:spcBef>
              <a:buSzPct val="90000"/>
              <a:buFont typeface="Arial" panose="020B0604020202020204" pitchFamily="34" charset="0"/>
              <a:buChar char="•"/>
            </a:pPr>
            <a:r>
              <a:rPr lang="en-US" sz="2000">
                <a:solidFill>
                  <a:srgbClr val="353535"/>
                </a:solidFill>
              </a:rPr>
              <a:t>Built-in RBAC roles for MGs (MG contributor, MG reader)</a:t>
            </a:r>
          </a:p>
          <a:p>
            <a:pPr marL="809199" lvl="1" indent="-342900" defTabSz="932563">
              <a:spcBef>
                <a:spcPct val="20000"/>
              </a:spcBef>
              <a:buSzPct val="90000"/>
              <a:buFont typeface="Arial" panose="020B0604020202020204" pitchFamily="34" charset="0"/>
              <a:buChar char="•"/>
            </a:pPr>
            <a:r>
              <a:rPr lang="en-US" sz="2000">
                <a:solidFill>
                  <a:srgbClr val="353535"/>
                </a:solidFill>
              </a:rPr>
              <a:t>Need subscription owner access to move to another MG</a:t>
            </a:r>
          </a:p>
        </p:txBody>
      </p:sp>
      <p:pic>
        <p:nvPicPr>
          <p:cNvPr id="4" name="Picture 3" descr="A screenshot of a cell phone&#10;&#10;Description automatically generated">
            <a:extLst>
              <a:ext uri="{FF2B5EF4-FFF2-40B4-BE49-F238E27FC236}">
                <a16:creationId xmlns:a16="http://schemas.microsoft.com/office/drawing/2014/main" id="{B0159F05-CA24-4ADE-825C-8BB7828D3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613" y="2034704"/>
            <a:ext cx="6207195" cy="2925116"/>
          </a:xfrm>
          <a:prstGeom prst="rect">
            <a:avLst/>
          </a:prstGeom>
        </p:spPr>
      </p:pic>
    </p:spTree>
    <p:extLst>
      <p:ext uri="{BB962C8B-B14F-4D97-AF65-F5344CB8AC3E}">
        <p14:creationId xmlns:p14="http://schemas.microsoft.com/office/powerpoint/2010/main" val="58734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7318DBA9-799E-4220-A540-3B8814140507}"/>
              </a:ext>
            </a:extLst>
          </p:cNvPr>
          <p:cNvSpPr txBox="1">
            <a:spLocks/>
          </p:cNvSpPr>
          <p:nvPr/>
        </p:nvSpPr>
        <p:spPr>
          <a:xfrm>
            <a:off x="276258" y="250802"/>
            <a:ext cx="11238030" cy="56502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a:lstStyle>
          <a:p>
            <a:r>
              <a:rPr lang="en-US" sz="4000">
                <a:latin typeface="Segoe UI Semibold" panose="020B0702040204020203" pitchFamily="34" charset="0"/>
                <a:cs typeface="Segoe UI Semibold" panose="020B0702040204020203" pitchFamily="34" charset="0"/>
              </a:rPr>
              <a:t>Subscription | Design considerations</a:t>
            </a:r>
          </a:p>
        </p:txBody>
      </p:sp>
      <p:sp>
        <p:nvSpPr>
          <p:cNvPr id="25" name="TextBox 24">
            <a:extLst>
              <a:ext uri="{FF2B5EF4-FFF2-40B4-BE49-F238E27FC236}">
                <a16:creationId xmlns:a16="http://schemas.microsoft.com/office/drawing/2014/main" id="{AF23AD1A-3762-4F3E-9C29-F636FF92E67D}"/>
              </a:ext>
            </a:extLst>
          </p:cNvPr>
          <p:cNvSpPr txBox="1"/>
          <p:nvPr/>
        </p:nvSpPr>
        <p:spPr>
          <a:xfrm>
            <a:off x="38975" y="1134326"/>
            <a:ext cx="12190268" cy="345163"/>
          </a:xfrm>
          <a:prstGeom prst="rect">
            <a:avLst/>
          </a:prstGeom>
          <a:noFill/>
        </p:spPr>
        <p:txBody>
          <a:bodyPr wrap="square" rtlCol="0">
            <a:spAutoFit/>
          </a:bodyPr>
          <a:lstStyle/>
          <a:p>
            <a:pPr algn="ctr" defTabSz="914224">
              <a:defRPr/>
            </a:pPr>
            <a:r>
              <a:rPr lang="en-US" sz="1599" kern="0">
                <a:latin typeface="Segoe UI"/>
              </a:rPr>
              <a:t>Develop the Subscription, Network, Storage, Availability and Administrative models together in order to have a cohesive approach.</a:t>
            </a:r>
          </a:p>
        </p:txBody>
      </p:sp>
      <p:pic>
        <p:nvPicPr>
          <p:cNvPr id="26" name="Picture 25">
            <a:extLst>
              <a:ext uri="{FF2B5EF4-FFF2-40B4-BE49-F238E27FC236}">
                <a16:creationId xmlns:a16="http://schemas.microsoft.com/office/drawing/2014/main" id="{938B7180-5194-46B8-ACC0-BF6ECDE88F42}"/>
              </a:ext>
            </a:extLst>
          </p:cNvPr>
          <p:cNvPicPr>
            <a:picLocks noChangeAspect="1"/>
          </p:cNvPicPr>
          <p:nvPr/>
        </p:nvPicPr>
        <p:blipFill>
          <a:blip r:embed="rId3"/>
          <a:stretch>
            <a:fillRect/>
          </a:stretch>
        </p:blipFill>
        <p:spPr>
          <a:xfrm>
            <a:off x="339418" y="1816937"/>
            <a:ext cx="5754629" cy="2697769"/>
          </a:xfrm>
          <a:prstGeom prst="rect">
            <a:avLst/>
          </a:prstGeom>
          <a:ln>
            <a:solidFill>
              <a:srgbClr val="0A5BBA"/>
            </a:solidFill>
          </a:ln>
        </p:spPr>
      </p:pic>
      <p:sp>
        <p:nvSpPr>
          <p:cNvPr id="27" name="TextBox 26">
            <a:extLst>
              <a:ext uri="{FF2B5EF4-FFF2-40B4-BE49-F238E27FC236}">
                <a16:creationId xmlns:a16="http://schemas.microsoft.com/office/drawing/2014/main" id="{AC73D2C3-FD28-482D-B6AA-096F0B986561}"/>
              </a:ext>
            </a:extLst>
          </p:cNvPr>
          <p:cNvSpPr txBox="1"/>
          <p:nvPr/>
        </p:nvSpPr>
        <p:spPr>
          <a:xfrm>
            <a:off x="339418" y="1447657"/>
            <a:ext cx="5754629" cy="376684"/>
          </a:xfrm>
          <a:prstGeom prst="rect">
            <a:avLst/>
          </a:prstGeom>
          <a:noFill/>
        </p:spPr>
        <p:txBody>
          <a:bodyPr wrap="square" rtlCol="0">
            <a:spAutoFit/>
          </a:bodyPr>
          <a:lstStyle/>
          <a:p>
            <a:pPr algn="ctr" defTabSz="914224">
              <a:defRPr/>
            </a:pPr>
            <a:r>
              <a:rPr lang="en-US" kern="0">
                <a:latin typeface="Segoe UI"/>
              </a:rPr>
              <a:t>Service (Process) Design Model</a:t>
            </a:r>
          </a:p>
        </p:txBody>
      </p:sp>
      <p:pic>
        <p:nvPicPr>
          <p:cNvPr id="28" name="Picture 27">
            <a:extLst>
              <a:ext uri="{FF2B5EF4-FFF2-40B4-BE49-F238E27FC236}">
                <a16:creationId xmlns:a16="http://schemas.microsoft.com/office/drawing/2014/main" id="{D53796FF-4E75-40F1-919D-2CFB184EC0F7}"/>
              </a:ext>
            </a:extLst>
          </p:cNvPr>
          <p:cNvPicPr>
            <a:picLocks noChangeAspect="1"/>
          </p:cNvPicPr>
          <p:nvPr/>
        </p:nvPicPr>
        <p:blipFill>
          <a:blip r:embed="rId4"/>
          <a:stretch>
            <a:fillRect/>
          </a:stretch>
        </p:blipFill>
        <p:spPr>
          <a:xfrm>
            <a:off x="6317443" y="1816938"/>
            <a:ext cx="5611360" cy="2697770"/>
          </a:xfrm>
          <a:prstGeom prst="rect">
            <a:avLst/>
          </a:prstGeom>
          <a:ln>
            <a:solidFill>
              <a:srgbClr val="0A5BBA"/>
            </a:solidFill>
          </a:ln>
        </p:spPr>
      </p:pic>
      <p:sp>
        <p:nvSpPr>
          <p:cNvPr id="29" name="TextBox 28">
            <a:extLst>
              <a:ext uri="{FF2B5EF4-FFF2-40B4-BE49-F238E27FC236}">
                <a16:creationId xmlns:a16="http://schemas.microsoft.com/office/drawing/2014/main" id="{B2847C6C-700F-4009-834A-B1063654705F}"/>
              </a:ext>
            </a:extLst>
          </p:cNvPr>
          <p:cNvSpPr txBox="1"/>
          <p:nvPr/>
        </p:nvSpPr>
        <p:spPr>
          <a:xfrm>
            <a:off x="6317443" y="1447657"/>
            <a:ext cx="5611360" cy="376684"/>
          </a:xfrm>
          <a:prstGeom prst="rect">
            <a:avLst/>
          </a:prstGeom>
          <a:noFill/>
        </p:spPr>
        <p:txBody>
          <a:bodyPr wrap="square" rtlCol="0">
            <a:spAutoFit/>
          </a:bodyPr>
          <a:lstStyle/>
          <a:p>
            <a:pPr algn="ctr" defTabSz="914224">
              <a:defRPr/>
            </a:pPr>
            <a:r>
              <a:rPr lang="en-US" kern="0">
                <a:latin typeface="Segoe UI"/>
              </a:rPr>
              <a:t>Organizational Unit Design Model</a:t>
            </a:r>
          </a:p>
        </p:txBody>
      </p:sp>
      <p:sp>
        <p:nvSpPr>
          <p:cNvPr id="30" name="TextBox 29">
            <a:extLst>
              <a:ext uri="{FF2B5EF4-FFF2-40B4-BE49-F238E27FC236}">
                <a16:creationId xmlns:a16="http://schemas.microsoft.com/office/drawing/2014/main" id="{CF77BD6B-8E30-481E-822E-01C1047C5710}"/>
              </a:ext>
            </a:extLst>
          </p:cNvPr>
          <p:cNvSpPr txBox="1"/>
          <p:nvPr/>
        </p:nvSpPr>
        <p:spPr>
          <a:xfrm>
            <a:off x="339418" y="4952770"/>
            <a:ext cx="5754629" cy="2030171"/>
          </a:xfrm>
          <a:prstGeom prst="rect">
            <a:avLst/>
          </a:prstGeom>
          <a:noFill/>
        </p:spPr>
        <p:txBody>
          <a:bodyPr wrap="square" rtlCol="0">
            <a:spAutoFit/>
          </a:bodyPr>
          <a:lstStyle/>
          <a:p>
            <a:pPr defTabSz="914224">
              <a:defRPr/>
            </a:pPr>
            <a:r>
              <a:rPr lang="en-US" sz="1399" kern="0">
                <a:latin typeface="Segoe UI"/>
              </a:rPr>
              <a:t>Business Requirements</a:t>
            </a:r>
          </a:p>
          <a:p>
            <a:pPr marL="285695" indent="-285695" defTabSz="914224">
              <a:buFont typeface="Arial" panose="020B0604020202020204" pitchFamily="34" charset="0"/>
              <a:buChar char="•"/>
              <a:defRPr/>
            </a:pPr>
            <a:r>
              <a:rPr lang="en-US" sz="1399" kern="0">
                <a:latin typeface="Segoe UI"/>
              </a:rPr>
              <a:t>Accountability </a:t>
            </a:r>
          </a:p>
          <a:p>
            <a:pPr marL="285695" indent="-285695" defTabSz="914224">
              <a:buFont typeface="Arial" panose="020B0604020202020204" pitchFamily="34" charset="0"/>
              <a:buChar char="•"/>
              <a:defRPr/>
            </a:pPr>
            <a:r>
              <a:rPr lang="en-US" sz="1399" kern="0">
                <a:latin typeface="Segoe UI"/>
              </a:rPr>
              <a:t>Audit/Compliance </a:t>
            </a:r>
          </a:p>
          <a:p>
            <a:pPr marL="285695" indent="-285695" defTabSz="914224">
              <a:buFont typeface="Arial" panose="020B0604020202020204" pitchFamily="34" charset="0"/>
              <a:buChar char="•"/>
              <a:defRPr/>
            </a:pPr>
            <a:r>
              <a:rPr lang="en-US" sz="1399" kern="0">
                <a:latin typeface="Segoe UI"/>
              </a:rPr>
              <a:t>Performance</a:t>
            </a:r>
          </a:p>
          <a:p>
            <a:pPr marL="285695" indent="-285695" defTabSz="914224">
              <a:buFont typeface="Arial" panose="020B0604020202020204" pitchFamily="34" charset="0"/>
              <a:buChar char="•"/>
              <a:defRPr/>
            </a:pPr>
            <a:r>
              <a:rPr lang="en-US" sz="1399" kern="0">
                <a:latin typeface="Segoe UI"/>
              </a:rPr>
              <a:t>Availability &amp; Recoverability</a:t>
            </a:r>
          </a:p>
          <a:p>
            <a:pPr defTabSz="914224">
              <a:defRPr/>
            </a:pPr>
            <a:r>
              <a:rPr lang="en-US" sz="1399" kern="0">
                <a:latin typeface="Segoe UI"/>
              </a:rPr>
              <a:t>Technical Requirements</a:t>
            </a:r>
          </a:p>
          <a:p>
            <a:pPr marL="285695" indent="-285695" defTabSz="914224">
              <a:buFont typeface="Arial" panose="020B0604020202020204" pitchFamily="34" charset="0"/>
              <a:buChar char="•"/>
              <a:defRPr/>
            </a:pPr>
            <a:r>
              <a:rPr lang="en-US" sz="1399" kern="0">
                <a:latin typeface="Segoe UI"/>
              </a:rPr>
              <a:t>Network Connectivity (shared or dedicated)</a:t>
            </a:r>
          </a:p>
          <a:p>
            <a:pPr marL="285695" indent="-285695" defTabSz="914224">
              <a:buFont typeface="Arial" panose="020B0604020202020204" pitchFamily="34" charset="0"/>
              <a:buChar char="•"/>
              <a:defRPr/>
            </a:pPr>
            <a:r>
              <a:rPr lang="en-US" sz="1399" kern="0">
                <a:latin typeface="Segoe UI"/>
              </a:rPr>
              <a:t>Active directory requirements, clustering, identity, management tools</a:t>
            </a:r>
          </a:p>
        </p:txBody>
      </p:sp>
      <p:sp>
        <p:nvSpPr>
          <p:cNvPr id="31" name="TextBox 30">
            <a:extLst>
              <a:ext uri="{FF2B5EF4-FFF2-40B4-BE49-F238E27FC236}">
                <a16:creationId xmlns:a16="http://schemas.microsoft.com/office/drawing/2014/main" id="{E47B4F57-9135-4337-A318-29E308CE56E2}"/>
              </a:ext>
            </a:extLst>
          </p:cNvPr>
          <p:cNvSpPr txBox="1"/>
          <p:nvPr/>
        </p:nvSpPr>
        <p:spPr>
          <a:xfrm>
            <a:off x="6317444" y="4958549"/>
            <a:ext cx="5611359" cy="1631383"/>
          </a:xfrm>
          <a:prstGeom prst="rect">
            <a:avLst/>
          </a:prstGeom>
          <a:noFill/>
        </p:spPr>
        <p:txBody>
          <a:bodyPr wrap="square" rtlCol="0">
            <a:spAutoFit/>
          </a:bodyPr>
          <a:lstStyle/>
          <a:p>
            <a:pPr defTabSz="914224">
              <a:defRPr/>
            </a:pPr>
            <a:r>
              <a:rPr lang="en-US" sz="1399" kern="0">
                <a:latin typeface="Segoe UI"/>
              </a:rPr>
              <a:t>Security Requirements</a:t>
            </a:r>
          </a:p>
          <a:p>
            <a:pPr marL="285695" indent="-285695" defTabSz="914224">
              <a:buFont typeface="Arial" panose="020B0604020202020204" pitchFamily="34" charset="0"/>
              <a:buChar char="•"/>
              <a:defRPr/>
            </a:pPr>
            <a:r>
              <a:rPr lang="en-US" sz="1399" kern="0">
                <a:latin typeface="Segoe UI"/>
              </a:rPr>
              <a:t>Who are the subscription administrators</a:t>
            </a:r>
          </a:p>
          <a:p>
            <a:pPr marL="285695" indent="-285695" defTabSz="914224">
              <a:buFont typeface="Arial" panose="020B0604020202020204" pitchFamily="34" charset="0"/>
              <a:buChar char="•"/>
              <a:defRPr/>
            </a:pPr>
            <a:r>
              <a:rPr lang="en-US" sz="1399" kern="0">
                <a:latin typeface="Segoe UI"/>
              </a:rPr>
              <a:t>Least privilege model</a:t>
            </a:r>
          </a:p>
          <a:p>
            <a:pPr defTabSz="914224">
              <a:defRPr/>
            </a:pPr>
            <a:r>
              <a:rPr lang="en-US" sz="1399" kern="0">
                <a:latin typeface="Segoe UI"/>
              </a:rPr>
              <a:t>Scalability Requirements</a:t>
            </a:r>
          </a:p>
          <a:p>
            <a:pPr marL="285695" indent="-285695" defTabSz="914224">
              <a:buFont typeface="Arial" panose="020B0604020202020204" pitchFamily="34" charset="0"/>
              <a:buChar char="•"/>
              <a:defRPr/>
            </a:pPr>
            <a:r>
              <a:rPr lang="en-US" sz="1399" kern="0">
                <a:latin typeface="Segoe UI"/>
              </a:rPr>
              <a:t>Growth plans</a:t>
            </a:r>
          </a:p>
          <a:p>
            <a:pPr marL="285695" indent="-285695" defTabSz="914224">
              <a:buFont typeface="Arial" panose="020B0604020202020204" pitchFamily="34" charset="0"/>
              <a:buChar char="•"/>
              <a:defRPr/>
            </a:pPr>
            <a:r>
              <a:rPr lang="en-US" sz="1399" kern="0">
                <a:latin typeface="Segoe UI"/>
              </a:rPr>
              <a:t>Allocation of limited resources</a:t>
            </a:r>
          </a:p>
          <a:p>
            <a:pPr marL="285695" indent="-285695" defTabSz="914224">
              <a:buFont typeface="Arial" panose="020B0604020202020204" pitchFamily="34" charset="0"/>
              <a:buChar char="•"/>
              <a:defRPr/>
            </a:pPr>
            <a:r>
              <a:rPr lang="en-US" sz="1399" kern="0">
                <a:latin typeface="Segoe UI"/>
              </a:rPr>
              <a:t>Evolution over time (users, shared access, resource limits)</a:t>
            </a:r>
          </a:p>
        </p:txBody>
      </p:sp>
      <p:sp>
        <p:nvSpPr>
          <p:cNvPr id="32" name="TextBox 31">
            <a:extLst>
              <a:ext uri="{FF2B5EF4-FFF2-40B4-BE49-F238E27FC236}">
                <a16:creationId xmlns:a16="http://schemas.microsoft.com/office/drawing/2014/main" id="{73512695-B305-4DBE-8E02-1100CF315E84}"/>
              </a:ext>
            </a:extLst>
          </p:cNvPr>
          <p:cNvSpPr txBox="1"/>
          <p:nvPr/>
        </p:nvSpPr>
        <p:spPr>
          <a:xfrm>
            <a:off x="339418" y="4586674"/>
            <a:ext cx="11589385" cy="376684"/>
          </a:xfrm>
          <a:prstGeom prst="rect">
            <a:avLst/>
          </a:prstGeom>
          <a:noFill/>
        </p:spPr>
        <p:txBody>
          <a:bodyPr wrap="square" rtlCol="0">
            <a:spAutoFit/>
          </a:bodyPr>
          <a:lstStyle/>
          <a:p>
            <a:pPr algn="ctr" defTabSz="914224">
              <a:defRPr/>
            </a:pPr>
            <a:r>
              <a:rPr lang="en-US" kern="0">
                <a:latin typeface="Segoe UI"/>
              </a:rPr>
              <a:t>Items to look at when designing the subscription model</a:t>
            </a:r>
          </a:p>
        </p:txBody>
      </p:sp>
    </p:spTree>
    <p:extLst>
      <p:ext uri="{BB962C8B-B14F-4D97-AF65-F5344CB8AC3E}">
        <p14:creationId xmlns:p14="http://schemas.microsoft.com/office/powerpoint/2010/main" val="329218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C9AB914-D394-47DD-969E-210D75ED897E}"/>
              </a:ext>
            </a:extLst>
          </p:cNvPr>
          <p:cNvSpPr txBox="1">
            <a:spLocks/>
          </p:cNvSpPr>
          <p:nvPr/>
        </p:nvSpPr>
        <p:spPr>
          <a:xfrm>
            <a:off x="435302" y="443264"/>
            <a:ext cx="11238030" cy="56502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a:lstStyle>
          <a:p>
            <a:r>
              <a:rPr lang="en-US" sz="4000">
                <a:latin typeface="Segoe UI Semibold" panose="020B0702040204020203" pitchFamily="34" charset="0"/>
                <a:cs typeface="Segoe UI Semibold" panose="020B0702040204020203" pitchFamily="34" charset="0"/>
              </a:rPr>
              <a:t>Organize Subscriptions</a:t>
            </a:r>
          </a:p>
        </p:txBody>
      </p:sp>
      <p:sp>
        <p:nvSpPr>
          <p:cNvPr id="7" name="Text Placeholder 2">
            <a:extLst>
              <a:ext uri="{FF2B5EF4-FFF2-40B4-BE49-F238E27FC236}">
                <a16:creationId xmlns:a16="http://schemas.microsoft.com/office/drawing/2014/main" id="{4615AE49-6D00-4B38-BAB6-E29B0B4BD208}"/>
              </a:ext>
            </a:extLst>
          </p:cNvPr>
          <p:cNvSpPr txBox="1">
            <a:spLocks/>
          </p:cNvSpPr>
          <p:nvPr/>
        </p:nvSpPr>
        <p:spPr>
          <a:xfrm>
            <a:off x="435302" y="1614655"/>
            <a:ext cx="11564283" cy="5073507"/>
          </a:xfrm>
          <a:prstGeom prst="rect">
            <a:avLst/>
          </a:prstGeom>
        </p:spPr>
        <p:txBody>
          <a:bodyPr vert="horz" lIns="91440" tIns="45720" rIns="91440" bIns="45720" rtlCol="0">
            <a:noAutofit/>
          </a:bodyPr>
          <a:lstStyle>
            <a:lvl1pPr marL="0" indent="0" algn="l" defTabSz="932597" rtl="0" eaLnBrk="1" latinLnBrk="0" hangingPunct="1">
              <a:lnSpc>
                <a:spcPct val="90000"/>
              </a:lnSpc>
              <a:spcBef>
                <a:spcPts val="1020"/>
              </a:spcBef>
              <a:buFont typeface="Arial" panose="020B0604020202020204" pitchFamily="34" charset="0"/>
              <a:buNone/>
              <a:defRPr sz="1632" kern="1200">
                <a:solidFill>
                  <a:schemeClr val="accent4"/>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448"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sz="2200"/>
              <a:t>Ask yourself the following questions:</a:t>
            </a:r>
          </a:p>
          <a:p>
            <a:pPr marL="809198" lvl="1" indent="-342900">
              <a:buFont typeface="Arial" panose="020B0604020202020204" pitchFamily="34" charset="0"/>
              <a:buChar char="•"/>
            </a:pPr>
            <a:r>
              <a:rPr lang="en-US" sz="2200"/>
              <a:t>Are there any capacity / technical limitations?</a:t>
            </a:r>
          </a:p>
          <a:p>
            <a:pPr marL="809198" lvl="1" indent="-342900">
              <a:buFont typeface="Arial" panose="020B0604020202020204" pitchFamily="34" charset="0"/>
              <a:buChar char="•"/>
            </a:pPr>
            <a:r>
              <a:rPr lang="en-US" sz="2200"/>
              <a:t>Do we want to ensure separation of concerns? In example:</a:t>
            </a:r>
          </a:p>
          <a:p>
            <a:pPr marL="1510876" lvl="4" indent="-349724">
              <a:buFont typeface="Courier New" panose="02070309020205020404" pitchFamily="49" charset="0"/>
              <a:buChar char="o"/>
            </a:pPr>
            <a:r>
              <a:rPr lang="en-US" sz="1996"/>
              <a:t>Separation of duties</a:t>
            </a:r>
          </a:p>
          <a:p>
            <a:pPr marL="1510876" lvl="4" indent="-349724">
              <a:buFont typeface="Courier New" panose="02070309020205020404" pitchFamily="49" charset="0"/>
              <a:buChar char="o"/>
            </a:pPr>
            <a:r>
              <a:rPr lang="en-US" sz="1996"/>
              <a:t>Dev/Test Vs. Production</a:t>
            </a:r>
          </a:p>
          <a:p>
            <a:pPr marL="1510876" lvl="4" indent="-349724">
              <a:buFont typeface="Courier New" panose="02070309020205020404" pitchFamily="49" charset="0"/>
              <a:buChar char="o"/>
            </a:pPr>
            <a:r>
              <a:rPr lang="en-US" sz="1996"/>
              <a:t>Different end customers</a:t>
            </a:r>
          </a:p>
          <a:p>
            <a:pPr marL="1510876" lvl="4" indent="-349724">
              <a:buFont typeface="Courier New" panose="02070309020205020404" pitchFamily="49" charset="0"/>
              <a:buChar char="o"/>
            </a:pPr>
            <a:r>
              <a:rPr lang="en-US" sz="1996"/>
              <a:t>Different departments or business units</a:t>
            </a:r>
          </a:p>
          <a:p>
            <a:pPr marL="1510876" lvl="4" indent="-349724">
              <a:buFont typeface="Courier New" panose="02070309020205020404" pitchFamily="49" charset="0"/>
              <a:buChar char="o"/>
            </a:pPr>
            <a:r>
              <a:rPr lang="en-US" sz="1996"/>
              <a:t>Different projects</a:t>
            </a:r>
          </a:p>
          <a:p>
            <a:pPr marL="809198" lvl="1" indent="-342900">
              <a:buFont typeface="Arial" panose="020B0604020202020204" pitchFamily="34" charset="0"/>
              <a:buChar char="•"/>
            </a:pPr>
            <a:r>
              <a:rPr lang="en-US" sz="2200"/>
              <a:t>What is the right naming convention to be used?</a:t>
            </a:r>
          </a:p>
          <a:p>
            <a:pPr lvl="2"/>
            <a:r>
              <a:rPr lang="en-US" sz="1800"/>
              <a:t>i.e.: </a:t>
            </a:r>
            <a:r>
              <a:rPr lang="en-US" sz="1800">
                <a:latin typeface="Consolas" panose="020B0609020204030204" pitchFamily="49" charset="0"/>
              </a:rPr>
              <a:t>&lt;Company&gt; &lt;Department (optional)&gt; &lt;Product Line (optional)&gt; &lt;Environment&gt;</a:t>
            </a:r>
          </a:p>
          <a:p>
            <a:pPr marL="809198" lvl="1" indent="-342900">
              <a:buFont typeface="Arial" panose="020B0604020202020204" pitchFamily="34" charset="0"/>
              <a:buChar char="•"/>
            </a:pPr>
            <a:r>
              <a:rPr lang="en-US" sz="2200"/>
              <a:t>Use a dedicated subscription for shared infrastructure (i.e. Azure Active Directory, monitoring &amp; patching tools…). You will be able to spread the cost of this mutualized infrastructure to app owners.</a:t>
            </a:r>
          </a:p>
        </p:txBody>
      </p:sp>
      <p:sp>
        <p:nvSpPr>
          <p:cNvPr id="8" name="Rectangle 7">
            <a:extLst>
              <a:ext uri="{FF2B5EF4-FFF2-40B4-BE49-F238E27FC236}">
                <a16:creationId xmlns:a16="http://schemas.microsoft.com/office/drawing/2014/main" id="{CBF6AB43-A38B-45C9-977B-BAC047C9D411}"/>
              </a:ext>
            </a:extLst>
          </p:cNvPr>
          <p:cNvSpPr/>
          <p:nvPr/>
        </p:nvSpPr>
        <p:spPr>
          <a:xfrm>
            <a:off x="4729426" y="2370738"/>
            <a:ext cx="6217356" cy="606488"/>
          </a:xfrm>
          <a:prstGeom prst="rect">
            <a:avLst/>
          </a:prstGeom>
        </p:spPr>
        <p:txBody>
          <a:bodyPr>
            <a:spAutoFit/>
          </a:bodyPr>
          <a:lstStyle/>
          <a:p>
            <a:pPr marL="578280" lvl="2" indent="-349724" defTabSz="932563">
              <a:buFont typeface="Arial" panose="020B0604020202020204" pitchFamily="34" charset="0"/>
              <a:buChar char="•"/>
              <a:defRPr/>
            </a:pPr>
            <a:r>
              <a:rPr lang="en-US" sz="1632">
                <a:solidFill>
                  <a:srgbClr val="FFFFFF"/>
                </a:solidFill>
                <a:latin typeface="Segoe UI"/>
              </a:rPr>
              <a:t>Different departments or business units</a:t>
            </a:r>
          </a:p>
          <a:p>
            <a:pPr marL="578280" lvl="2" indent="-349724" defTabSz="932563">
              <a:buFont typeface="Arial" panose="020B0604020202020204" pitchFamily="34" charset="0"/>
              <a:buChar char="•"/>
              <a:defRPr/>
            </a:pPr>
            <a:r>
              <a:rPr lang="en-US" sz="1632">
                <a:solidFill>
                  <a:srgbClr val="FFFFFF"/>
                </a:solidFill>
                <a:latin typeface="Segoe UI"/>
              </a:rPr>
              <a:t>Different projects</a:t>
            </a:r>
          </a:p>
        </p:txBody>
      </p:sp>
      <p:pic>
        <p:nvPicPr>
          <p:cNvPr id="9" name="Picture 8">
            <a:extLst>
              <a:ext uri="{FF2B5EF4-FFF2-40B4-BE49-F238E27FC236}">
                <a16:creationId xmlns:a16="http://schemas.microsoft.com/office/drawing/2014/main" id="{A9B1AAA4-7B31-4B58-B464-BCDDDB3832BA}"/>
              </a:ext>
            </a:extLst>
          </p:cNvPr>
          <p:cNvPicPr>
            <a:picLocks noChangeAspect="1"/>
          </p:cNvPicPr>
          <p:nvPr/>
        </p:nvPicPr>
        <p:blipFill>
          <a:blip r:embed="rId3" cstate="print"/>
          <a:stretch>
            <a:fillRect/>
          </a:stretch>
        </p:blipFill>
        <p:spPr>
          <a:xfrm>
            <a:off x="10631183" y="103623"/>
            <a:ext cx="1133958" cy="863332"/>
          </a:xfrm>
          <a:prstGeom prst="rect">
            <a:avLst/>
          </a:prstGeom>
        </p:spPr>
      </p:pic>
    </p:spTree>
    <p:extLst>
      <p:ext uri="{BB962C8B-B14F-4D97-AF65-F5344CB8AC3E}">
        <p14:creationId xmlns:p14="http://schemas.microsoft.com/office/powerpoint/2010/main" val="295305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060C-4A01-4A69-99E3-F37D20F69C89}"/>
              </a:ext>
            </a:extLst>
          </p:cNvPr>
          <p:cNvSpPr>
            <a:spLocks noGrp="1"/>
          </p:cNvSpPr>
          <p:nvPr>
            <p:ph type="title"/>
          </p:nvPr>
        </p:nvSpPr>
        <p:spPr>
          <a:xfrm>
            <a:off x="82890" y="146933"/>
            <a:ext cx="12264837" cy="565027"/>
          </a:xfrm>
        </p:spPr>
        <p:txBody>
          <a:bodyPr/>
          <a:lstStyle/>
          <a:p>
            <a:r>
              <a:rPr lang="en-US"/>
              <a:t>Basic structure of the workshop</a:t>
            </a:r>
          </a:p>
        </p:txBody>
      </p:sp>
      <p:sp>
        <p:nvSpPr>
          <p:cNvPr id="4" name="Text Placeholder 3">
            <a:extLst>
              <a:ext uri="{FF2B5EF4-FFF2-40B4-BE49-F238E27FC236}">
                <a16:creationId xmlns:a16="http://schemas.microsoft.com/office/drawing/2014/main" id="{3B7C1240-2446-449E-AFB5-883B0BC8AFD9}"/>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4EC45E37-33FA-44E1-8692-C4F02CE0FFCA}"/>
              </a:ext>
            </a:extLst>
          </p:cNvPr>
          <p:cNvSpPr>
            <a:spLocks noGrp="1"/>
          </p:cNvSpPr>
          <p:nvPr>
            <p:ph type="body" sz="quarter" idx="12"/>
          </p:nvPr>
        </p:nvSpPr>
        <p:spPr>
          <a:xfrm>
            <a:off x="596131" y="960556"/>
            <a:ext cx="11238354" cy="4764381"/>
          </a:xfrm>
        </p:spPr>
        <p:txBody>
          <a:bodyPr/>
          <a:lstStyle/>
          <a:p>
            <a:r>
              <a:rPr lang="en-US" sz="2400" dirty="0"/>
              <a:t>Review / Overview of Cloud Adoption Framework and Governance</a:t>
            </a:r>
          </a:p>
          <a:p>
            <a:r>
              <a:rPr lang="en-US" sz="2400" dirty="0"/>
              <a:t>Assessment of current environment using Governance Benchmark</a:t>
            </a:r>
          </a:p>
          <a:p>
            <a:r>
              <a:rPr lang="en-US" sz="2400" dirty="0"/>
              <a:t>Workshop 1: identify risks and compliance requirements</a:t>
            </a:r>
          </a:p>
          <a:p>
            <a:r>
              <a:rPr lang="en-US" sz="2400" dirty="0"/>
              <a:t>Based on assessment outcome choose governance discipline(s) to build and evolve the governance baseline</a:t>
            </a:r>
          </a:p>
          <a:p>
            <a:r>
              <a:rPr lang="en-US" sz="2400" dirty="0"/>
              <a:t>Each discipline baseline will have sections to guide the workshop</a:t>
            </a:r>
          </a:p>
          <a:p>
            <a:pPr lvl="1"/>
            <a:r>
              <a:rPr lang="en-US" sz="2400" dirty="0"/>
              <a:t>Slides to tee up the discipline, give background and context. </a:t>
            </a:r>
          </a:p>
          <a:p>
            <a:pPr lvl="1"/>
            <a:r>
              <a:rPr lang="en-US" sz="2400" dirty="0"/>
              <a:t>A brief intro into Azure tooling to support baseline implementation</a:t>
            </a:r>
          </a:p>
          <a:p>
            <a:pPr lvl="1"/>
            <a:r>
              <a:rPr lang="en-US" sz="2400" dirty="0"/>
              <a:t>The actual workshop will be based off the slide which lists example questions focusing on policies which the customer should consider</a:t>
            </a:r>
          </a:p>
          <a:p>
            <a:pPr lvl="1"/>
            <a:r>
              <a:rPr lang="en-US" sz="2400" dirty="0"/>
              <a:t>NOTE: the questions in each section are examples and intended to drive a conversation.</a:t>
            </a:r>
          </a:p>
        </p:txBody>
      </p:sp>
    </p:spTree>
    <p:extLst>
      <p:ext uri="{BB962C8B-B14F-4D97-AF65-F5344CB8AC3E}">
        <p14:creationId xmlns:p14="http://schemas.microsoft.com/office/powerpoint/2010/main" val="1464230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10241" y="291819"/>
            <a:ext cx="12251133" cy="1181299"/>
          </a:xfrm>
        </p:spPr>
        <p:txBody>
          <a:bodyPr/>
          <a:lstStyle/>
          <a:p>
            <a:r>
              <a:rPr lang="en-US" sz="3600">
                <a:solidFill>
                  <a:schemeClr val="tx1"/>
                </a:solidFill>
              </a:rPr>
              <a:t>Single subscriptions vs multiple  | Considerations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07165" y="1374197"/>
            <a:ext cx="7487099" cy="4429026"/>
          </a:xfrm>
        </p:spPr>
        <p:txBody>
          <a:bodyPr>
            <a:noAutofit/>
          </a:bodyPr>
          <a:lstStyle/>
          <a:p>
            <a:pPr marL="291436" indent="-291436">
              <a:lnSpc>
                <a:spcPct val="110000"/>
              </a:lnSpc>
              <a:spcAft>
                <a:spcPts val="612"/>
              </a:spcAft>
              <a:buFont typeface="Arial" panose="020B0604020202020204" pitchFamily="34" charset="0"/>
              <a:buChar char="•"/>
            </a:pPr>
            <a:r>
              <a:rPr lang="en-US" sz="2200">
                <a:solidFill>
                  <a:schemeClr val="tx1"/>
                </a:solidFill>
              </a:rPr>
              <a:t>Subscriptions have different quota limits for different resource types</a:t>
            </a:r>
          </a:p>
          <a:p>
            <a:pPr marL="291436" indent="-291436">
              <a:lnSpc>
                <a:spcPct val="110000"/>
              </a:lnSpc>
              <a:spcAft>
                <a:spcPts val="612"/>
              </a:spcAft>
              <a:buFont typeface="Arial" panose="020B0604020202020204" pitchFamily="34" charset="0"/>
              <a:buChar char="•"/>
            </a:pPr>
            <a:r>
              <a:rPr lang="en-US" sz="2200">
                <a:solidFill>
                  <a:schemeClr val="tx1"/>
                </a:solidFill>
              </a:rPr>
              <a:t>At a certain level of usage you will need to create new subscriptions to scale out, so you need to have a strategy for doing so</a:t>
            </a:r>
          </a:p>
          <a:p>
            <a:pPr marL="757735" lvl="1" indent="-291436">
              <a:lnSpc>
                <a:spcPct val="110000"/>
              </a:lnSpc>
              <a:spcAft>
                <a:spcPts val="612"/>
              </a:spcAft>
              <a:buFont typeface="Arial" panose="020B0604020202020204" pitchFamily="34" charset="0"/>
              <a:buChar char="•"/>
            </a:pPr>
            <a:r>
              <a:rPr lang="en-US" sz="2200"/>
              <a:t>A very crucial workflow that can slow down a lot of organizations</a:t>
            </a:r>
          </a:p>
          <a:p>
            <a:pPr marL="291436" indent="-291436">
              <a:lnSpc>
                <a:spcPct val="110000"/>
              </a:lnSpc>
              <a:spcAft>
                <a:spcPts val="612"/>
              </a:spcAft>
              <a:buFont typeface="Arial" panose="020B0604020202020204" pitchFamily="34" charset="0"/>
              <a:buChar char="•"/>
            </a:pPr>
            <a:r>
              <a:rPr lang="en-US" sz="2200">
                <a:solidFill>
                  <a:schemeClr val="tx1"/>
                </a:solidFill>
              </a:rPr>
              <a:t>Some questions you’ll need to answer:</a:t>
            </a:r>
          </a:p>
          <a:p>
            <a:pPr marL="757735" lvl="1" indent="-291436">
              <a:lnSpc>
                <a:spcPct val="110000"/>
              </a:lnSpc>
              <a:spcAft>
                <a:spcPts val="612"/>
              </a:spcAft>
              <a:buFont typeface="Arial" panose="020B0604020202020204" pitchFamily="34" charset="0"/>
              <a:buChar char="•"/>
            </a:pPr>
            <a:r>
              <a:rPr lang="en-US" sz="2200"/>
              <a:t>Who will be responsible for creating subscriptions?</a:t>
            </a:r>
          </a:p>
          <a:p>
            <a:pPr marL="757735" lvl="1" indent="-291436">
              <a:lnSpc>
                <a:spcPct val="110000"/>
              </a:lnSpc>
              <a:spcAft>
                <a:spcPts val="612"/>
              </a:spcAft>
              <a:buFont typeface="Arial" panose="020B0604020202020204" pitchFamily="34" charset="0"/>
              <a:buChar char="•"/>
            </a:pPr>
            <a:r>
              <a:rPr lang="en-US" sz="2200"/>
              <a:t>What resources will be in a subscription by default?</a:t>
            </a:r>
          </a:p>
        </p:txBody>
      </p:sp>
      <p:grpSp>
        <p:nvGrpSpPr>
          <p:cNvPr id="11" name="Group 10">
            <a:extLst>
              <a:ext uri="{FF2B5EF4-FFF2-40B4-BE49-F238E27FC236}">
                <a16:creationId xmlns:a16="http://schemas.microsoft.com/office/drawing/2014/main" id="{C47C3630-01CE-4970-9B99-7CC5F92576CA}"/>
              </a:ext>
            </a:extLst>
          </p:cNvPr>
          <p:cNvGrpSpPr/>
          <p:nvPr/>
        </p:nvGrpSpPr>
        <p:grpSpPr>
          <a:xfrm>
            <a:off x="8732135" y="1473118"/>
            <a:ext cx="2991368" cy="2267610"/>
            <a:chOff x="8366906" y="2177553"/>
            <a:chExt cx="2932980" cy="2223351"/>
          </a:xfrm>
        </p:grpSpPr>
        <p:grpSp>
          <p:nvGrpSpPr>
            <p:cNvPr id="12" name="Group 11">
              <a:extLst>
                <a:ext uri="{FF2B5EF4-FFF2-40B4-BE49-F238E27FC236}">
                  <a16:creationId xmlns:a16="http://schemas.microsoft.com/office/drawing/2014/main" id="{646B98C1-FCEE-4322-89AB-308B9DD01400}"/>
                </a:ext>
              </a:extLst>
            </p:cNvPr>
            <p:cNvGrpSpPr/>
            <p:nvPr/>
          </p:nvGrpSpPr>
          <p:grpSpPr>
            <a:xfrm>
              <a:off x="8366906" y="2177553"/>
              <a:ext cx="2915728" cy="541931"/>
              <a:chOff x="8298253" y="2464988"/>
              <a:chExt cx="2915728" cy="541931"/>
            </a:xfrm>
          </p:grpSpPr>
          <p:pic>
            <p:nvPicPr>
              <p:cNvPr id="22" name="Graphic 21">
                <a:extLst>
                  <a:ext uri="{FF2B5EF4-FFF2-40B4-BE49-F238E27FC236}">
                    <a16:creationId xmlns:a16="http://schemas.microsoft.com/office/drawing/2014/main" id="{AF4A0CFA-2C6B-4A9F-B4D5-618300F94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253" y="2464988"/>
                <a:ext cx="541931" cy="541931"/>
              </a:xfrm>
              <a:prstGeom prst="rect">
                <a:avLst/>
              </a:prstGeom>
            </p:spPr>
          </p:pic>
          <p:sp>
            <p:nvSpPr>
              <p:cNvPr id="23" name="TextBox 22">
                <a:extLst>
                  <a:ext uri="{FF2B5EF4-FFF2-40B4-BE49-F238E27FC236}">
                    <a16:creationId xmlns:a16="http://schemas.microsoft.com/office/drawing/2014/main" id="{683F7CF2-6FAD-4FB9-8C94-9DFA13DED421}"/>
                  </a:ext>
                </a:extLst>
              </p:cNvPr>
              <p:cNvSpPr txBox="1"/>
              <p:nvPr/>
            </p:nvSpPr>
            <p:spPr>
              <a:xfrm>
                <a:off x="8649752" y="2465427"/>
                <a:ext cx="2564229" cy="4893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A</a:t>
                </a:r>
              </a:p>
            </p:txBody>
          </p:sp>
        </p:grpSp>
        <p:grpSp>
          <p:nvGrpSpPr>
            <p:cNvPr id="13" name="Group 12">
              <a:extLst>
                <a:ext uri="{FF2B5EF4-FFF2-40B4-BE49-F238E27FC236}">
                  <a16:creationId xmlns:a16="http://schemas.microsoft.com/office/drawing/2014/main" id="{C6EFA866-14F8-4063-8753-F9B57D410588}"/>
                </a:ext>
              </a:extLst>
            </p:cNvPr>
            <p:cNvGrpSpPr/>
            <p:nvPr/>
          </p:nvGrpSpPr>
          <p:grpSpPr>
            <a:xfrm>
              <a:off x="8366906" y="2692011"/>
              <a:ext cx="2915728" cy="541931"/>
              <a:chOff x="8298253" y="2464988"/>
              <a:chExt cx="2915728" cy="541931"/>
            </a:xfrm>
          </p:grpSpPr>
          <p:pic>
            <p:nvPicPr>
              <p:cNvPr id="20" name="Graphic 19">
                <a:extLst>
                  <a:ext uri="{FF2B5EF4-FFF2-40B4-BE49-F238E27FC236}">
                    <a16:creationId xmlns:a16="http://schemas.microsoft.com/office/drawing/2014/main" id="{69BEB43C-96C7-4AF6-AD45-A750A5CE0F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253" y="2464988"/>
                <a:ext cx="541931" cy="541931"/>
              </a:xfrm>
              <a:prstGeom prst="rect">
                <a:avLst/>
              </a:prstGeom>
            </p:spPr>
          </p:pic>
          <p:sp>
            <p:nvSpPr>
              <p:cNvPr id="21" name="TextBox 20">
                <a:extLst>
                  <a:ext uri="{FF2B5EF4-FFF2-40B4-BE49-F238E27FC236}">
                    <a16:creationId xmlns:a16="http://schemas.microsoft.com/office/drawing/2014/main" id="{638022F8-C95F-4353-96E3-6A041C48A742}"/>
                  </a:ext>
                </a:extLst>
              </p:cNvPr>
              <p:cNvSpPr txBox="1"/>
              <p:nvPr/>
            </p:nvSpPr>
            <p:spPr>
              <a:xfrm>
                <a:off x="8649752" y="2465427"/>
                <a:ext cx="2564229" cy="4893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B</a:t>
                </a:r>
              </a:p>
            </p:txBody>
          </p:sp>
        </p:grpSp>
        <p:grpSp>
          <p:nvGrpSpPr>
            <p:cNvPr id="14" name="Group 13">
              <a:extLst>
                <a:ext uri="{FF2B5EF4-FFF2-40B4-BE49-F238E27FC236}">
                  <a16:creationId xmlns:a16="http://schemas.microsoft.com/office/drawing/2014/main" id="{4E700709-F7D7-422F-AC98-AD4A21439318}"/>
                </a:ext>
              </a:extLst>
            </p:cNvPr>
            <p:cNvGrpSpPr/>
            <p:nvPr/>
          </p:nvGrpSpPr>
          <p:grpSpPr>
            <a:xfrm>
              <a:off x="8366906" y="3233942"/>
              <a:ext cx="2915728" cy="541931"/>
              <a:chOff x="8298253" y="2464988"/>
              <a:chExt cx="2915728" cy="541931"/>
            </a:xfrm>
          </p:grpSpPr>
          <p:pic>
            <p:nvPicPr>
              <p:cNvPr id="18" name="Graphic 17">
                <a:extLst>
                  <a:ext uri="{FF2B5EF4-FFF2-40B4-BE49-F238E27FC236}">
                    <a16:creationId xmlns:a16="http://schemas.microsoft.com/office/drawing/2014/main" id="{C6A72096-AA81-4BD3-8FA1-3E4F1AF51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253" y="2464988"/>
                <a:ext cx="541931" cy="541931"/>
              </a:xfrm>
              <a:prstGeom prst="rect">
                <a:avLst/>
              </a:prstGeom>
            </p:spPr>
          </p:pic>
          <p:sp>
            <p:nvSpPr>
              <p:cNvPr id="19" name="TextBox 18">
                <a:extLst>
                  <a:ext uri="{FF2B5EF4-FFF2-40B4-BE49-F238E27FC236}">
                    <a16:creationId xmlns:a16="http://schemas.microsoft.com/office/drawing/2014/main" id="{165AF8D3-0B49-4AAA-B393-111A9656F9F5}"/>
                  </a:ext>
                </a:extLst>
              </p:cNvPr>
              <p:cNvSpPr txBox="1"/>
              <p:nvPr/>
            </p:nvSpPr>
            <p:spPr>
              <a:xfrm>
                <a:off x="8649752" y="2465427"/>
                <a:ext cx="2564229" cy="4893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C</a:t>
                </a:r>
              </a:p>
            </p:txBody>
          </p:sp>
        </p:grpSp>
        <p:grpSp>
          <p:nvGrpSpPr>
            <p:cNvPr id="15" name="Group 14">
              <a:extLst>
                <a:ext uri="{FF2B5EF4-FFF2-40B4-BE49-F238E27FC236}">
                  <a16:creationId xmlns:a16="http://schemas.microsoft.com/office/drawing/2014/main" id="{FBFC8119-6C8E-4A86-924B-1002699E819D}"/>
                </a:ext>
              </a:extLst>
            </p:cNvPr>
            <p:cNvGrpSpPr/>
            <p:nvPr/>
          </p:nvGrpSpPr>
          <p:grpSpPr>
            <a:xfrm>
              <a:off x="8366906" y="3775873"/>
              <a:ext cx="2932980" cy="625031"/>
              <a:chOff x="8298253" y="2464988"/>
              <a:chExt cx="2932980" cy="625031"/>
            </a:xfrm>
          </p:grpSpPr>
          <p:pic>
            <p:nvPicPr>
              <p:cNvPr id="16" name="Graphic 15">
                <a:extLst>
                  <a:ext uri="{FF2B5EF4-FFF2-40B4-BE49-F238E27FC236}">
                    <a16:creationId xmlns:a16="http://schemas.microsoft.com/office/drawing/2014/main" id="{C4D47D43-C4E2-43F6-AD70-832AFC0700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253" y="2464988"/>
                <a:ext cx="541931" cy="541931"/>
              </a:xfrm>
              <a:prstGeom prst="rect">
                <a:avLst/>
              </a:prstGeom>
            </p:spPr>
          </p:pic>
          <p:sp>
            <p:nvSpPr>
              <p:cNvPr id="17" name="TextBox 16">
                <a:extLst>
                  <a:ext uri="{FF2B5EF4-FFF2-40B4-BE49-F238E27FC236}">
                    <a16:creationId xmlns:a16="http://schemas.microsoft.com/office/drawing/2014/main" id="{DAC5774A-7A0A-4246-A61E-E8B6BD32224D}"/>
                  </a:ext>
                </a:extLst>
              </p:cNvPr>
              <p:cNvSpPr txBox="1"/>
              <p:nvPr/>
            </p:nvSpPr>
            <p:spPr>
              <a:xfrm>
                <a:off x="8667004" y="2545254"/>
                <a:ext cx="2564229" cy="5447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836">
                    <a:gradFill>
                      <a:gsLst>
                        <a:gs pos="2917">
                          <a:srgbClr val="353535"/>
                        </a:gs>
                        <a:gs pos="30000">
                          <a:srgbClr val="353535"/>
                        </a:gs>
                      </a:gsLst>
                      <a:lin ang="5400000" scaled="0"/>
                    </a:gradFill>
                    <a:latin typeface="Segoe UI Semilight"/>
                  </a:rPr>
                  <a:t>…</a:t>
                </a:r>
              </a:p>
            </p:txBody>
          </p:sp>
        </p:grpSp>
      </p:grpSp>
    </p:spTree>
    <p:extLst>
      <p:ext uri="{BB962C8B-B14F-4D97-AF65-F5344CB8AC3E}">
        <p14:creationId xmlns:p14="http://schemas.microsoft.com/office/powerpoint/2010/main" val="44164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DF9F3E28-A0F8-4171-BB85-21F6FC71D96A}"/>
              </a:ext>
            </a:extLst>
          </p:cNvPr>
          <p:cNvSpPr txBox="1">
            <a:spLocks/>
          </p:cNvSpPr>
          <p:nvPr/>
        </p:nvSpPr>
        <p:spPr>
          <a:xfrm>
            <a:off x="599982" y="466301"/>
            <a:ext cx="11238030" cy="615553"/>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1" normalizeH="0" baseline="0" noProof="0">
                <a:ln w="3175">
                  <a:noFill/>
                </a:ln>
                <a:solidFill>
                  <a:schemeClr val="tx1"/>
                </a:solidFill>
                <a:effectLst/>
                <a:uLnTx/>
                <a:uFillTx/>
                <a:latin typeface="Segoe UI Semibold" panose="020B0702040204020203" pitchFamily="34" charset="0"/>
                <a:cs typeface="Segoe UI Semibold" panose="020B0702040204020203" pitchFamily="34" charset="0"/>
              </a:rPr>
              <a:t>Resource Groups, Tags and RBAC</a:t>
            </a:r>
          </a:p>
        </p:txBody>
      </p:sp>
      <p:grpSp>
        <p:nvGrpSpPr>
          <p:cNvPr id="82" name="Group 81">
            <a:extLst>
              <a:ext uri="{FF2B5EF4-FFF2-40B4-BE49-F238E27FC236}">
                <a16:creationId xmlns:a16="http://schemas.microsoft.com/office/drawing/2014/main" id="{0001961A-60AE-4B86-BB6E-329541015F94}"/>
              </a:ext>
            </a:extLst>
          </p:cNvPr>
          <p:cNvGrpSpPr/>
          <p:nvPr/>
        </p:nvGrpSpPr>
        <p:grpSpPr>
          <a:xfrm>
            <a:off x="4554653" y="1965017"/>
            <a:ext cx="7689436" cy="3553816"/>
            <a:chOff x="4519777" y="2478948"/>
            <a:chExt cx="7540417" cy="3484943"/>
          </a:xfrm>
        </p:grpSpPr>
        <p:grpSp>
          <p:nvGrpSpPr>
            <p:cNvPr id="83" name="Group 82">
              <a:extLst>
                <a:ext uri="{FF2B5EF4-FFF2-40B4-BE49-F238E27FC236}">
                  <a16:creationId xmlns:a16="http://schemas.microsoft.com/office/drawing/2014/main" id="{99D4279B-33B2-4DF3-9371-E0ABE101ABBB}"/>
                </a:ext>
              </a:extLst>
            </p:cNvPr>
            <p:cNvGrpSpPr/>
            <p:nvPr/>
          </p:nvGrpSpPr>
          <p:grpSpPr>
            <a:xfrm>
              <a:off x="7012095" y="2478948"/>
              <a:ext cx="5048099" cy="3484943"/>
              <a:chOff x="3425528" y="2446760"/>
              <a:chExt cx="4597814" cy="3091443"/>
            </a:xfrm>
          </p:grpSpPr>
          <p:grpSp>
            <p:nvGrpSpPr>
              <p:cNvPr id="86" name="Group 85">
                <a:extLst>
                  <a:ext uri="{FF2B5EF4-FFF2-40B4-BE49-F238E27FC236}">
                    <a16:creationId xmlns:a16="http://schemas.microsoft.com/office/drawing/2014/main" id="{56487437-3D1F-4B98-ADA3-374167B7A988}"/>
                  </a:ext>
                </a:extLst>
              </p:cNvPr>
              <p:cNvGrpSpPr/>
              <p:nvPr/>
            </p:nvGrpSpPr>
            <p:grpSpPr>
              <a:xfrm>
                <a:off x="3543613" y="2674403"/>
                <a:ext cx="1893487" cy="1092273"/>
                <a:chOff x="946151" y="4616451"/>
                <a:chExt cx="2647950" cy="1584325"/>
              </a:xfrm>
            </p:grpSpPr>
            <p:sp>
              <p:nvSpPr>
                <p:cNvPr id="138" name="Freeform 17">
                  <a:extLst>
                    <a:ext uri="{FF2B5EF4-FFF2-40B4-BE49-F238E27FC236}">
                      <a16:creationId xmlns:a16="http://schemas.microsoft.com/office/drawing/2014/main" id="{F74165A0-BE55-4AED-AFD8-B5BEB7D76945}"/>
                    </a:ext>
                  </a:extLst>
                </p:cNvPr>
                <p:cNvSpPr>
                  <a:spLocks/>
                </p:cNvSpPr>
                <p:nvPr/>
              </p:nvSpPr>
              <p:spPr bwMode="auto">
                <a:xfrm>
                  <a:off x="1409701" y="4791076"/>
                  <a:ext cx="968375" cy="571500"/>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9" name="Freeform 18">
                  <a:extLst>
                    <a:ext uri="{FF2B5EF4-FFF2-40B4-BE49-F238E27FC236}">
                      <a16:creationId xmlns:a16="http://schemas.microsoft.com/office/drawing/2014/main" id="{DAAC11FB-A1D4-4B78-AC1F-A42151464893}"/>
                    </a:ext>
                  </a:extLst>
                </p:cNvPr>
                <p:cNvSpPr>
                  <a:spLocks/>
                </p:cNvSpPr>
                <p:nvPr/>
              </p:nvSpPr>
              <p:spPr bwMode="auto">
                <a:xfrm>
                  <a:off x="1343026" y="5181601"/>
                  <a:ext cx="498475" cy="842963"/>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0" name="Freeform 19">
                  <a:extLst>
                    <a:ext uri="{FF2B5EF4-FFF2-40B4-BE49-F238E27FC236}">
                      <a16:creationId xmlns:a16="http://schemas.microsoft.com/office/drawing/2014/main" id="{BA6377FD-497B-45AB-BCF5-97303A5599B5}"/>
                    </a:ext>
                  </a:extLst>
                </p:cNvPr>
                <p:cNvSpPr>
                  <a:spLocks/>
                </p:cNvSpPr>
                <p:nvPr/>
              </p:nvSpPr>
              <p:spPr bwMode="auto">
                <a:xfrm>
                  <a:off x="1946276" y="5183188"/>
                  <a:ext cx="498475" cy="841375"/>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1" name="Freeform 20">
                  <a:extLst>
                    <a:ext uri="{FF2B5EF4-FFF2-40B4-BE49-F238E27FC236}">
                      <a16:creationId xmlns:a16="http://schemas.microsoft.com/office/drawing/2014/main" id="{670F160C-9D14-4F60-975A-D962981B4B62}"/>
                    </a:ext>
                  </a:extLst>
                </p:cNvPr>
                <p:cNvSpPr>
                  <a:spLocks/>
                </p:cNvSpPr>
                <p:nvPr/>
              </p:nvSpPr>
              <p:spPr bwMode="auto">
                <a:xfrm>
                  <a:off x="1409701" y="4791076"/>
                  <a:ext cx="968375" cy="571500"/>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2" name="Freeform 21">
                  <a:extLst>
                    <a:ext uri="{FF2B5EF4-FFF2-40B4-BE49-F238E27FC236}">
                      <a16:creationId xmlns:a16="http://schemas.microsoft.com/office/drawing/2014/main" id="{C7639DA5-2F4E-46E2-9A93-EB4516C308BD}"/>
                    </a:ext>
                  </a:extLst>
                </p:cNvPr>
                <p:cNvSpPr>
                  <a:spLocks/>
                </p:cNvSpPr>
                <p:nvPr/>
              </p:nvSpPr>
              <p:spPr bwMode="auto">
                <a:xfrm>
                  <a:off x="1343026" y="5181601"/>
                  <a:ext cx="498475" cy="842963"/>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3" name="Freeform 22">
                  <a:extLst>
                    <a:ext uri="{FF2B5EF4-FFF2-40B4-BE49-F238E27FC236}">
                      <a16:creationId xmlns:a16="http://schemas.microsoft.com/office/drawing/2014/main" id="{0965510A-821B-4FAB-91B3-FF2A530459E0}"/>
                    </a:ext>
                  </a:extLst>
                </p:cNvPr>
                <p:cNvSpPr>
                  <a:spLocks/>
                </p:cNvSpPr>
                <p:nvPr/>
              </p:nvSpPr>
              <p:spPr bwMode="auto">
                <a:xfrm>
                  <a:off x="1946276" y="5183188"/>
                  <a:ext cx="498475" cy="841375"/>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4" name="Freeform 23">
                  <a:extLst>
                    <a:ext uri="{FF2B5EF4-FFF2-40B4-BE49-F238E27FC236}">
                      <a16:creationId xmlns:a16="http://schemas.microsoft.com/office/drawing/2014/main" id="{D2D74BCD-36BC-41E4-AB4F-647FAA9E802B}"/>
                    </a:ext>
                  </a:extLst>
                </p:cNvPr>
                <p:cNvSpPr>
                  <a:spLocks/>
                </p:cNvSpPr>
                <p:nvPr/>
              </p:nvSpPr>
              <p:spPr bwMode="auto">
                <a:xfrm>
                  <a:off x="2386014" y="4616451"/>
                  <a:ext cx="457200" cy="1584325"/>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5" name="Freeform 24">
                  <a:extLst>
                    <a:ext uri="{FF2B5EF4-FFF2-40B4-BE49-F238E27FC236}">
                      <a16:creationId xmlns:a16="http://schemas.microsoft.com/office/drawing/2014/main" id="{D68D6A73-CA53-4349-BDF0-71DBD5622BDF}"/>
                    </a:ext>
                  </a:extLst>
                </p:cNvPr>
                <p:cNvSpPr>
                  <a:spLocks/>
                </p:cNvSpPr>
                <p:nvPr/>
              </p:nvSpPr>
              <p:spPr bwMode="auto">
                <a:xfrm>
                  <a:off x="946151" y="4616451"/>
                  <a:ext cx="455613" cy="1584325"/>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6" name="Freeform 45">
                  <a:extLst>
                    <a:ext uri="{FF2B5EF4-FFF2-40B4-BE49-F238E27FC236}">
                      <a16:creationId xmlns:a16="http://schemas.microsoft.com/office/drawing/2014/main" id="{ACECD9AC-D1E5-432A-9FB6-E401174BB3F9}"/>
                    </a:ext>
                  </a:extLst>
                </p:cNvPr>
                <p:cNvSpPr>
                  <a:spLocks noEditPoints="1"/>
                </p:cNvSpPr>
                <p:nvPr/>
              </p:nvSpPr>
              <p:spPr bwMode="auto">
                <a:xfrm>
                  <a:off x="3521076" y="5362576"/>
                  <a:ext cx="73025" cy="82550"/>
                </a:xfrm>
                <a:custGeom>
                  <a:avLst/>
                  <a:gdLst>
                    <a:gd name="T0" fmla="*/ 30 w 30"/>
                    <a:gd name="T1" fmla="*/ 16 h 33"/>
                    <a:gd name="T2" fmla="*/ 15 w 30"/>
                    <a:gd name="T3" fmla="*/ 33 h 33"/>
                    <a:gd name="T4" fmla="*/ 0 w 30"/>
                    <a:gd name="T5" fmla="*/ 17 h 33"/>
                    <a:gd name="T6" fmla="*/ 15 w 30"/>
                    <a:gd name="T7" fmla="*/ 0 h 33"/>
                    <a:gd name="T8" fmla="*/ 30 w 30"/>
                    <a:gd name="T9" fmla="*/ 16 h 33"/>
                    <a:gd name="T10" fmla="*/ 5 w 30"/>
                    <a:gd name="T11" fmla="*/ 17 h 33"/>
                    <a:gd name="T12" fmla="*/ 15 w 30"/>
                    <a:gd name="T13" fmla="*/ 30 h 33"/>
                    <a:gd name="T14" fmla="*/ 25 w 30"/>
                    <a:gd name="T15" fmla="*/ 16 h 33"/>
                    <a:gd name="T16" fmla="*/ 15 w 30"/>
                    <a:gd name="T17" fmla="*/ 3 h 33"/>
                    <a:gd name="T18" fmla="*/ 5 w 30"/>
                    <a:gd name="T1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30" y="16"/>
                      </a:moveTo>
                      <a:cubicBezTo>
                        <a:pt x="30" y="27"/>
                        <a:pt x="23" y="33"/>
                        <a:pt x="15" y="33"/>
                      </a:cubicBezTo>
                      <a:cubicBezTo>
                        <a:pt x="6" y="33"/>
                        <a:pt x="0" y="27"/>
                        <a:pt x="0" y="17"/>
                      </a:cubicBezTo>
                      <a:cubicBezTo>
                        <a:pt x="0" y="7"/>
                        <a:pt x="6" y="0"/>
                        <a:pt x="15" y="0"/>
                      </a:cubicBezTo>
                      <a:cubicBezTo>
                        <a:pt x="24" y="0"/>
                        <a:pt x="30" y="7"/>
                        <a:pt x="30" y="16"/>
                      </a:cubicBezTo>
                      <a:close/>
                      <a:moveTo>
                        <a:pt x="5" y="17"/>
                      </a:moveTo>
                      <a:cubicBezTo>
                        <a:pt x="5" y="24"/>
                        <a:pt x="8" y="30"/>
                        <a:pt x="15" y="30"/>
                      </a:cubicBezTo>
                      <a:cubicBezTo>
                        <a:pt x="21" y="30"/>
                        <a:pt x="25" y="24"/>
                        <a:pt x="25" y="16"/>
                      </a:cubicBezTo>
                      <a:cubicBezTo>
                        <a:pt x="25" y="10"/>
                        <a:pt x="22" y="3"/>
                        <a:pt x="15" y="3"/>
                      </a:cubicBezTo>
                      <a:cubicBezTo>
                        <a:pt x="8" y="3"/>
                        <a:pt x="5" y="10"/>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grpSp>
          <p:grpSp>
            <p:nvGrpSpPr>
              <p:cNvPr id="87" name="Group 86">
                <a:extLst>
                  <a:ext uri="{FF2B5EF4-FFF2-40B4-BE49-F238E27FC236}">
                    <a16:creationId xmlns:a16="http://schemas.microsoft.com/office/drawing/2014/main" id="{DDF4A27E-72BB-4B7B-BB7E-076F393CF54C}"/>
                  </a:ext>
                </a:extLst>
              </p:cNvPr>
              <p:cNvGrpSpPr/>
              <p:nvPr/>
            </p:nvGrpSpPr>
            <p:grpSpPr>
              <a:xfrm>
                <a:off x="4714764" y="3913448"/>
                <a:ext cx="417489" cy="394913"/>
                <a:chOff x="2316164" y="1370013"/>
                <a:chExt cx="2438400" cy="2392363"/>
              </a:xfrm>
            </p:grpSpPr>
            <p:sp>
              <p:nvSpPr>
                <p:cNvPr id="118" name="Freeform 28">
                  <a:extLst>
                    <a:ext uri="{FF2B5EF4-FFF2-40B4-BE49-F238E27FC236}">
                      <a16:creationId xmlns:a16="http://schemas.microsoft.com/office/drawing/2014/main" id="{1247B5F9-7C4F-46C0-BF7F-5D5EE9AC3892}"/>
                    </a:ext>
                  </a:extLst>
                </p:cNvPr>
                <p:cNvSpPr>
                  <a:spLocks noEditPoints="1"/>
                </p:cNvSpPr>
                <p:nvPr/>
              </p:nvSpPr>
              <p:spPr bwMode="auto">
                <a:xfrm>
                  <a:off x="2316164" y="1370013"/>
                  <a:ext cx="2438400" cy="2389188"/>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9" name="Freeform 29">
                  <a:extLst>
                    <a:ext uri="{FF2B5EF4-FFF2-40B4-BE49-F238E27FC236}">
                      <a16:creationId xmlns:a16="http://schemas.microsoft.com/office/drawing/2014/main" id="{6598B15C-B35B-4732-864B-5FD5A0DB5E33}"/>
                    </a:ext>
                  </a:extLst>
                </p:cNvPr>
                <p:cNvSpPr>
                  <a:spLocks/>
                </p:cNvSpPr>
                <p:nvPr/>
              </p:nvSpPr>
              <p:spPr bwMode="auto">
                <a:xfrm>
                  <a:off x="4665664" y="2771776"/>
                  <a:ext cx="58738" cy="73025"/>
                </a:xfrm>
                <a:custGeom>
                  <a:avLst/>
                  <a:gdLst>
                    <a:gd name="T0" fmla="*/ 24 w 24"/>
                    <a:gd name="T1" fmla="*/ 0 h 29"/>
                    <a:gd name="T2" fmla="*/ 23 w 24"/>
                    <a:gd name="T3" fmla="*/ 21 h 29"/>
                    <a:gd name="T4" fmla="*/ 16 w 24"/>
                    <a:gd name="T5" fmla="*/ 28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1"/>
                        <a:pt x="23" y="21"/>
                        <a:pt x="23" y="21"/>
                      </a:cubicBezTo>
                      <a:cubicBezTo>
                        <a:pt x="23" y="25"/>
                        <a:pt x="20" y="29"/>
                        <a:pt x="16" y="28"/>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0" name="Freeform 30">
                  <a:extLst>
                    <a:ext uri="{FF2B5EF4-FFF2-40B4-BE49-F238E27FC236}">
                      <a16:creationId xmlns:a16="http://schemas.microsoft.com/office/drawing/2014/main" id="{172AAF8A-D07D-4BC5-BAD7-B678AEBC26B1}"/>
                    </a:ext>
                  </a:extLst>
                </p:cNvPr>
                <p:cNvSpPr>
                  <a:spLocks/>
                </p:cNvSpPr>
                <p:nvPr/>
              </p:nvSpPr>
              <p:spPr bwMode="auto">
                <a:xfrm>
                  <a:off x="4595814" y="2841626"/>
                  <a:ext cx="61913" cy="71438"/>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1" name="Freeform 31">
                  <a:extLst>
                    <a:ext uri="{FF2B5EF4-FFF2-40B4-BE49-F238E27FC236}">
                      <a16:creationId xmlns:a16="http://schemas.microsoft.com/office/drawing/2014/main" id="{06F733B1-79A2-4F67-993E-044FB5F636CD}"/>
                    </a:ext>
                  </a:extLst>
                </p:cNvPr>
                <p:cNvSpPr>
                  <a:spLocks/>
                </p:cNvSpPr>
                <p:nvPr/>
              </p:nvSpPr>
              <p:spPr bwMode="auto">
                <a:xfrm>
                  <a:off x="4525964" y="2913063"/>
                  <a:ext cx="61913" cy="69850"/>
                </a:xfrm>
                <a:custGeom>
                  <a:avLst/>
                  <a:gdLst>
                    <a:gd name="T0" fmla="*/ 25 w 25"/>
                    <a:gd name="T1" fmla="*/ 0 h 28"/>
                    <a:gd name="T2" fmla="*/ 24 w 25"/>
                    <a:gd name="T3" fmla="*/ 21 h 28"/>
                    <a:gd name="T4" fmla="*/ 17 w 25"/>
                    <a:gd name="T5" fmla="*/ 28 h 28"/>
                    <a:gd name="T6" fmla="*/ 6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6" y="28"/>
                        <a:pt x="6" y="28"/>
                        <a:pt x="6"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2" name="Freeform 32">
                  <a:extLst>
                    <a:ext uri="{FF2B5EF4-FFF2-40B4-BE49-F238E27FC236}">
                      <a16:creationId xmlns:a16="http://schemas.microsoft.com/office/drawing/2014/main" id="{E4D1344C-26F7-4D96-BFFD-C9A28CD7F561}"/>
                    </a:ext>
                  </a:extLst>
                </p:cNvPr>
                <p:cNvSpPr>
                  <a:spLocks/>
                </p:cNvSpPr>
                <p:nvPr/>
              </p:nvSpPr>
              <p:spPr bwMode="auto">
                <a:xfrm>
                  <a:off x="4459289" y="2982913"/>
                  <a:ext cx="61913" cy="71438"/>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3" name="Freeform 33">
                  <a:extLst>
                    <a:ext uri="{FF2B5EF4-FFF2-40B4-BE49-F238E27FC236}">
                      <a16:creationId xmlns:a16="http://schemas.microsoft.com/office/drawing/2014/main" id="{4B4C3769-F872-4A7F-9284-28C78DF4AB4B}"/>
                    </a:ext>
                  </a:extLst>
                </p:cNvPr>
                <p:cNvSpPr>
                  <a:spLocks/>
                </p:cNvSpPr>
                <p:nvPr/>
              </p:nvSpPr>
              <p:spPr bwMode="auto">
                <a:xfrm>
                  <a:off x="4389439" y="3054351"/>
                  <a:ext cx="61913"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4" name="Freeform 34">
                  <a:extLst>
                    <a:ext uri="{FF2B5EF4-FFF2-40B4-BE49-F238E27FC236}">
                      <a16:creationId xmlns:a16="http://schemas.microsoft.com/office/drawing/2014/main" id="{D78F845F-03CC-43B5-BC96-80ABE339E174}"/>
                    </a:ext>
                  </a:extLst>
                </p:cNvPr>
                <p:cNvSpPr>
                  <a:spLocks/>
                </p:cNvSpPr>
                <p:nvPr/>
              </p:nvSpPr>
              <p:spPr bwMode="auto">
                <a:xfrm>
                  <a:off x="4322764" y="3124201"/>
                  <a:ext cx="58738" cy="71438"/>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5" name="Freeform 35">
                  <a:extLst>
                    <a:ext uri="{FF2B5EF4-FFF2-40B4-BE49-F238E27FC236}">
                      <a16:creationId xmlns:a16="http://schemas.microsoft.com/office/drawing/2014/main" id="{47DAE0A2-7146-484D-8641-E1CBBB50C468}"/>
                    </a:ext>
                  </a:extLst>
                </p:cNvPr>
                <p:cNvSpPr>
                  <a:spLocks/>
                </p:cNvSpPr>
                <p:nvPr/>
              </p:nvSpPr>
              <p:spPr bwMode="auto">
                <a:xfrm>
                  <a:off x="4252914" y="3195638"/>
                  <a:ext cx="61913"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6" name="Freeform 36">
                  <a:extLst>
                    <a:ext uri="{FF2B5EF4-FFF2-40B4-BE49-F238E27FC236}">
                      <a16:creationId xmlns:a16="http://schemas.microsoft.com/office/drawing/2014/main" id="{292A449C-2DEB-4198-BF66-DE968DA7273B}"/>
                    </a:ext>
                  </a:extLst>
                </p:cNvPr>
                <p:cNvSpPr>
                  <a:spLocks/>
                </p:cNvSpPr>
                <p:nvPr/>
              </p:nvSpPr>
              <p:spPr bwMode="auto">
                <a:xfrm>
                  <a:off x="4186239" y="3265488"/>
                  <a:ext cx="58738" cy="730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7" name="Freeform 37">
                  <a:extLst>
                    <a:ext uri="{FF2B5EF4-FFF2-40B4-BE49-F238E27FC236}">
                      <a16:creationId xmlns:a16="http://schemas.microsoft.com/office/drawing/2014/main" id="{73D38E8A-BFFC-4778-B896-96C2B206E63E}"/>
                    </a:ext>
                  </a:extLst>
                </p:cNvPr>
                <p:cNvSpPr>
                  <a:spLocks/>
                </p:cNvSpPr>
                <p:nvPr/>
              </p:nvSpPr>
              <p:spPr bwMode="auto">
                <a:xfrm>
                  <a:off x="4116389" y="3335338"/>
                  <a:ext cx="61913" cy="71438"/>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8" name="Freeform 38">
                  <a:extLst>
                    <a:ext uri="{FF2B5EF4-FFF2-40B4-BE49-F238E27FC236}">
                      <a16:creationId xmlns:a16="http://schemas.microsoft.com/office/drawing/2014/main" id="{E21863F9-A18E-48C6-8E79-902E0DAC049E}"/>
                    </a:ext>
                  </a:extLst>
                </p:cNvPr>
                <p:cNvSpPr>
                  <a:spLocks/>
                </p:cNvSpPr>
                <p:nvPr/>
              </p:nvSpPr>
              <p:spPr bwMode="auto">
                <a:xfrm>
                  <a:off x="4049714" y="3406776"/>
                  <a:ext cx="58738" cy="73025"/>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9" name="Freeform 39">
                  <a:extLst>
                    <a:ext uri="{FF2B5EF4-FFF2-40B4-BE49-F238E27FC236}">
                      <a16:creationId xmlns:a16="http://schemas.microsoft.com/office/drawing/2014/main" id="{F889BF4B-8C33-4B4D-8621-52AB38D3A472}"/>
                    </a:ext>
                  </a:extLst>
                </p:cNvPr>
                <p:cNvSpPr>
                  <a:spLocks/>
                </p:cNvSpPr>
                <p:nvPr/>
              </p:nvSpPr>
              <p:spPr bwMode="auto">
                <a:xfrm>
                  <a:off x="3979864" y="3476626"/>
                  <a:ext cx="61913" cy="71438"/>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0" name="Freeform 40">
                  <a:extLst>
                    <a:ext uri="{FF2B5EF4-FFF2-40B4-BE49-F238E27FC236}">
                      <a16:creationId xmlns:a16="http://schemas.microsoft.com/office/drawing/2014/main" id="{7427F9BC-84EF-4843-90D1-05623E5FE079}"/>
                    </a:ext>
                  </a:extLst>
                </p:cNvPr>
                <p:cNvSpPr>
                  <a:spLocks/>
                </p:cNvSpPr>
                <p:nvPr/>
              </p:nvSpPr>
              <p:spPr bwMode="auto">
                <a:xfrm>
                  <a:off x="3913189" y="3548063"/>
                  <a:ext cx="58738" cy="730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1" name="Freeform 41">
                  <a:extLst>
                    <a:ext uri="{FF2B5EF4-FFF2-40B4-BE49-F238E27FC236}">
                      <a16:creationId xmlns:a16="http://schemas.microsoft.com/office/drawing/2014/main" id="{D4D17EB7-C445-4D6B-AF72-476407F5F40D}"/>
                    </a:ext>
                  </a:extLst>
                </p:cNvPr>
                <p:cNvSpPr>
                  <a:spLocks/>
                </p:cNvSpPr>
                <p:nvPr/>
              </p:nvSpPr>
              <p:spPr bwMode="auto">
                <a:xfrm>
                  <a:off x="3843339" y="3617913"/>
                  <a:ext cx="61913" cy="73025"/>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2" name="Freeform 42">
                  <a:extLst>
                    <a:ext uri="{FF2B5EF4-FFF2-40B4-BE49-F238E27FC236}">
                      <a16:creationId xmlns:a16="http://schemas.microsoft.com/office/drawing/2014/main" id="{3B4FE90F-3D72-4A65-9CA9-ED033FDA71BD}"/>
                    </a:ext>
                  </a:extLst>
                </p:cNvPr>
                <p:cNvSpPr>
                  <a:spLocks/>
                </p:cNvSpPr>
                <p:nvPr/>
              </p:nvSpPr>
              <p:spPr bwMode="auto">
                <a:xfrm>
                  <a:off x="3776664" y="3690938"/>
                  <a:ext cx="58738" cy="71438"/>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3" name="Freeform 43">
                  <a:extLst>
                    <a:ext uri="{FF2B5EF4-FFF2-40B4-BE49-F238E27FC236}">
                      <a16:creationId xmlns:a16="http://schemas.microsoft.com/office/drawing/2014/main" id="{81E1D394-8FCB-4DFF-BB3D-0B75CA8F1D4C}"/>
                    </a:ext>
                  </a:extLst>
                </p:cNvPr>
                <p:cNvSpPr>
                  <a:spLocks noEditPoints="1"/>
                </p:cNvSpPr>
                <p:nvPr/>
              </p:nvSpPr>
              <p:spPr bwMode="auto">
                <a:xfrm>
                  <a:off x="2449514" y="1493838"/>
                  <a:ext cx="546100" cy="546100"/>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EE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4" name="Freeform 50">
                  <a:extLst>
                    <a:ext uri="{FF2B5EF4-FFF2-40B4-BE49-F238E27FC236}">
                      <a16:creationId xmlns:a16="http://schemas.microsoft.com/office/drawing/2014/main" id="{D1499F9A-94C1-4DA7-86BC-EBBC01F98FA0}"/>
                    </a:ext>
                  </a:extLst>
                </p:cNvPr>
                <p:cNvSpPr>
                  <a:spLocks/>
                </p:cNvSpPr>
                <p:nvPr/>
              </p:nvSpPr>
              <p:spPr bwMode="auto">
                <a:xfrm>
                  <a:off x="2990851" y="1906588"/>
                  <a:ext cx="455613" cy="454025"/>
                </a:xfrm>
                <a:custGeom>
                  <a:avLst/>
                  <a:gdLst>
                    <a:gd name="T0" fmla="*/ 213 w 287"/>
                    <a:gd name="T1" fmla="*/ 89 h 286"/>
                    <a:gd name="T2" fmla="*/ 14 w 287"/>
                    <a:gd name="T3" fmla="*/ 286 h 286"/>
                    <a:gd name="T4" fmla="*/ 0 w 287"/>
                    <a:gd name="T5" fmla="*/ 272 h 286"/>
                    <a:gd name="T6" fmla="*/ 197 w 287"/>
                    <a:gd name="T7" fmla="*/ 75 h 286"/>
                    <a:gd name="T8" fmla="*/ 138 w 287"/>
                    <a:gd name="T9" fmla="*/ 14 h 286"/>
                    <a:gd name="T10" fmla="*/ 151 w 287"/>
                    <a:gd name="T11" fmla="*/ 0 h 286"/>
                    <a:gd name="T12" fmla="*/ 287 w 287"/>
                    <a:gd name="T13" fmla="*/ 136 h 286"/>
                    <a:gd name="T14" fmla="*/ 273 w 287"/>
                    <a:gd name="T15" fmla="*/ 150 h 286"/>
                    <a:gd name="T16" fmla="*/ 213 w 287"/>
                    <a:gd name="T17"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286">
                      <a:moveTo>
                        <a:pt x="213" y="89"/>
                      </a:moveTo>
                      <a:lnTo>
                        <a:pt x="14" y="286"/>
                      </a:lnTo>
                      <a:lnTo>
                        <a:pt x="0" y="272"/>
                      </a:lnTo>
                      <a:lnTo>
                        <a:pt x="197" y="75"/>
                      </a:lnTo>
                      <a:lnTo>
                        <a:pt x="138" y="14"/>
                      </a:lnTo>
                      <a:lnTo>
                        <a:pt x="151" y="0"/>
                      </a:lnTo>
                      <a:lnTo>
                        <a:pt x="287" y="136"/>
                      </a:lnTo>
                      <a:lnTo>
                        <a:pt x="273" y="150"/>
                      </a:lnTo>
                      <a:lnTo>
                        <a:pt x="213"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5" name="Freeform 51">
                  <a:extLst>
                    <a:ext uri="{FF2B5EF4-FFF2-40B4-BE49-F238E27FC236}">
                      <a16:creationId xmlns:a16="http://schemas.microsoft.com/office/drawing/2014/main" id="{38F73658-29BC-4D14-A35D-E0D73588E499}"/>
                    </a:ext>
                  </a:extLst>
                </p:cNvPr>
                <p:cNvSpPr>
                  <a:spLocks noEditPoints="1"/>
                </p:cNvSpPr>
                <p:nvPr/>
              </p:nvSpPr>
              <p:spPr bwMode="auto">
                <a:xfrm>
                  <a:off x="3086101" y="2220913"/>
                  <a:ext cx="481013" cy="481013"/>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6" name="Freeform 52">
                  <a:extLst>
                    <a:ext uri="{FF2B5EF4-FFF2-40B4-BE49-F238E27FC236}">
                      <a16:creationId xmlns:a16="http://schemas.microsoft.com/office/drawing/2014/main" id="{5211DC17-384F-4412-B35B-4CF1A6EAF125}"/>
                    </a:ext>
                  </a:extLst>
                </p:cNvPr>
                <p:cNvSpPr>
                  <a:spLocks/>
                </p:cNvSpPr>
                <p:nvPr/>
              </p:nvSpPr>
              <p:spPr bwMode="auto">
                <a:xfrm>
                  <a:off x="3465514" y="2484438"/>
                  <a:ext cx="493713" cy="484188"/>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7" name="Freeform 53">
                  <a:extLst>
                    <a:ext uri="{FF2B5EF4-FFF2-40B4-BE49-F238E27FC236}">
                      <a16:creationId xmlns:a16="http://schemas.microsoft.com/office/drawing/2014/main" id="{13425E70-AD27-4DB4-ABE0-331747736759}"/>
                    </a:ext>
                  </a:extLst>
                </p:cNvPr>
                <p:cNvSpPr>
                  <a:spLocks/>
                </p:cNvSpPr>
                <p:nvPr/>
              </p:nvSpPr>
              <p:spPr bwMode="auto">
                <a:xfrm>
                  <a:off x="3724276" y="2770188"/>
                  <a:ext cx="479425" cy="420688"/>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grpSp>
          <p:pic>
            <p:nvPicPr>
              <p:cNvPr id="88" name="Picture 87">
                <a:extLst>
                  <a:ext uri="{FF2B5EF4-FFF2-40B4-BE49-F238E27FC236}">
                    <a16:creationId xmlns:a16="http://schemas.microsoft.com/office/drawing/2014/main" id="{02AFB3AE-E8B7-4BF1-8C23-3A35FE6959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0485" y="2986787"/>
                <a:ext cx="472226" cy="455286"/>
              </a:xfrm>
              <a:prstGeom prst="rect">
                <a:avLst/>
              </a:prstGeom>
            </p:spPr>
          </p:pic>
          <p:pic>
            <p:nvPicPr>
              <p:cNvPr id="89" name="Picture 88">
                <a:extLst>
                  <a:ext uri="{FF2B5EF4-FFF2-40B4-BE49-F238E27FC236}">
                    <a16:creationId xmlns:a16="http://schemas.microsoft.com/office/drawing/2014/main" id="{F0B63AF9-7326-4A33-9BEF-2A0C2C0938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9209" y="3582270"/>
                <a:ext cx="472226" cy="455286"/>
              </a:xfrm>
              <a:prstGeom prst="rect">
                <a:avLst/>
              </a:prstGeom>
            </p:spPr>
          </p:pic>
          <p:pic>
            <p:nvPicPr>
              <p:cNvPr id="90" name="Picture 89">
                <a:extLst>
                  <a:ext uri="{FF2B5EF4-FFF2-40B4-BE49-F238E27FC236}">
                    <a16:creationId xmlns:a16="http://schemas.microsoft.com/office/drawing/2014/main" id="{4F7AA540-0360-4CBE-B53F-F1AA1D6709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3604" y="2446760"/>
                <a:ext cx="472226" cy="455286"/>
              </a:xfrm>
              <a:prstGeom prst="rect">
                <a:avLst/>
              </a:prstGeom>
            </p:spPr>
          </p:pic>
          <p:grpSp>
            <p:nvGrpSpPr>
              <p:cNvPr id="91" name="Group 90">
                <a:extLst>
                  <a:ext uri="{FF2B5EF4-FFF2-40B4-BE49-F238E27FC236}">
                    <a16:creationId xmlns:a16="http://schemas.microsoft.com/office/drawing/2014/main" id="{E3F43488-14B4-48F2-BC0F-0784C3CFB964}"/>
                  </a:ext>
                </a:extLst>
              </p:cNvPr>
              <p:cNvGrpSpPr/>
              <p:nvPr/>
            </p:nvGrpSpPr>
            <p:grpSpPr>
              <a:xfrm>
                <a:off x="6065308" y="3970706"/>
                <a:ext cx="417489" cy="394913"/>
                <a:chOff x="2316164" y="1370013"/>
                <a:chExt cx="2438400" cy="2392363"/>
              </a:xfrm>
            </p:grpSpPr>
            <p:sp>
              <p:nvSpPr>
                <p:cNvPr id="98" name="Freeform 28">
                  <a:extLst>
                    <a:ext uri="{FF2B5EF4-FFF2-40B4-BE49-F238E27FC236}">
                      <a16:creationId xmlns:a16="http://schemas.microsoft.com/office/drawing/2014/main" id="{BB19E11B-120E-4CFC-84CC-918A3868F664}"/>
                    </a:ext>
                  </a:extLst>
                </p:cNvPr>
                <p:cNvSpPr>
                  <a:spLocks noEditPoints="1"/>
                </p:cNvSpPr>
                <p:nvPr/>
              </p:nvSpPr>
              <p:spPr bwMode="auto">
                <a:xfrm>
                  <a:off x="2316164" y="1370013"/>
                  <a:ext cx="2438400" cy="2389188"/>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99" name="Freeform 29">
                  <a:extLst>
                    <a:ext uri="{FF2B5EF4-FFF2-40B4-BE49-F238E27FC236}">
                      <a16:creationId xmlns:a16="http://schemas.microsoft.com/office/drawing/2014/main" id="{1DB6C525-640D-4AD1-BD19-D6F51B0CFFCC}"/>
                    </a:ext>
                  </a:extLst>
                </p:cNvPr>
                <p:cNvSpPr>
                  <a:spLocks/>
                </p:cNvSpPr>
                <p:nvPr/>
              </p:nvSpPr>
              <p:spPr bwMode="auto">
                <a:xfrm>
                  <a:off x="4665664" y="2771776"/>
                  <a:ext cx="58738" cy="73025"/>
                </a:xfrm>
                <a:custGeom>
                  <a:avLst/>
                  <a:gdLst>
                    <a:gd name="T0" fmla="*/ 24 w 24"/>
                    <a:gd name="T1" fmla="*/ 0 h 29"/>
                    <a:gd name="T2" fmla="*/ 23 w 24"/>
                    <a:gd name="T3" fmla="*/ 21 h 29"/>
                    <a:gd name="T4" fmla="*/ 16 w 24"/>
                    <a:gd name="T5" fmla="*/ 28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1"/>
                        <a:pt x="23" y="21"/>
                        <a:pt x="23" y="21"/>
                      </a:cubicBezTo>
                      <a:cubicBezTo>
                        <a:pt x="23" y="25"/>
                        <a:pt x="20" y="29"/>
                        <a:pt x="16" y="28"/>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0" name="Freeform 30">
                  <a:extLst>
                    <a:ext uri="{FF2B5EF4-FFF2-40B4-BE49-F238E27FC236}">
                      <a16:creationId xmlns:a16="http://schemas.microsoft.com/office/drawing/2014/main" id="{0B0FC410-0DBA-489F-90BF-5CD2BADEB849}"/>
                    </a:ext>
                  </a:extLst>
                </p:cNvPr>
                <p:cNvSpPr>
                  <a:spLocks/>
                </p:cNvSpPr>
                <p:nvPr/>
              </p:nvSpPr>
              <p:spPr bwMode="auto">
                <a:xfrm>
                  <a:off x="4595814" y="2841626"/>
                  <a:ext cx="61913" cy="71438"/>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1" name="Freeform 31">
                  <a:extLst>
                    <a:ext uri="{FF2B5EF4-FFF2-40B4-BE49-F238E27FC236}">
                      <a16:creationId xmlns:a16="http://schemas.microsoft.com/office/drawing/2014/main" id="{8FD8C76F-B16D-4935-874A-89F81A973D79}"/>
                    </a:ext>
                  </a:extLst>
                </p:cNvPr>
                <p:cNvSpPr>
                  <a:spLocks/>
                </p:cNvSpPr>
                <p:nvPr/>
              </p:nvSpPr>
              <p:spPr bwMode="auto">
                <a:xfrm>
                  <a:off x="4525964" y="2913063"/>
                  <a:ext cx="61913" cy="69850"/>
                </a:xfrm>
                <a:custGeom>
                  <a:avLst/>
                  <a:gdLst>
                    <a:gd name="T0" fmla="*/ 25 w 25"/>
                    <a:gd name="T1" fmla="*/ 0 h 28"/>
                    <a:gd name="T2" fmla="*/ 24 w 25"/>
                    <a:gd name="T3" fmla="*/ 21 h 28"/>
                    <a:gd name="T4" fmla="*/ 17 w 25"/>
                    <a:gd name="T5" fmla="*/ 28 h 28"/>
                    <a:gd name="T6" fmla="*/ 6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6" y="28"/>
                        <a:pt x="6" y="28"/>
                        <a:pt x="6"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2" name="Freeform 32">
                  <a:extLst>
                    <a:ext uri="{FF2B5EF4-FFF2-40B4-BE49-F238E27FC236}">
                      <a16:creationId xmlns:a16="http://schemas.microsoft.com/office/drawing/2014/main" id="{F4BD6A75-9438-4075-9F7E-5699B90A310E}"/>
                    </a:ext>
                  </a:extLst>
                </p:cNvPr>
                <p:cNvSpPr>
                  <a:spLocks/>
                </p:cNvSpPr>
                <p:nvPr/>
              </p:nvSpPr>
              <p:spPr bwMode="auto">
                <a:xfrm>
                  <a:off x="4459289" y="2982913"/>
                  <a:ext cx="61913" cy="71438"/>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3" name="Freeform 33">
                  <a:extLst>
                    <a:ext uri="{FF2B5EF4-FFF2-40B4-BE49-F238E27FC236}">
                      <a16:creationId xmlns:a16="http://schemas.microsoft.com/office/drawing/2014/main" id="{F36B754C-E9B8-4193-B188-CD1B93052B51}"/>
                    </a:ext>
                  </a:extLst>
                </p:cNvPr>
                <p:cNvSpPr>
                  <a:spLocks/>
                </p:cNvSpPr>
                <p:nvPr/>
              </p:nvSpPr>
              <p:spPr bwMode="auto">
                <a:xfrm>
                  <a:off x="4389439" y="3054351"/>
                  <a:ext cx="61913"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4" name="Freeform 34">
                  <a:extLst>
                    <a:ext uri="{FF2B5EF4-FFF2-40B4-BE49-F238E27FC236}">
                      <a16:creationId xmlns:a16="http://schemas.microsoft.com/office/drawing/2014/main" id="{BEBB5376-A6EE-438F-8DBE-7BCF129EBCCB}"/>
                    </a:ext>
                  </a:extLst>
                </p:cNvPr>
                <p:cNvSpPr>
                  <a:spLocks/>
                </p:cNvSpPr>
                <p:nvPr/>
              </p:nvSpPr>
              <p:spPr bwMode="auto">
                <a:xfrm>
                  <a:off x="4322764" y="3124201"/>
                  <a:ext cx="58738" cy="71438"/>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5" name="Freeform 35">
                  <a:extLst>
                    <a:ext uri="{FF2B5EF4-FFF2-40B4-BE49-F238E27FC236}">
                      <a16:creationId xmlns:a16="http://schemas.microsoft.com/office/drawing/2014/main" id="{F3DEC469-5D20-4DD8-BA13-8B48F8970E20}"/>
                    </a:ext>
                  </a:extLst>
                </p:cNvPr>
                <p:cNvSpPr>
                  <a:spLocks/>
                </p:cNvSpPr>
                <p:nvPr/>
              </p:nvSpPr>
              <p:spPr bwMode="auto">
                <a:xfrm>
                  <a:off x="4252914" y="3195638"/>
                  <a:ext cx="61913"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6" name="Freeform 36">
                  <a:extLst>
                    <a:ext uri="{FF2B5EF4-FFF2-40B4-BE49-F238E27FC236}">
                      <a16:creationId xmlns:a16="http://schemas.microsoft.com/office/drawing/2014/main" id="{26B40148-631B-4DAE-9F4C-6AC58009E571}"/>
                    </a:ext>
                  </a:extLst>
                </p:cNvPr>
                <p:cNvSpPr>
                  <a:spLocks/>
                </p:cNvSpPr>
                <p:nvPr/>
              </p:nvSpPr>
              <p:spPr bwMode="auto">
                <a:xfrm>
                  <a:off x="4186239" y="3265488"/>
                  <a:ext cx="58738" cy="730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7" name="Freeform 37">
                  <a:extLst>
                    <a:ext uri="{FF2B5EF4-FFF2-40B4-BE49-F238E27FC236}">
                      <a16:creationId xmlns:a16="http://schemas.microsoft.com/office/drawing/2014/main" id="{A20B3262-229B-47A8-A15E-FBCA28D293FE}"/>
                    </a:ext>
                  </a:extLst>
                </p:cNvPr>
                <p:cNvSpPr>
                  <a:spLocks/>
                </p:cNvSpPr>
                <p:nvPr/>
              </p:nvSpPr>
              <p:spPr bwMode="auto">
                <a:xfrm>
                  <a:off x="4116389" y="3335338"/>
                  <a:ext cx="61913" cy="71438"/>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8" name="Freeform 38">
                  <a:extLst>
                    <a:ext uri="{FF2B5EF4-FFF2-40B4-BE49-F238E27FC236}">
                      <a16:creationId xmlns:a16="http://schemas.microsoft.com/office/drawing/2014/main" id="{C2430CE5-83D0-439D-9A76-7C0F435F8B63}"/>
                    </a:ext>
                  </a:extLst>
                </p:cNvPr>
                <p:cNvSpPr>
                  <a:spLocks/>
                </p:cNvSpPr>
                <p:nvPr/>
              </p:nvSpPr>
              <p:spPr bwMode="auto">
                <a:xfrm>
                  <a:off x="4049714" y="3406776"/>
                  <a:ext cx="58738" cy="73025"/>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9" name="Freeform 39">
                  <a:extLst>
                    <a:ext uri="{FF2B5EF4-FFF2-40B4-BE49-F238E27FC236}">
                      <a16:creationId xmlns:a16="http://schemas.microsoft.com/office/drawing/2014/main" id="{7985CC0E-DA42-4E51-AD03-57E191FF3CFA}"/>
                    </a:ext>
                  </a:extLst>
                </p:cNvPr>
                <p:cNvSpPr>
                  <a:spLocks/>
                </p:cNvSpPr>
                <p:nvPr/>
              </p:nvSpPr>
              <p:spPr bwMode="auto">
                <a:xfrm>
                  <a:off x="3979864" y="3476626"/>
                  <a:ext cx="61913" cy="71438"/>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0" name="Freeform 40">
                  <a:extLst>
                    <a:ext uri="{FF2B5EF4-FFF2-40B4-BE49-F238E27FC236}">
                      <a16:creationId xmlns:a16="http://schemas.microsoft.com/office/drawing/2014/main" id="{F4610E4C-7079-4511-A715-5D0ACEA893EC}"/>
                    </a:ext>
                  </a:extLst>
                </p:cNvPr>
                <p:cNvSpPr>
                  <a:spLocks/>
                </p:cNvSpPr>
                <p:nvPr/>
              </p:nvSpPr>
              <p:spPr bwMode="auto">
                <a:xfrm>
                  <a:off x="3913189" y="3548063"/>
                  <a:ext cx="58738" cy="730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1" name="Freeform 41">
                  <a:extLst>
                    <a:ext uri="{FF2B5EF4-FFF2-40B4-BE49-F238E27FC236}">
                      <a16:creationId xmlns:a16="http://schemas.microsoft.com/office/drawing/2014/main" id="{529744D0-377A-403C-B568-E627321F6411}"/>
                    </a:ext>
                  </a:extLst>
                </p:cNvPr>
                <p:cNvSpPr>
                  <a:spLocks/>
                </p:cNvSpPr>
                <p:nvPr/>
              </p:nvSpPr>
              <p:spPr bwMode="auto">
                <a:xfrm>
                  <a:off x="3843339" y="3617913"/>
                  <a:ext cx="61913" cy="73025"/>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2" name="Freeform 42">
                  <a:extLst>
                    <a:ext uri="{FF2B5EF4-FFF2-40B4-BE49-F238E27FC236}">
                      <a16:creationId xmlns:a16="http://schemas.microsoft.com/office/drawing/2014/main" id="{B239BE37-0134-4575-B2A6-1A7E43D46C0B}"/>
                    </a:ext>
                  </a:extLst>
                </p:cNvPr>
                <p:cNvSpPr>
                  <a:spLocks/>
                </p:cNvSpPr>
                <p:nvPr/>
              </p:nvSpPr>
              <p:spPr bwMode="auto">
                <a:xfrm>
                  <a:off x="3776664" y="3690938"/>
                  <a:ext cx="58738" cy="71438"/>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3" name="Freeform 43">
                  <a:extLst>
                    <a:ext uri="{FF2B5EF4-FFF2-40B4-BE49-F238E27FC236}">
                      <a16:creationId xmlns:a16="http://schemas.microsoft.com/office/drawing/2014/main" id="{931E0492-5ED2-4270-961B-8703BC3402DE}"/>
                    </a:ext>
                  </a:extLst>
                </p:cNvPr>
                <p:cNvSpPr>
                  <a:spLocks noEditPoints="1"/>
                </p:cNvSpPr>
                <p:nvPr/>
              </p:nvSpPr>
              <p:spPr bwMode="auto">
                <a:xfrm>
                  <a:off x="2449514" y="1493838"/>
                  <a:ext cx="546100" cy="546100"/>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EE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4" name="Freeform 50">
                  <a:extLst>
                    <a:ext uri="{FF2B5EF4-FFF2-40B4-BE49-F238E27FC236}">
                      <a16:creationId xmlns:a16="http://schemas.microsoft.com/office/drawing/2014/main" id="{9232907B-80C6-444F-96E0-BC35D0E3E4D1}"/>
                    </a:ext>
                  </a:extLst>
                </p:cNvPr>
                <p:cNvSpPr>
                  <a:spLocks/>
                </p:cNvSpPr>
                <p:nvPr/>
              </p:nvSpPr>
              <p:spPr bwMode="auto">
                <a:xfrm>
                  <a:off x="2990851" y="1906588"/>
                  <a:ext cx="455613" cy="454025"/>
                </a:xfrm>
                <a:custGeom>
                  <a:avLst/>
                  <a:gdLst>
                    <a:gd name="T0" fmla="*/ 213 w 287"/>
                    <a:gd name="T1" fmla="*/ 89 h 286"/>
                    <a:gd name="T2" fmla="*/ 14 w 287"/>
                    <a:gd name="T3" fmla="*/ 286 h 286"/>
                    <a:gd name="T4" fmla="*/ 0 w 287"/>
                    <a:gd name="T5" fmla="*/ 272 h 286"/>
                    <a:gd name="T6" fmla="*/ 197 w 287"/>
                    <a:gd name="T7" fmla="*/ 75 h 286"/>
                    <a:gd name="T8" fmla="*/ 138 w 287"/>
                    <a:gd name="T9" fmla="*/ 14 h 286"/>
                    <a:gd name="T10" fmla="*/ 151 w 287"/>
                    <a:gd name="T11" fmla="*/ 0 h 286"/>
                    <a:gd name="T12" fmla="*/ 287 w 287"/>
                    <a:gd name="T13" fmla="*/ 136 h 286"/>
                    <a:gd name="T14" fmla="*/ 273 w 287"/>
                    <a:gd name="T15" fmla="*/ 150 h 286"/>
                    <a:gd name="T16" fmla="*/ 213 w 287"/>
                    <a:gd name="T17"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286">
                      <a:moveTo>
                        <a:pt x="213" y="89"/>
                      </a:moveTo>
                      <a:lnTo>
                        <a:pt x="14" y="286"/>
                      </a:lnTo>
                      <a:lnTo>
                        <a:pt x="0" y="272"/>
                      </a:lnTo>
                      <a:lnTo>
                        <a:pt x="197" y="75"/>
                      </a:lnTo>
                      <a:lnTo>
                        <a:pt x="138" y="14"/>
                      </a:lnTo>
                      <a:lnTo>
                        <a:pt x="151" y="0"/>
                      </a:lnTo>
                      <a:lnTo>
                        <a:pt x="287" y="136"/>
                      </a:lnTo>
                      <a:lnTo>
                        <a:pt x="273" y="150"/>
                      </a:lnTo>
                      <a:lnTo>
                        <a:pt x="213"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5" name="Freeform 51">
                  <a:extLst>
                    <a:ext uri="{FF2B5EF4-FFF2-40B4-BE49-F238E27FC236}">
                      <a16:creationId xmlns:a16="http://schemas.microsoft.com/office/drawing/2014/main" id="{CA7178EB-2E35-4771-8DD2-582319EFB27E}"/>
                    </a:ext>
                  </a:extLst>
                </p:cNvPr>
                <p:cNvSpPr>
                  <a:spLocks noEditPoints="1"/>
                </p:cNvSpPr>
                <p:nvPr/>
              </p:nvSpPr>
              <p:spPr bwMode="auto">
                <a:xfrm>
                  <a:off x="3086101" y="2220913"/>
                  <a:ext cx="481013" cy="481013"/>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6" name="Freeform 52">
                  <a:extLst>
                    <a:ext uri="{FF2B5EF4-FFF2-40B4-BE49-F238E27FC236}">
                      <a16:creationId xmlns:a16="http://schemas.microsoft.com/office/drawing/2014/main" id="{E1D88654-0F68-403C-8492-FD0A373BA124}"/>
                    </a:ext>
                  </a:extLst>
                </p:cNvPr>
                <p:cNvSpPr>
                  <a:spLocks/>
                </p:cNvSpPr>
                <p:nvPr/>
              </p:nvSpPr>
              <p:spPr bwMode="auto">
                <a:xfrm>
                  <a:off x="3465513" y="2484440"/>
                  <a:ext cx="493715" cy="484188"/>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7" name="Freeform 53">
                  <a:extLst>
                    <a:ext uri="{FF2B5EF4-FFF2-40B4-BE49-F238E27FC236}">
                      <a16:creationId xmlns:a16="http://schemas.microsoft.com/office/drawing/2014/main" id="{678B5F37-5303-4A04-B4AA-565370090A7C}"/>
                    </a:ext>
                  </a:extLst>
                </p:cNvPr>
                <p:cNvSpPr>
                  <a:spLocks/>
                </p:cNvSpPr>
                <p:nvPr/>
              </p:nvSpPr>
              <p:spPr bwMode="auto">
                <a:xfrm>
                  <a:off x="3724276" y="2770188"/>
                  <a:ext cx="479425" cy="420688"/>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grpSp>
          <p:sp>
            <p:nvSpPr>
              <p:cNvPr id="92" name="TextBox 91">
                <a:extLst>
                  <a:ext uri="{FF2B5EF4-FFF2-40B4-BE49-F238E27FC236}">
                    <a16:creationId xmlns:a16="http://schemas.microsoft.com/office/drawing/2014/main" id="{68436A83-BA94-45B8-A95F-CDBBA0309FA0}"/>
                  </a:ext>
                </a:extLst>
              </p:cNvPr>
              <p:cNvSpPr txBox="1"/>
              <p:nvPr/>
            </p:nvSpPr>
            <p:spPr>
              <a:xfrm>
                <a:off x="3425528" y="3822035"/>
                <a:ext cx="2244188" cy="1716168"/>
              </a:xfrm>
              <a:prstGeom prst="rect">
                <a:avLst/>
              </a:prstGeom>
              <a:noFill/>
            </p:spPr>
            <p:txBody>
              <a:bodyPr wrap="square" rtlCol="0">
                <a:spAutoFit/>
              </a:bodyPr>
              <a:lstStyle/>
              <a:p>
                <a:pPr defTabSz="932418">
                  <a:lnSpc>
                    <a:spcPct val="90000"/>
                  </a:lnSpc>
                  <a:spcAft>
                    <a:spcPts val="612"/>
                  </a:spcAft>
                  <a:defRPr/>
                </a:pPr>
                <a:r>
                  <a:rPr lang="en-US" kern="0">
                    <a:latin typeface="Segoe UI "/>
                    <a:cs typeface="Segoe UI" panose="020B0502040204020203" pitchFamily="34" charset="0"/>
                    <a:hlinkClick r:id="rId6"/>
                  </a:rPr>
                  <a:t>Always Tag</a:t>
                </a:r>
                <a:r>
                  <a:rPr lang="en-US" kern="0">
                    <a:latin typeface="Segoe UI "/>
                    <a:cs typeface="Segoe UI" panose="020B0502040204020203" pitchFamily="34" charset="0"/>
                  </a:rPr>
                  <a:t>!</a:t>
                </a:r>
              </a:p>
              <a:p>
                <a:pPr indent="-291380" defTabSz="932418">
                  <a:lnSpc>
                    <a:spcPct val="90000"/>
                  </a:lnSpc>
                  <a:spcAft>
                    <a:spcPts val="612"/>
                  </a:spcAft>
                  <a:buFont typeface="Arial" panose="020B0604020202020204" pitchFamily="34" charset="0"/>
                  <a:buChar char="•"/>
                  <a:defRPr/>
                </a:pPr>
                <a:r>
                  <a:rPr lang="en-US" kern="0">
                    <a:latin typeface="Segoe UI "/>
                    <a:cs typeface="Segoe UI" panose="020B0502040204020203" pitchFamily="34" charset="0"/>
                  </a:rPr>
                  <a:t>Owner</a:t>
                </a:r>
              </a:p>
              <a:p>
                <a:pPr indent="-291380" defTabSz="932418">
                  <a:lnSpc>
                    <a:spcPct val="90000"/>
                  </a:lnSpc>
                  <a:spcAft>
                    <a:spcPts val="612"/>
                  </a:spcAft>
                  <a:buFont typeface="Arial" panose="020B0604020202020204" pitchFamily="34" charset="0"/>
                  <a:buChar char="•"/>
                  <a:defRPr/>
                </a:pPr>
                <a:r>
                  <a:rPr lang="en-US" kern="0">
                    <a:latin typeface="Segoe UI "/>
                    <a:cs typeface="Segoe UI" panose="020B0502040204020203" pitchFamily="34" charset="0"/>
                  </a:rPr>
                  <a:t>Dept.</a:t>
                </a:r>
              </a:p>
              <a:p>
                <a:pPr indent="-291380" defTabSz="932418">
                  <a:lnSpc>
                    <a:spcPct val="90000"/>
                  </a:lnSpc>
                  <a:spcAft>
                    <a:spcPts val="612"/>
                  </a:spcAft>
                  <a:buFont typeface="Arial" panose="020B0604020202020204" pitchFamily="34" charset="0"/>
                  <a:buChar char="•"/>
                  <a:defRPr/>
                </a:pPr>
                <a:r>
                  <a:rPr lang="en-US" kern="0">
                    <a:latin typeface="Segoe UI "/>
                    <a:cs typeface="Segoe UI" panose="020B0502040204020203" pitchFamily="34" charset="0"/>
                  </a:rPr>
                  <a:t>Environment</a:t>
                </a:r>
              </a:p>
              <a:p>
                <a:pPr indent="-291380" defTabSz="932418">
                  <a:lnSpc>
                    <a:spcPct val="90000"/>
                  </a:lnSpc>
                  <a:spcAft>
                    <a:spcPts val="612"/>
                  </a:spcAft>
                  <a:buFont typeface="Arial" panose="020B0604020202020204" pitchFamily="34" charset="0"/>
                  <a:buChar char="•"/>
                  <a:defRPr/>
                </a:pPr>
                <a:r>
                  <a:rPr lang="en-US" kern="0">
                    <a:latin typeface="Segoe UI "/>
                    <a:cs typeface="Segoe UI" panose="020B0502040204020203" pitchFamily="34" charset="0"/>
                  </a:rPr>
                  <a:t>Application</a:t>
                </a:r>
              </a:p>
              <a:p>
                <a:pPr indent="-291380" defTabSz="932418">
                  <a:lnSpc>
                    <a:spcPct val="90000"/>
                  </a:lnSpc>
                  <a:spcAft>
                    <a:spcPts val="612"/>
                  </a:spcAft>
                  <a:buFont typeface="Arial" panose="020B0604020202020204" pitchFamily="34" charset="0"/>
                  <a:buChar char="•"/>
                  <a:defRPr/>
                </a:pPr>
                <a:r>
                  <a:rPr lang="da-DK" kern="0">
                    <a:latin typeface="Segoe UI "/>
                    <a:cs typeface="Segoe UI" panose="020B0502040204020203" pitchFamily="34" charset="0"/>
                  </a:rPr>
                  <a:t>(</a:t>
                </a:r>
                <a:r>
                  <a:rPr lang="en-US" kern="0">
                    <a:latin typeface="Segoe UI "/>
                    <a:cs typeface="Segoe UI" panose="020B0502040204020203" pitchFamily="34" charset="0"/>
                  </a:rPr>
                  <a:t>Cost Center)</a:t>
                </a:r>
              </a:p>
            </p:txBody>
          </p:sp>
          <p:grpSp>
            <p:nvGrpSpPr>
              <p:cNvPr id="93" name="Group 92">
                <a:extLst>
                  <a:ext uri="{FF2B5EF4-FFF2-40B4-BE49-F238E27FC236}">
                    <a16:creationId xmlns:a16="http://schemas.microsoft.com/office/drawing/2014/main" id="{497E2636-3799-4662-A2B3-BD7211E81C98}"/>
                  </a:ext>
                </a:extLst>
              </p:cNvPr>
              <p:cNvGrpSpPr/>
              <p:nvPr/>
            </p:nvGrpSpPr>
            <p:grpSpPr>
              <a:xfrm rot="16200000">
                <a:off x="4405886" y="3062854"/>
                <a:ext cx="1613803" cy="384554"/>
                <a:chOff x="1782447" y="4693123"/>
                <a:chExt cx="3448051" cy="792163"/>
              </a:xfrm>
            </p:grpSpPr>
            <p:sp>
              <p:nvSpPr>
                <p:cNvPr id="95" name="Freeform 25">
                  <a:extLst>
                    <a:ext uri="{FF2B5EF4-FFF2-40B4-BE49-F238E27FC236}">
                      <a16:creationId xmlns:a16="http://schemas.microsoft.com/office/drawing/2014/main" id="{B177194F-29FE-448F-8DD5-C66A3536A4B7}"/>
                    </a:ext>
                  </a:extLst>
                </p:cNvPr>
                <p:cNvSpPr>
                  <a:spLocks/>
                </p:cNvSpPr>
                <p:nvPr/>
              </p:nvSpPr>
              <p:spPr bwMode="auto">
                <a:xfrm>
                  <a:off x="1874522" y="4693123"/>
                  <a:ext cx="3267075" cy="703263"/>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11113" cap="flat">
                  <a:solidFill>
                    <a:srgbClr val="7CCAF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96" name="Freeform 26">
                  <a:extLst>
                    <a:ext uri="{FF2B5EF4-FFF2-40B4-BE49-F238E27FC236}">
                      <a16:creationId xmlns:a16="http://schemas.microsoft.com/office/drawing/2014/main" id="{184A1E3B-FF53-4F53-8AFD-8A15AB9D4265}"/>
                    </a:ext>
                  </a:extLst>
                </p:cNvPr>
                <p:cNvSpPr>
                  <a:spLocks/>
                </p:cNvSpPr>
                <p:nvPr/>
              </p:nvSpPr>
              <p:spPr bwMode="auto">
                <a:xfrm>
                  <a:off x="5051110" y="5305898"/>
                  <a:ext cx="179388" cy="179388"/>
                </a:xfrm>
                <a:custGeom>
                  <a:avLst/>
                  <a:gdLst>
                    <a:gd name="T0" fmla="*/ 68 w 72"/>
                    <a:gd name="T1" fmla="*/ 30 h 72"/>
                    <a:gd name="T2" fmla="*/ 29 w 72"/>
                    <a:gd name="T3" fmla="*/ 68 h 72"/>
                    <a:gd name="T4" fmla="*/ 4 w 72"/>
                    <a:gd name="T5" fmla="*/ 42 h 72"/>
                    <a:gd name="T6" fmla="*/ 42 w 72"/>
                    <a:gd name="T7" fmla="*/ 4 h 72"/>
                    <a:gd name="T8" fmla="*/ 68 w 72"/>
                    <a:gd name="T9" fmla="*/ 30 h 72"/>
                  </a:gdLst>
                  <a:ahLst/>
                  <a:cxnLst>
                    <a:cxn ang="0">
                      <a:pos x="T0" y="T1"/>
                    </a:cxn>
                    <a:cxn ang="0">
                      <a:pos x="T2" y="T3"/>
                    </a:cxn>
                    <a:cxn ang="0">
                      <a:pos x="T4" y="T5"/>
                    </a:cxn>
                    <a:cxn ang="0">
                      <a:pos x="T6" y="T7"/>
                    </a:cxn>
                    <a:cxn ang="0">
                      <a:pos x="T8" y="T9"/>
                    </a:cxn>
                  </a:cxnLst>
                  <a:rect l="0" t="0" r="r" b="b"/>
                  <a:pathLst>
                    <a:path w="72" h="72">
                      <a:moveTo>
                        <a:pt x="68" y="30"/>
                      </a:moveTo>
                      <a:cubicBezTo>
                        <a:pt x="72" y="52"/>
                        <a:pt x="52" y="72"/>
                        <a:pt x="29" y="68"/>
                      </a:cubicBezTo>
                      <a:cubicBezTo>
                        <a:pt x="17" y="65"/>
                        <a:pt x="6" y="55"/>
                        <a:pt x="4" y="42"/>
                      </a:cubicBezTo>
                      <a:cubicBezTo>
                        <a:pt x="0" y="19"/>
                        <a:pt x="19" y="0"/>
                        <a:pt x="42" y="4"/>
                      </a:cubicBezTo>
                      <a:cubicBezTo>
                        <a:pt x="55" y="6"/>
                        <a:pt x="65" y="17"/>
                        <a:pt x="68" y="3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97" name="Freeform 27">
                  <a:extLst>
                    <a:ext uri="{FF2B5EF4-FFF2-40B4-BE49-F238E27FC236}">
                      <a16:creationId xmlns:a16="http://schemas.microsoft.com/office/drawing/2014/main" id="{CEE7513C-6808-4ED6-AE4B-A58984073CC5}"/>
                    </a:ext>
                  </a:extLst>
                </p:cNvPr>
                <p:cNvSpPr>
                  <a:spLocks/>
                </p:cNvSpPr>
                <p:nvPr/>
              </p:nvSpPr>
              <p:spPr bwMode="auto">
                <a:xfrm>
                  <a:off x="1782447" y="5305898"/>
                  <a:ext cx="179388" cy="179388"/>
                </a:xfrm>
                <a:custGeom>
                  <a:avLst/>
                  <a:gdLst>
                    <a:gd name="T0" fmla="*/ 68 w 72"/>
                    <a:gd name="T1" fmla="*/ 30 h 72"/>
                    <a:gd name="T2" fmla="*/ 30 w 72"/>
                    <a:gd name="T3" fmla="*/ 68 h 72"/>
                    <a:gd name="T4" fmla="*/ 4 w 72"/>
                    <a:gd name="T5" fmla="*/ 42 h 72"/>
                    <a:gd name="T6" fmla="*/ 42 w 72"/>
                    <a:gd name="T7" fmla="*/ 4 h 72"/>
                    <a:gd name="T8" fmla="*/ 68 w 72"/>
                    <a:gd name="T9" fmla="*/ 30 h 72"/>
                  </a:gdLst>
                  <a:ahLst/>
                  <a:cxnLst>
                    <a:cxn ang="0">
                      <a:pos x="T0" y="T1"/>
                    </a:cxn>
                    <a:cxn ang="0">
                      <a:pos x="T2" y="T3"/>
                    </a:cxn>
                    <a:cxn ang="0">
                      <a:pos x="T4" y="T5"/>
                    </a:cxn>
                    <a:cxn ang="0">
                      <a:pos x="T6" y="T7"/>
                    </a:cxn>
                    <a:cxn ang="0">
                      <a:pos x="T8" y="T9"/>
                    </a:cxn>
                  </a:cxnLst>
                  <a:rect l="0" t="0" r="r" b="b"/>
                  <a:pathLst>
                    <a:path w="72" h="72">
                      <a:moveTo>
                        <a:pt x="68" y="30"/>
                      </a:moveTo>
                      <a:cubicBezTo>
                        <a:pt x="72" y="52"/>
                        <a:pt x="53" y="72"/>
                        <a:pt x="30" y="68"/>
                      </a:cubicBezTo>
                      <a:cubicBezTo>
                        <a:pt x="17" y="65"/>
                        <a:pt x="7" y="55"/>
                        <a:pt x="4" y="42"/>
                      </a:cubicBezTo>
                      <a:cubicBezTo>
                        <a:pt x="0" y="19"/>
                        <a:pt x="20" y="0"/>
                        <a:pt x="42" y="4"/>
                      </a:cubicBezTo>
                      <a:cubicBezTo>
                        <a:pt x="55" y="6"/>
                        <a:pt x="66" y="17"/>
                        <a:pt x="68" y="3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grpSp>
          <p:sp>
            <p:nvSpPr>
              <p:cNvPr id="94" name="TextBox 93">
                <a:extLst>
                  <a:ext uri="{FF2B5EF4-FFF2-40B4-BE49-F238E27FC236}">
                    <a16:creationId xmlns:a16="http://schemas.microsoft.com/office/drawing/2014/main" id="{FB5A375C-3048-41E4-B2FC-706D5E02DCA6}"/>
                  </a:ext>
                </a:extLst>
              </p:cNvPr>
              <p:cNvSpPr txBox="1"/>
              <p:nvPr/>
            </p:nvSpPr>
            <p:spPr>
              <a:xfrm>
                <a:off x="5986232" y="2783304"/>
                <a:ext cx="2037110" cy="803199"/>
              </a:xfrm>
              <a:prstGeom prst="rect">
                <a:avLst/>
              </a:prstGeom>
              <a:noFill/>
            </p:spPr>
            <p:txBody>
              <a:bodyPr wrap="square" rtlCol="0">
                <a:spAutoFit/>
              </a:bodyPr>
              <a:lstStyle/>
              <a:p>
                <a:pPr defTabSz="932418">
                  <a:defRPr/>
                </a:pPr>
                <a:r>
                  <a:rPr lang="en-US" kern="0">
                    <a:latin typeface="Segoe UI "/>
                    <a:cs typeface="Segoe UI Semibold" panose="020B0702040204020203" pitchFamily="34" charset="0"/>
                  </a:rPr>
                  <a:t>Resources in a RG should be tagged as needed </a:t>
                </a:r>
              </a:p>
            </p:txBody>
          </p:sp>
        </p:grpSp>
        <p:pic>
          <p:nvPicPr>
            <p:cNvPr id="84" name="Picture 83">
              <a:extLst>
                <a:ext uri="{FF2B5EF4-FFF2-40B4-BE49-F238E27FC236}">
                  <a16:creationId xmlns:a16="http://schemas.microsoft.com/office/drawing/2014/main" id="{6466B5BB-957B-4E65-B607-601A2E5B89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1368" y="3016571"/>
              <a:ext cx="620291" cy="620291"/>
            </a:xfrm>
            <a:prstGeom prst="rect">
              <a:avLst/>
            </a:prstGeom>
          </p:spPr>
        </p:pic>
        <p:sp>
          <p:nvSpPr>
            <p:cNvPr id="85" name="TextBox 84">
              <a:extLst>
                <a:ext uri="{FF2B5EF4-FFF2-40B4-BE49-F238E27FC236}">
                  <a16:creationId xmlns:a16="http://schemas.microsoft.com/office/drawing/2014/main" id="{B2598387-8AB1-4575-8E96-2A874A330BAF}"/>
                </a:ext>
              </a:extLst>
            </p:cNvPr>
            <p:cNvSpPr txBox="1"/>
            <p:nvPr/>
          </p:nvSpPr>
          <p:spPr>
            <a:xfrm>
              <a:off x="4519777" y="2793759"/>
              <a:ext cx="2320888" cy="1028870"/>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kern="0">
                  <a:latin typeface="Segoe UI "/>
                  <a:cs typeface="Segoe UI" panose="020B0502040204020203" pitchFamily="34" charset="0"/>
                </a:rPr>
                <a:t>Create Roles with Appropriate Permissions</a:t>
              </a:r>
            </a:p>
          </p:txBody>
        </p:sp>
      </p:grpSp>
      <p:grpSp>
        <p:nvGrpSpPr>
          <p:cNvPr id="147" name="Group 146">
            <a:extLst>
              <a:ext uri="{FF2B5EF4-FFF2-40B4-BE49-F238E27FC236}">
                <a16:creationId xmlns:a16="http://schemas.microsoft.com/office/drawing/2014/main" id="{C29CDEE3-887A-4F59-A777-470D7D2D586B}"/>
              </a:ext>
            </a:extLst>
          </p:cNvPr>
          <p:cNvGrpSpPr/>
          <p:nvPr/>
        </p:nvGrpSpPr>
        <p:grpSpPr>
          <a:xfrm>
            <a:off x="270860" y="1719323"/>
            <a:ext cx="3633344" cy="2775830"/>
            <a:chOff x="134348" y="1833133"/>
            <a:chExt cx="3562932" cy="2722035"/>
          </a:xfrm>
        </p:grpSpPr>
        <p:pic>
          <p:nvPicPr>
            <p:cNvPr id="148" name="Picture 147">
              <a:extLst>
                <a:ext uri="{FF2B5EF4-FFF2-40B4-BE49-F238E27FC236}">
                  <a16:creationId xmlns:a16="http://schemas.microsoft.com/office/drawing/2014/main" id="{D72B9667-4F9C-4320-AF51-213260F02D44}"/>
                </a:ext>
              </a:extLst>
            </p:cNvPr>
            <p:cNvPicPr>
              <a:picLocks noChangeAspect="1"/>
            </p:cNvPicPr>
            <p:nvPr/>
          </p:nvPicPr>
          <p:blipFill>
            <a:blip r:embed="rId8"/>
            <a:stretch>
              <a:fillRect/>
            </a:stretch>
          </p:blipFill>
          <p:spPr>
            <a:xfrm>
              <a:off x="134348" y="2376626"/>
              <a:ext cx="736504" cy="2004925"/>
            </a:xfrm>
            <a:prstGeom prst="rect">
              <a:avLst/>
            </a:prstGeom>
          </p:spPr>
        </p:pic>
        <p:sp>
          <p:nvSpPr>
            <p:cNvPr id="149" name="TextBox 148">
              <a:extLst>
                <a:ext uri="{FF2B5EF4-FFF2-40B4-BE49-F238E27FC236}">
                  <a16:creationId xmlns:a16="http://schemas.microsoft.com/office/drawing/2014/main" id="{2E0C1883-5270-492F-9580-5A6509160B8D}"/>
                </a:ext>
              </a:extLst>
            </p:cNvPr>
            <p:cNvSpPr txBox="1"/>
            <p:nvPr/>
          </p:nvSpPr>
          <p:spPr>
            <a:xfrm>
              <a:off x="784081" y="1833133"/>
              <a:ext cx="2913199" cy="2722035"/>
            </a:xfrm>
            <a:prstGeom prst="rect">
              <a:avLst/>
            </a:prstGeom>
            <a:noFill/>
          </p:spPr>
          <p:txBody>
            <a:bodyPr wrap="square" lIns="186494" tIns="149196" rIns="186494" bIns="149196" rtlCol="0">
              <a:spAutoFit/>
            </a:bodyPr>
            <a:lstStyle/>
            <a:p>
              <a:pPr marL="349656" indent="-349656" defTabSz="932418">
                <a:lnSpc>
                  <a:spcPct val="90000"/>
                </a:lnSpc>
                <a:spcAft>
                  <a:spcPts val="612"/>
                </a:spcAft>
                <a:buFont typeface="Arial" panose="020B0604020202020204" pitchFamily="34" charset="0"/>
                <a:buChar char="•"/>
                <a:defRPr/>
              </a:pPr>
              <a:r>
                <a:rPr lang="en-US" kern="0">
                  <a:latin typeface="Segoe UI "/>
                  <a:cs typeface="Segoe UI" panose="020B0502040204020203" pitchFamily="34" charset="0"/>
                </a:rPr>
                <a:t>Need to be able to break out costs by various dimensions such as Customer, Cost Center, Environment</a:t>
              </a:r>
            </a:p>
            <a:p>
              <a:pPr marL="349656" indent="-349656" defTabSz="932418">
                <a:lnSpc>
                  <a:spcPct val="90000"/>
                </a:lnSpc>
                <a:spcAft>
                  <a:spcPts val="612"/>
                </a:spcAft>
                <a:buFont typeface="Arial" panose="020B0604020202020204" pitchFamily="34" charset="0"/>
                <a:buChar char="•"/>
                <a:defRPr/>
              </a:pPr>
              <a:endParaRPr lang="en-US" kern="0">
                <a:latin typeface="Segoe UI "/>
                <a:cs typeface="Segoe UI" panose="020B0502040204020203" pitchFamily="34" charset="0"/>
              </a:endParaRPr>
            </a:p>
            <a:p>
              <a:pPr marL="349656" indent="-349656" defTabSz="932418">
                <a:lnSpc>
                  <a:spcPct val="90000"/>
                </a:lnSpc>
                <a:spcAft>
                  <a:spcPts val="612"/>
                </a:spcAft>
                <a:buFont typeface="Arial" panose="020B0604020202020204" pitchFamily="34" charset="0"/>
                <a:buChar char="•"/>
                <a:defRPr/>
              </a:pPr>
              <a:endParaRPr lang="en-US" kern="0">
                <a:latin typeface="Segoe UI "/>
                <a:cs typeface="Segoe UI" panose="020B0502040204020203" pitchFamily="34" charset="0"/>
              </a:endParaRPr>
            </a:p>
            <a:p>
              <a:pPr marL="349656" indent="-349656" defTabSz="932418">
                <a:lnSpc>
                  <a:spcPct val="90000"/>
                </a:lnSpc>
                <a:spcAft>
                  <a:spcPts val="612"/>
                </a:spcAft>
                <a:buFont typeface="Arial" panose="020B0604020202020204" pitchFamily="34" charset="0"/>
                <a:buChar char="•"/>
                <a:defRPr/>
              </a:pPr>
              <a:endParaRPr lang="en-US" kern="0">
                <a:latin typeface="Segoe UI "/>
                <a:cs typeface="Segoe UI" panose="020B0502040204020203" pitchFamily="34" charset="0"/>
              </a:endParaRPr>
            </a:p>
          </p:txBody>
        </p:sp>
      </p:grpSp>
      <p:sp>
        <p:nvSpPr>
          <p:cNvPr id="150" name="Isosceles Triangle 149">
            <a:extLst>
              <a:ext uri="{FF2B5EF4-FFF2-40B4-BE49-F238E27FC236}">
                <a16:creationId xmlns:a16="http://schemas.microsoft.com/office/drawing/2014/main" id="{990B339B-57BF-429B-A033-E4099942CCB4}"/>
              </a:ext>
            </a:extLst>
          </p:cNvPr>
          <p:cNvSpPr/>
          <p:nvPr/>
        </p:nvSpPr>
        <p:spPr bwMode="auto">
          <a:xfrm rot="5400000">
            <a:off x="3976418" y="2573449"/>
            <a:ext cx="594132" cy="512183"/>
          </a:xfrm>
          <a:prstGeom prst="triangle">
            <a:avLst/>
          </a:prstGeom>
          <a:solidFill>
            <a:srgbClr val="0070C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p:txBody>
      </p:sp>
      <p:sp>
        <p:nvSpPr>
          <p:cNvPr id="151" name="Rectangle 150">
            <a:extLst>
              <a:ext uri="{FF2B5EF4-FFF2-40B4-BE49-F238E27FC236}">
                <a16:creationId xmlns:a16="http://schemas.microsoft.com/office/drawing/2014/main" id="{59D9038B-774F-40F0-A724-C5A3F4792F5E}"/>
              </a:ext>
            </a:extLst>
          </p:cNvPr>
          <p:cNvSpPr/>
          <p:nvPr/>
        </p:nvSpPr>
        <p:spPr>
          <a:xfrm>
            <a:off x="270860" y="5888052"/>
            <a:ext cx="11637885" cy="842154"/>
          </a:xfrm>
          <a:prstGeom prst="rect">
            <a:avLst/>
          </a:prstGeom>
        </p:spPr>
        <p:txBody>
          <a:bodyPr wrap="square">
            <a:spAutoFit/>
          </a:bodyPr>
          <a:lstStyle/>
          <a:p>
            <a:pPr defTabSz="932418">
              <a:defRPr/>
            </a:pPr>
            <a:r>
              <a:rPr lang="en-US" sz="1200" kern="0">
                <a:latin typeface="Segoe UI"/>
              </a:rPr>
              <a:t>Best Practices on using Resource Tags: </a:t>
            </a:r>
            <a:r>
              <a:rPr lang="en-US" sz="1200" kern="0">
                <a:solidFill>
                  <a:srgbClr val="FFFFFF">
                    <a:lumMod val="95000"/>
                  </a:srgbClr>
                </a:solidFill>
                <a:latin typeface="Segoe UI"/>
                <a:hlinkClick r:id="rId9"/>
              </a:rPr>
              <a:t>https://azure.microsoft.com/documentation/articles/resource-group-using-tags/</a:t>
            </a:r>
            <a:r>
              <a:rPr lang="en-US" sz="1200" kern="0">
                <a:solidFill>
                  <a:srgbClr val="FFFFFF">
                    <a:lumMod val="95000"/>
                  </a:srgbClr>
                </a:solidFill>
                <a:latin typeface="Segoe UI"/>
              </a:rPr>
              <a:t> </a:t>
            </a:r>
          </a:p>
          <a:p>
            <a:pPr defTabSz="932418">
              <a:defRPr/>
            </a:pPr>
            <a:r>
              <a:rPr lang="en-US" sz="1200" kern="0">
                <a:latin typeface="Segoe UI"/>
              </a:rPr>
              <a:t>Custom RBAC Roles:</a:t>
            </a:r>
            <a:r>
              <a:rPr lang="en-US" sz="1200" kern="0">
                <a:solidFill>
                  <a:srgbClr val="FFFFFF">
                    <a:lumMod val="95000"/>
                  </a:srgbClr>
                </a:solidFill>
                <a:latin typeface="Segoe UI"/>
              </a:rPr>
              <a:t> </a:t>
            </a:r>
            <a:r>
              <a:rPr lang="en-US" sz="1200" kern="0">
                <a:solidFill>
                  <a:srgbClr val="FFFFFF">
                    <a:lumMod val="95000"/>
                  </a:srgbClr>
                </a:solidFill>
                <a:latin typeface="Segoe UI"/>
                <a:hlinkClick r:id="rId10"/>
              </a:rPr>
              <a:t>https://azure.microsoft.com/documentation/articles/role-based-access-control-custom-roles/</a:t>
            </a:r>
            <a:endParaRPr lang="en-US" sz="1200" kern="0">
              <a:solidFill>
                <a:srgbClr val="FFFFFF">
                  <a:lumMod val="95000"/>
                </a:srgbClr>
              </a:solidFill>
              <a:latin typeface="Segoe UI"/>
            </a:endParaRPr>
          </a:p>
          <a:p>
            <a:pPr defTabSz="932418">
              <a:defRPr/>
            </a:pPr>
            <a:r>
              <a:rPr lang="en-US" sz="1200" kern="0">
                <a:latin typeface="Segoe UI"/>
              </a:rPr>
              <a:t>Manage tag governance with </a:t>
            </a:r>
            <a:r>
              <a:rPr lang="en-US" sz="1200" kern="0"/>
              <a:t>Policy: </a:t>
            </a:r>
            <a:r>
              <a:rPr lang="en-US" sz="1200" kern="0">
                <a:solidFill>
                  <a:srgbClr val="FFFFFF">
                    <a:lumMod val="95000"/>
                  </a:srgbClr>
                </a:solidFill>
                <a:hlinkClick r:id="rId6"/>
              </a:rPr>
              <a:t>https://docs.microsoft.com/azure/governance/policy/tutorials/govern-tags</a:t>
            </a:r>
            <a:r>
              <a:rPr lang="en-US" sz="1200" kern="0">
                <a:solidFill>
                  <a:srgbClr val="FFFFFF">
                    <a:lumMod val="95000"/>
                  </a:srgbClr>
                </a:solidFill>
              </a:rPr>
              <a:t> </a:t>
            </a:r>
            <a:endParaRPr lang="en-US" sz="1200" kern="0">
              <a:solidFill>
                <a:srgbClr val="FFFFFF">
                  <a:lumMod val="95000"/>
                </a:srgbClr>
              </a:solidFill>
              <a:latin typeface="Segoe UI"/>
            </a:endParaRPr>
          </a:p>
          <a:p>
            <a:pPr defTabSz="932418">
              <a:defRPr/>
            </a:pPr>
            <a:endParaRPr lang="en-US" sz="1200" kern="0">
              <a:latin typeface="Segoe UI "/>
              <a:cs typeface="Segoe UI Semibold" panose="020B0702040204020203" pitchFamily="34" charset="0"/>
            </a:endParaRPr>
          </a:p>
        </p:txBody>
      </p:sp>
      <p:sp>
        <p:nvSpPr>
          <p:cNvPr id="2" name="Rectangle 1">
            <a:extLst>
              <a:ext uri="{FF2B5EF4-FFF2-40B4-BE49-F238E27FC236}">
                <a16:creationId xmlns:a16="http://schemas.microsoft.com/office/drawing/2014/main" id="{DBC440C2-02EE-401E-91AA-8DE641837DE0}"/>
              </a:ext>
            </a:extLst>
          </p:cNvPr>
          <p:cNvSpPr/>
          <p:nvPr/>
        </p:nvSpPr>
        <p:spPr>
          <a:xfrm>
            <a:off x="217666" y="1455927"/>
            <a:ext cx="1909497" cy="341632"/>
          </a:xfrm>
          <a:prstGeom prst="rect">
            <a:avLst/>
          </a:prstGeom>
        </p:spPr>
        <p:txBody>
          <a:bodyPr wrap="none">
            <a:spAutoFit/>
          </a:bodyPr>
          <a:lstStyle/>
          <a:p>
            <a:pPr defTabSz="932418">
              <a:lnSpc>
                <a:spcPct val="90000"/>
              </a:lnSpc>
              <a:spcAft>
                <a:spcPts val="612"/>
              </a:spcAft>
              <a:defRPr/>
            </a:pPr>
            <a:r>
              <a:rPr lang="en-US" kern="0">
                <a:latin typeface="Segoe UI "/>
                <a:cs typeface="Segoe UI" panose="020B0502040204020203" pitchFamily="34" charset="0"/>
              </a:rPr>
              <a:t>Finance/Business</a:t>
            </a:r>
          </a:p>
        </p:txBody>
      </p:sp>
    </p:spTree>
    <p:extLst>
      <p:ext uri="{BB962C8B-B14F-4D97-AF65-F5344CB8AC3E}">
        <p14:creationId xmlns:p14="http://schemas.microsoft.com/office/powerpoint/2010/main" val="90566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D5791C-5D23-4396-8C3B-6D858D4DBDA9}"/>
              </a:ext>
            </a:extLst>
          </p:cNvPr>
          <p:cNvSpPr>
            <a:spLocks noGrp="1"/>
          </p:cNvSpPr>
          <p:nvPr>
            <p:ph type="body" sz="quarter" idx="11"/>
          </p:nvPr>
        </p:nvSpPr>
        <p:spPr/>
        <p:txBody>
          <a:bodyPr>
            <a:normAutofit fontScale="92500" lnSpcReduction="10000"/>
          </a:bodyPr>
          <a:lstStyle/>
          <a:p>
            <a:endParaRPr lang="en-US"/>
          </a:p>
        </p:txBody>
      </p:sp>
      <p:pic>
        <p:nvPicPr>
          <p:cNvPr id="7" name="Picture 6" descr="A screenshot of text&#10;&#10;Description automatically generated">
            <a:extLst>
              <a:ext uri="{FF2B5EF4-FFF2-40B4-BE49-F238E27FC236}">
                <a16:creationId xmlns:a16="http://schemas.microsoft.com/office/drawing/2014/main" id="{28BD64FE-0B01-485C-A9B9-C484B561F0FA}"/>
              </a:ext>
            </a:extLst>
          </p:cNvPr>
          <p:cNvPicPr>
            <a:picLocks noChangeAspect="1"/>
          </p:cNvPicPr>
          <p:nvPr/>
        </p:nvPicPr>
        <p:blipFill>
          <a:blip r:embed="rId3"/>
          <a:stretch>
            <a:fillRect/>
          </a:stretch>
        </p:blipFill>
        <p:spPr>
          <a:xfrm>
            <a:off x="309180" y="1704090"/>
            <a:ext cx="11666402" cy="4841938"/>
          </a:xfrm>
          <a:prstGeom prst="rect">
            <a:avLst/>
          </a:prstGeom>
          <a:ln>
            <a:solidFill>
              <a:schemeClr val="bg1">
                <a:lumMod val="75000"/>
              </a:schemeClr>
            </a:solidFill>
          </a:ln>
        </p:spPr>
      </p:pic>
      <p:sp>
        <p:nvSpPr>
          <p:cNvPr id="8" name="Title 1">
            <a:extLst>
              <a:ext uri="{FF2B5EF4-FFF2-40B4-BE49-F238E27FC236}">
                <a16:creationId xmlns:a16="http://schemas.microsoft.com/office/drawing/2014/main" id="{34667E9E-3760-47F4-A4B1-32629D3601A3}"/>
              </a:ext>
            </a:extLst>
          </p:cNvPr>
          <p:cNvSpPr txBox="1">
            <a:spLocks/>
          </p:cNvSpPr>
          <p:nvPr/>
        </p:nvSpPr>
        <p:spPr>
          <a:xfrm>
            <a:off x="599982" y="466301"/>
            <a:ext cx="11238030" cy="615553"/>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1" normalizeH="0" baseline="0" noProof="0" err="1">
                <a:ln w="3175">
                  <a:noFill/>
                </a:ln>
                <a:solidFill>
                  <a:schemeClr val="tx1"/>
                </a:solidFill>
                <a:effectLst/>
                <a:uLnTx/>
                <a:uFillTx/>
                <a:latin typeface="Segoe UI Semibold" panose="020B0702040204020203" pitchFamily="34" charset="0"/>
                <a:cs typeface="Segoe UI Semibold" panose="020B0702040204020203" pitchFamily="34" charset="0"/>
              </a:rPr>
              <a:t>Taggin</a:t>
            </a:r>
            <a:r>
              <a:rPr lang="en-US" sz="4000">
                <a:solidFill>
                  <a:schemeClr val="tx1"/>
                </a:solidFill>
                <a:latin typeface="Segoe UI Semibold" panose="020B0702040204020203" pitchFamily="34" charset="0"/>
                <a:cs typeface="Segoe UI Semibold" panose="020B0702040204020203" pitchFamily="34" charset="0"/>
              </a:rPr>
              <a:t>g Decision Guide</a:t>
            </a:r>
            <a:endParaRPr kumimoji="0" lang="en-US" sz="4000" b="1" i="0" u="none" strike="noStrike" kern="1200" cap="none" spc="-51" normalizeH="0" baseline="0" noProof="0">
              <a:ln w="3175">
                <a:noFill/>
              </a:ln>
              <a:solidFill>
                <a:schemeClr val="tx1"/>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34554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4EBE3B-7133-40D0-8D10-648CD8345209}"/>
              </a:ext>
            </a:extLst>
          </p:cNvPr>
          <p:cNvSpPr/>
          <p:nvPr/>
        </p:nvSpPr>
        <p:spPr>
          <a:xfrm>
            <a:off x="574822" y="370614"/>
            <a:ext cx="8149026" cy="707886"/>
          </a:xfrm>
          <a:prstGeom prst="rect">
            <a:avLst/>
          </a:prstGeom>
        </p:spPr>
        <p:txBody>
          <a:bodyPr wrap="none">
            <a:spAutoFit/>
          </a:bodyPr>
          <a:lstStyle/>
          <a:p>
            <a:r>
              <a:rPr lang="it-IT" sz="4000" b="1" spc="-51">
                <a:ln w="3175">
                  <a:noFill/>
                </a:ln>
                <a:latin typeface="Segoe UI Semibold" panose="020B0702040204020203" pitchFamily="34" charset="0"/>
                <a:cs typeface="Segoe UI Semibold" panose="020B0702040204020203" pitchFamily="34" charset="0"/>
              </a:rPr>
              <a:t>Tagging data classification in Azure</a:t>
            </a:r>
            <a:endParaRPr lang="en-US" sz="4000" b="1" spc="-51">
              <a:ln w="3175">
                <a:noFill/>
              </a:ln>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87EF3566-FC63-4A4E-850C-0DE1A8611D94}"/>
              </a:ext>
            </a:extLst>
          </p:cNvPr>
          <p:cNvSpPr/>
          <p:nvPr/>
        </p:nvSpPr>
        <p:spPr bwMode="auto">
          <a:xfrm>
            <a:off x="702935" y="1313678"/>
            <a:ext cx="10560571" cy="12237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prstClr val="black"/>
                </a:solidFill>
                <a:latin typeface="Segoe UI"/>
              </a:rPr>
              <a:t>The data classification process categorizes data by sensitivity and business impact to identify risks. This protects important data from theft or loss. </a:t>
            </a:r>
          </a:p>
        </p:txBody>
      </p:sp>
      <p:sp>
        <p:nvSpPr>
          <p:cNvPr id="10" name="Rectangle 9">
            <a:extLst>
              <a:ext uri="{FF2B5EF4-FFF2-40B4-BE49-F238E27FC236}">
                <a16:creationId xmlns:a16="http://schemas.microsoft.com/office/drawing/2014/main" id="{E5CE2BF0-408E-4017-AF29-8BCC694E51D3}"/>
              </a:ext>
            </a:extLst>
          </p:cNvPr>
          <p:cNvSpPr/>
          <p:nvPr/>
        </p:nvSpPr>
        <p:spPr>
          <a:xfrm>
            <a:off x="389294" y="2836207"/>
            <a:ext cx="11656300" cy="3787704"/>
          </a:xfrm>
          <a:prstGeom prst="rect">
            <a:avLst/>
          </a:prstGeom>
        </p:spPr>
        <p:txBody>
          <a:bodyPr wrap="square">
            <a:spAutoFit/>
          </a:bodyPr>
          <a:lstStyle/>
          <a:p>
            <a:pPr lvl="1"/>
            <a:r>
              <a:rPr lang="en-US">
                <a:solidFill>
                  <a:prstClr val="black"/>
                </a:solidFill>
                <a:latin typeface="Segoe UI"/>
              </a:rPr>
              <a:t>The following is a list of classifications Microsoft uses. Depending on your industry, these may already exist within your organization. </a:t>
            </a:r>
          </a:p>
          <a:p>
            <a:pPr marL="1218492" lvl="2" indent="-285750">
              <a:buFont typeface="Arial" panose="020B0604020202020204" pitchFamily="34" charset="0"/>
              <a:buChar char="•"/>
            </a:pPr>
            <a:r>
              <a:rPr lang="en-US" b="1">
                <a:solidFill>
                  <a:prstClr val="black"/>
                </a:solidFill>
                <a:latin typeface="Segoe UI"/>
              </a:rPr>
              <a:t>Non-business:</a:t>
            </a:r>
            <a:r>
              <a:rPr lang="en-US">
                <a:solidFill>
                  <a:prstClr val="black"/>
                </a:solidFill>
                <a:latin typeface="Segoe UI"/>
              </a:rPr>
              <a:t> Data from your personal life that doesn't belong to Microsoft.</a:t>
            </a:r>
          </a:p>
          <a:p>
            <a:pPr marL="1218492" lvl="2" indent="-285750">
              <a:buFont typeface="Arial" panose="020B0604020202020204" pitchFamily="34" charset="0"/>
              <a:buChar char="•"/>
            </a:pPr>
            <a:r>
              <a:rPr lang="en-US" b="1">
                <a:solidFill>
                  <a:prstClr val="black"/>
                </a:solidFill>
                <a:latin typeface="Segoe UI"/>
              </a:rPr>
              <a:t>Public:</a:t>
            </a:r>
            <a:r>
              <a:rPr lang="en-US">
                <a:solidFill>
                  <a:prstClr val="black"/>
                </a:solidFill>
                <a:latin typeface="Segoe UI"/>
              </a:rPr>
              <a:t> Business data that is freely available and approved for public consumption.</a:t>
            </a:r>
          </a:p>
          <a:p>
            <a:pPr marL="1218492" lvl="2" indent="-285750">
              <a:buFont typeface="Arial" panose="020B0604020202020204" pitchFamily="34" charset="0"/>
              <a:buChar char="•"/>
            </a:pPr>
            <a:r>
              <a:rPr lang="en-US" b="1">
                <a:solidFill>
                  <a:prstClr val="black"/>
                </a:solidFill>
                <a:latin typeface="Segoe UI"/>
              </a:rPr>
              <a:t>General:</a:t>
            </a:r>
            <a:r>
              <a:rPr lang="en-US">
                <a:solidFill>
                  <a:prstClr val="black"/>
                </a:solidFill>
                <a:latin typeface="Segoe UI"/>
              </a:rPr>
              <a:t> Business data that isn't meant for a public audience.</a:t>
            </a:r>
          </a:p>
          <a:p>
            <a:pPr marL="1218492" lvl="2" indent="-285750">
              <a:buFont typeface="Arial" panose="020B0604020202020204" pitchFamily="34" charset="0"/>
              <a:buChar char="•"/>
            </a:pPr>
            <a:r>
              <a:rPr lang="en-US" b="1">
                <a:solidFill>
                  <a:prstClr val="black"/>
                </a:solidFill>
                <a:latin typeface="Segoe UI"/>
              </a:rPr>
              <a:t>Confidential:</a:t>
            </a:r>
            <a:r>
              <a:rPr lang="en-US">
                <a:solidFill>
                  <a:prstClr val="black"/>
                </a:solidFill>
                <a:latin typeface="Segoe UI"/>
              </a:rPr>
              <a:t> Business data that can cause harm to Microsoft if overshared.</a:t>
            </a:r>
          </a:p>
          <a:p>
            <a:pPr marL="1218492" lvl="2" indent="-285750">
              <a:buFont typeface="Arial" panose="020B0604020202020204" pitchFamily="34" charset="0"/>
              <a:buChar char="•"/>
            </a:pPr>
            <a:r>
              <a:rPr lang="en-US" b="1">
                <a:solidFill>
                  <a:prstClr val="black"/>
                </a:solidFill>
                <a:latin typeface="Segoe UI"/>
              </a:rPr>
              <a:t>Highly confidential:</a:t>
            </a:r>
            <a:r>
              <a:rPr lang="en-US">
                <a:solidFill>
                  <a:prstClr val="black"/>
                </a:solidFill>
                <a:latin typeface="Segoe UI"/>
              </a:rPr>
              <a:t> Business data that would cause extensive harm to Microsoft if overshared.</a:t>
            </a:r>
          </a:p>
          <a:p>
            <a:pPr marL="1275642" lvl="2" indent="-342900">
              <a:lnSpc>
                <a:spcPct val="107000"/>
              </a:lnSpc>
              <a:buSzPts val="1000"/>
              <a:buFont typeface="Symbol" panose="05050102010706020507" pitchFamily="18" charset="2"/>
              <a:buChar char=""/>
              <a:tabLst>
                <a:tab pos="781050" algn="l"/>
              </a:tabLst>
            </a:pPr>
            <a:endParaRPr lang="en-US" b="1">
              <a:solidFill>
                <a:srgbClr val="171717"/>
              </a:solidFill>
              <a:latin typeface="Segoe UI" panose="020B0502040204020203" pitchFamily="34" charset="0"/>
              <a:ea typeface="Times New Roman" panose="02020603050405020304" pitchFamily="18" charset="0"/>
              <a:cs typeface="Times New Roman" panose="02020603050405020304" pitchFamily="18" charset="0"/>
            </a:endParaRPr>
          </a:p>
          <a:p>
            <a:pPr lvl="1">
              <a:lnSpc>
                <a:spcPct val="107000"/>
              </a:lnSpc>
              <a:buSzPts val="1000"/>
              <a:tabLst>
                <a:tab pos="781050" algn="l"/>
              </a:tabLst>
            </a:pPr>
            <a:r>
              <a:rPr lang="en-US" b="1">
                <a:solidFill>
                  <a:srgbClr val="171717"/>
                </a:solidFill>
                <a:latin typeface="Segoe UI" panose="020B0502040204020203" pitchFamily="34" charset="0"/>
                <a:ea typeface="Times New Roman" panose="02020603050405020304" pitchFamily="18" charset="0"/>
                <a:cs typeface="Times New Roman" panose="02020603050405020304" pitchFamily="18" charset="0"/>
              </a:rPr>
              <a:t>Tagging data classification in Azure:</a:t>
            </a:r>
          </a:p>
          <a:p>
            <a:pPr marL="809271" lvl="1" indent="-342900">
              <a:lnSpc>
                <a:spcPct val="107000"/>
              </a:lnSpc>
              <a:buSzPts val="1000"/>
              <a:buFont typeface="Symbol" panose="05050102010706020507" pitchFamily="18" charset="2"/>
              <a:buChar char=""/>
              <a:tabLst>
                <a:tab pos="781050" algn="l"/>
              </a:tabLst>
            </a:pPr>
            <a:r>
              <a:rPr lang="en-US">
                <a:hlinkClick r:id="rId3"/>
              </a:rPr>
              <a:t>Resource tags </a:t>
            </a:r>
            <a:r>
              <a:rPr lang="en-US">
                <a:solidFill>
                  <a:prstClr val="black"/>
                </a:solidFill>
                <a:latin typeface="Segoe UI"/>
              </a:rPr>
              <a:t>are a good approach for metadata storage and can be used to apply data classification information to deployed resources. Although tagging cloud assets by classification isn't a replacement for a formal data classification process, it provides a valuable tool for managing resources and applying policy.</a:t>
            </a:r>
            <a:endParaRPr lang="en-US" b="1">
              <a:solidFill>
                <a:srgbClr val="171717"/>
              </a:solidFill>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1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352B1BF3-414D-4A4D-A203-3B69916D4929}"/>
              </a:ext>
            </a:extLst>
          </p:cNvPr>
          <p:cNvSpPr txBox="1">
            <a:spLocks/>
          </p:cNvSpPr>
          <p:nvPr/>
        </p:nvSpPr>
        <p:spPr>
          <a:xfrm>
            <a:off x="5732100" y="2853851"/>
            <a:ext cx="5578237" cy="3010183"/>
          </a:xfrm>
          <a:prstGeom prst="rect">
            <a:avLst/>
          </a:prstGeom>
        </p:spPr>
        <p:txBody>
          <a:bodyPr vert="horz" wrap="square" lIns="146304" tIns="91440" rIns="146304" bIns="91440" rtlCol="0">
            <a:normAutofit/>
          </a:bodyPr>
          <a:lstStyle>
            <a:lvl1pPr marL="0"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1632" kern="1200" spc="0" baseline="0">
                <a:solidFill>
                  <a:schemeClr val="accent4"/>
                </a:solidFill>
                <a:latin typeface="+mj-lt"/>
                <a:ea typeface="+mn-ea"/>
                <a:cs typeface="+mn-cs"/>
              </a:defRPr>
            </a:lvl1pPr>
            <a:lvl2pPr marL="466298"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93259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1398895"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1865193"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solidFill>
                  <a:schemeClr val="tx1"/>
                </a:solidFill>
                <a:latin typeface="Segoe UI" panose="020B0502040204020203" pitchFamily="34" charset="0"/>
                <a:cs typeface="Segoe UI" panose="020B0502040204020203" pitchFamily="34" charset="0"/>
              </a:rPr>
              <a:t>Design</a:t>
            </a:r>
            <a:r>
              <a:rPr lang="en-US" sz="1800">
                <a:solidFill>
                  <a:schemeClr val="tx1"/>
                </a:solidFill>
                <a:latin typeface="Segoe UI" panose="020B0502040204020203" pitchFamily="34" charset="0"/>
                <a:cs typeface="Segoe UI" panose="020B0502040204020203" pitchFamily="34" charset="0"/>
              </a:rPr>
              <a:t>:</a:t>
            </a:r>
          </a:p>
          <a:p>
            <a:r>
              <a:rPr lang="en-US" sz="1800">
                <a:solidFill>
                  <a:schemeClr val="tx1"/>
                </a:solidFill>
                <a:latin typeface="Segoe UI" panose="020B0502040204020203" pitchFamily="34" charset="0"/>
                <a:cs typeface="Segoe UI" panose="020B0502040204020203" pitchFamily="34" charset="0"/>
              </a:rPr>
              <a:t>Management groups </a:t>
            </a:r>
          </a:p>
          <a:p>
            <a:r>
              <a:rPr lang="en-US" sz="1800">
                <a:solidFill>
                  <a:schemeClr val="tx1"/>
                </a:solidFill>
                <a:latin typeface="Segoe UI" panose="020B0502040204020203" pitchFamily="34" charset="0"/>
                <a:cs typeface="Segoe UI" panose="020B0502040204020203" pitchFamily="34" charset="0"/>
              </a:rPr>
              <a:t>Subscriptions</a:t>
            </a:r>
          </a:p>
          <a:p>
            <a:r>
              <a:rPr lang="en-US" sz="1800">
                <a:solidFill>
                  <a:schemeClr val="tx1"/>
                </a:solidFill>
                <a:latin typeface="Segoe UI" panose="020B0502040204020203" pitchFamily="34" charset="0"/>
                <a:cs typeface="Segoe UI" panose="020B0502040204020203" pitchFamily="34" charset="0"/>
              </a:rPr>
              <a:t>Resource groups </a:t>
            </a:r>
          </a:p>
          <a:p>
            <a:r>
              <a:rPr lang="en-US" sz="1800">
                <a:solidFill>
                  <a:schemeClr val="tx1"/>
                </a:solidFill>
                <a:latin typeface="Segoe UI" panose="020B0502040204020203" pitchFamily="34" charset="0"/>
                <a:cs typeface="Segoe UI" panose="020B0502040204020203" pitchFamily="34" charset="0"/>
              </a:rPr>
              <a:t>Applications</a:t>
            </a:r>
          </a:p>
          <a:p>
            <a:r>
              <a:rPr lang="en-US" sz="1800">
                <a:solidFill>
                  <a:schemeClr val="tx1"/>
                </a:solidFill>
                <a:latin typeface="Segoe UI" panose="020B0502040204020203" pitchFamily="34" charset="0"/>
                <a:cs typeface="Segoe UI" panose="020B0502040204020203" pitchFamily="34" charset="0"/>
              </a:rPr>
              <a:t>Policies</a:t>
            </a:r>
          </a:p>
          <a:p>
            <a:r>
              <a:rPr lang="en-US" sz="1800">
                <a:solidFill>
                  <a:schemeClr val="tx1"/>
                </a:solidFill>
                <a:latin typeface="Segoe UI" panose="020B0502040204020203" pitchFamily="34" charset="0"/>
                <a:cs typeface="Segoe UI" panose="020B0502040204020203" pitchFamily="34" charset="0"/>
              </a:rPr>
              <a:t>Roles and groups</a:t>
            </a:r>
          </a:p>
          <a:p>
            <a:endParaRPr lang="en-US" sz="1800">
              <a:solidFill>
                <a:schemeClr val="tx1"/>
              </a:solidFill>
              <a:latin typeface="Segoe UI" panose="020B0502040204020203" pitchFamily="34" charset="0"/>
              <a:cs typeface="Segoe UI" panose="020B0502040204020203" pitchFamily="34" charset="0"/>
            </a:endParaRPr>
          </a:p>
        </p:txBody>
      </p:sp>
      <p:sp>
        <p:nvSpPr>
          <p:cNvPr id="7" name="Title 2">
            <a:extLst>
              <a:ext uri="{FF2B5EF4-FFF2-40B4-BE49-F238E27FC236}">
                <a16:creationId xmlns:a16="http://schemas.microsoft.com/office/drawing/2014/main" id="{C3FBD7E4-FA56-445B-8865-D3324673905C}"/>
              </a:ext>
            </a:extLst>
          </p:cNvPr>
          <p:cNvSpPr txBox="1">
            <a:spLocks/>
          </p:cNvSpPr>
          <p:nvPr/>
        </p:nvSpPr>
        <p:spPr>
          <a:xfrm>
            <a:off x="273420" y="154020"/>
            <a:ext cx="11888047"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a-DK" sz="4000" b="1" spc="-51">
                <a:solidFill>
                  <a:schemeClr val="tx1"/>
                </a:solidFill>
                <a:latin typeface="Segoe UI Semibold" panose="020B0702040204020203" pitchFamily="34" charset="0"/>
                <a:cs typeface="Segoe UI Semibold" panose="020B0702040204020203" pitchFamily="34" charset="0"/>
              </a:rPr>
              <a:t>Exercise 1 | Design Working Session</a:t>
            </a:r>
          </a:p>
        </p:txBody>
      </p:sp>
      <p:sp>
        <p:nvSpPr>
          <p:cNvPr id="8" name="Rectangle 7">
            <a:extLst>
              <a:ext uri="{FF2B5EF4-FFF2-40B4-BE49-F238E27FC236}">
                <a16:creationId xmlns:a16="http://schemas.microsoft.com/office/drawing/2014/main" id="{748AC3E5-5DCE-4783-A93E-32C46D4593AB}"/>
              </a:ext>
            </a:extLst>
          </p:cNvPr>
          <p:cNvSpPr/>
          <p:nvPr/>
        </p:nvSpPr>
        <p:spPr>
          <a:xfrm>
            <a:off x="9171019" y="2853850"/>
            <a:ext cx="2740603" cy="1846659"/>
          </a:xfrm>
          <a:prstGeom prst="rect">
            <a:avLst/>
          </a:prstGeom>
        </p:spPr>
        <p:txBody>
          <a:bodyPr vert="horz" wrap="square" lIns="146304" tIns="91440" rIns="146304" bIns="91440" rtlCol="0">
            <a:spAutoFit/>
          </a:bodyPr>
          <a:lstStyle/>
          <a:p>
            <a:pPr defTabSz="932563">
              <a:lnSpc>
                <a:spcPct val="90000"/>
              </a:lnSpc>
              <a:spcBef>
                <a:spcPct val="20000"/>
              </a:spcBef>
              <a:buSzPct val="90000"/>
            </a:pPr>
            <a:r>
              <a:rPr lang="en-US" b="1">
                <a:latin typeface="Segoe UI" panose="020B0502040204020203" pitchFamily="34" charset="0"/>
                <a:cs typeface="Segoe UI" panose="020B0502040204020203" pitchFamily="34" charset="0"/>
              </a:rPr>
              <a:t>Implement: (Azure portal):</a:t>
            </a:r>
          </a:p>
          <a:p>
            <a:pPr marL="342900" indent="-342900" defTabSz="932563">
              <a:lnSpc>
                <a:spcPct val="90000"/>
              </a:lnSpc>
              <a:spcBef>
                <a:spcPct val="20000"/>
              </a:spcBef>
              <a:buSzPct val="90000"/>
              <a:buFont typeface="Arial" panose="020B0604020202020204" pitchFamily="34" charset="0"/>
              <a:buChar char="•"/>
            </a:pPr>
            <a:r>
              <a:rPr lang="en-US">
                <a:latin typeface="Segoe UI" panose="020B0502040204020203" pitchFamily="34" charset="0"/>
                <a:cs typeface="Segoe UI" panose="020B0502040204020203" pitchFamily="34" charset="0"/>
              </a:rPr>
              <a:t>Management groups</a:t>
            </a:r>
          </a:p>
          <a:p>
            <a:pPr marL="342900" indent="-342900" defTabSz="932563">
              <a:lnSpc>
                <a:spcPct val="90000"/>
              </a:lnSpc>
              <a:spcBef>
                <a:spcPct val="20000"/>
              </a:spcBef>
              <a:buSzPct val="90000"/>
              <a:buFont typeface="Arial" panose="020B0604020202020204" pitchFamily="34" charset="0"/>
              <a:buChar char="•"/>
            </a:pPr>
            <a:r>
              <a:rPr lang="en-US">
                <a:latin typeface="Segoe UI" panose="020B0502040204020203" pitchFamily="34" charset="0"/>
                <a:cs typeface="Segoe UI" panose="020B0502040204020203" pitchFamily="34" charset="0"/>
              </a:rPr>
              <a:t>Policy</a:t>
            </a:r>
          </a:p>
          <a:p>
            <a:pPr marL="342900" indent="-342900" defTabSz="932563">
              <a:lnSpc>
                <a:spcPct val="90000"/>
              </a:lnSpc>
              <a:spcBef>
                <a:spcPct val="20000"/>
              </a:spcBef>
              <a:buSzPct val="90000"/>
              <a:buFont typeface="Arial" panose="020B0604020202020204" pitchFamily="34" charset="0"/>
              <a:buChar char="•"/>
            </a:pPr>
            <a:r>
              <a:rPr lang="en-US">
                <a:latin typeface="Segoe UI" panose="020B0502040204020203" pitchFamily="34" charset="0"/>
                <a:cs typeface="Segoe UI" panose="020B0502040204020203" pitchFamily="34" charset="0"/>
              </a:rPr>
              <a:t>Groups and roles</a:t>
            </a:r>
          </a:p>
        </p:txBody>
      </p:sp>
      <p:sp>
        <p:nvSpPr>
          <p:cNvPr id="2" name="Rectangle 1">
            <a:extLst>
              <a:ext uri="{FF2B5EF4-FFF2-40B4-BE49-F238E27FC236}">
                <a16:creationId xmlns:a16="http://schemas.microsoft.com/office/drawing/2014/main" id="{2E232D08-AEE6-48D9-9761-ED32760D3BDD}"/>
              </a:ext>
            </a:extLst>
          </p:cNvPr>
          <p:cNvSpPr/>
          <p:nvPr/>
        </p:nvSpPr>
        <p:spPr>
          <a:xfrm>
            <a:off x="273420" y="2795354"/>
            <a:ext cx="5037063" cy="3693319"/>
          </a:xfrm>
          <a:prstGeom prst="rect">
            <a:avLst/>
          </a:prstGeom>
        </p:spPr>
        <p:txBody>
          <a:bodyPr wrap="square">
            <a:spAutoFit/>
          </a:bodyPr>
          <a:lstStyle/>
          <a:p>
            <a:r>
              <a:rPr lang="en-US" b="1" dirty="0">
                <a:latin typeface="Segoe UI" panose="020B0502040204020203" pitchFamily="34" charset="0"/>
                <a:cs typeface="Segoe UI" panose="020B0502040204020203" pitchFamily="34" charset="0"/>
              </a:rPr>
              <a:t>Questions to drive discussion</a:t>
            </a:r>
          </a:p>
          <a:p>
            <a:pPr marL="457200" indent="-457200">
              <a:buFont typeface="Arial" panose="020B0604020202020204" pitchFamily="34" charset="0"/>
              <a:buChar char="•"/>
            </a:pPr>
            <a:r>
              <a:rPr lang="en-US" dirty="0">
                <a:latin typeface="Segoe UI" panose="020B0502040204020203" pitchFamily="34" charset="0"/>
                <a:cs typeface="Segoe UI" panose="020B0502040204020203" pitchFamily="34" charset="0"/>
              </a:rPr>
              <a:t>What are your current rules for metadata tagging of resources and data?</a:t>
            </a:r>
          </a:p>
          <a:p>
            <a:pPr marL="457200" indent="-457200">
              <a:buFont typeface="Arial" panose="020B0604020202020204" pitchFamily="34" charset="0"/>
              <a:buChar char="•"/>
            </a:pPr>
            <a:r>
              <a:rPr lang="en-US" dirty="0">
                <a:latin typeface="Segoe UI" panose="020B0502040204020203" pitchFamily="34" charset="0"/>
                <a:cs typeface="Segoe UI" panose="020B0502040204020203" pitchFamily="34" charset="0"/>
              </a:rPr>
              <a:t>Who will be responsible for creating subscriptions and management groups?</a:t>
            </a:r>
          </a:p>
          <a:p>
            <a:pPr marL="457200" indent="-457200">
              <a:buFont typeface="Arial" panose="020B0604020202020204" pitchFamily="34" charset="0"/>
              <a:buChar char="•"/>
            </a:pPr>
            <a:r>
              <a:rPr lang="en-US" dirty="0">
                <a:latin typeface="Segoe UI" panose="020B0502040204020203" pitchFamily="34" charset="0"/>
                <a:cs typeface="Segoe UI" panose="020B0502040204020203" pitchFamily="34" charset="0"/>
              </a:rPr>
              <a:t>Will you have different governance rules for specific groups in the company?</a:t>
            </a:r>
          </a:p>
          <a:p>
            <a:pPr marL="457200" indent="-457200">
              <a:buFont typeface="Arial" panose="020B0604020202020204" pitchFamily="34" charset="0"/>
              <a:buChar char="•"/>
            </a:pPr>
            <a:r>
              <a:rPr lang="en-US" dirty="0">
                <a:latin typeface="Segoe UI" panose="020B0502040204020203" pitchFamily="34" charset="0"/>
                <a:cs typeface="Segoe UI" panose="020B0502040204020203" pitchFamily="34" charset="0"/>
              </a:rPr>
              <a:t>What are the regulatory rules you need to adhere to?</a:t>
            </a:r>
          </a:p>
          <a:p>
            <a:pPr marL="457200" indent="-457200">
              <a:buFont typeface="Arial" panose="020B0604020202020204" pitchFamily="34" charset="0"/>
              <a:buChar char="•"/>
            </a:pPr>
            <a:r>
              <a:rPr lang="en-US" dirty="0">
                <a:latin typeface="Segoe UI" panose="020B0502040204020203" pitchFamily="34" charset="0"/>
                <a:cs typeface="Segoe UI" panose="020B0502040204020203" pitchFamily="34" charset="0"/>
              </a:rPr>
              <a:t>How are you monitoring workload health and policy compliance violations?</a:t>
            </a:r>
          </a:p>
          <a:p>
            <a:pPr marL="457200" indent="-45720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of mission critical apps and data need to be protected</a:t>
            </a:r>
          </a:p>
        </p:txBody>
      </p:sp>
      <p:cxnSp>
        <p:nvCxnSpPr>
          <p:cNvPr id="4" name="Straight Connector 3">
            <a:extLst>
              <a:ext uri="{FF2B5EF4-FFF2-40B4-BE49-F238E27FC236}">
                <a16:creationId xmlns:a16="http://schemas.microsoft.com/office/drawing/2014/main" id="{55B97330-1F4D-41C4-B5B6-F1B686F7273A}"/>
              </a:ext>
            </a:extLst>
          </p:cNvPr>
          <p:cNvCxnSpPr/>
          <p:nvPr/>
        </p:nvCxnSpPr>
        <p:spPr>
          <a:xfrm>
            <a:off x="5426765" y="2853850"/>
            <a:ext cx="0" cy="3931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Graphic 4" descr="Questions">
            <a:extLst>
              <a:ext uri="{FF2B5EF4-FFF2-40B4-BE49-F238E27FC236}">
                <a16:creationId xmlns:a16="http://schemas.microsoft.com/office/drawing/2014/main" id="{AE29EEE1-F05A-4E77-95BC-31900A8B26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2128" y="1185894"/>
            <a:ext cx="1255930" cy="1255930"/>
          </a:xfrm>
          <a:prstGeom prst="rect">
            <a:avLst/>
          </a:prstGeom>
        </p:spPr>
      </p:pic>
      <p:pic>
        <p:nvPicPr>
          <p:cNvPr id="18" name="Graphic 17" descr="Customer review">
            <a:extLst>
              <a:ext uri="{FF2B5EF4-FFF2-40B4-BE49-F238E27FC236}">
                <a16:creationId xmlns:a16="http://schemas.microsoft.com/office/drawing/2014/main" id="{8F83F315-EA25-4E35-8592-BDD3783A2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7061" y="1185894"/>
            <a:ext cx="1255930" cy="1255930"/>
          </a:xfrm>
          <a:prstGeom prst="rect">
            <a:avLst/>
          </a:prstGeom>
        </p:spPr>
      </p:pic>
      <p:grpSp>
        <p:nvGrpSpPr>
          <p:cNvPr id="21" name="Group 20">
            <a:extLst>
              <a:ext uri="{FF2B5EF4-FFF2-40B4-BE49-F238E27FC236}">
                <a16:creationId xmlns:a16="http://schemas.microsoft.com/office/drawing/2014/main" id="{76144D0C-37D8-42F8-AC56-A765739E2BE0}"/>
              </a:ext>
            </a:extLst>
          </p:cNvPr>
          <p:cNvGrpSpPr/>
          <p:nvPr/>
        </p:nvGrpSpPr>
        <p:grpSpPr>
          <a:xfrm>
            <a:off x="5168958" y="937784"/>
            <a:ext cx="1767203" cy="1767203"/>
            <a:chOff x="-942995" y="827470"/>
            <a:chExt cx="1767203" cy="1767203"/>
          </a:xfrm>
        </p:grpSpPr>
        <p:pic>
          <p:nvPicPr>
            <p:cNvPr id="14" name="Graphic 13" descr="Flowchart">
              <a:extLst>
                <a:ext uri="{FF2B5EF4-FFF2-40B4-BE49-F238E27FC236}">
                  <a16:creationId xmlns:a16="http://schemas.microsoft.com/office/drawing/2014/main" id="{5489BB9D-4DAF-4E61-8DFD-85267EAFFC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40" y="1272276"/>
              <a:ext cx="566386" cy="566386"/>
            </a:xfrm>
            <a:prstGeom prst="rect">
              <a:avLst/>
            </a:prstGeom>
          </p:spPr>
        </p:pic>
        <p:pic>
          <p:nvPicPr>
            <p:cNvPr id="20" name="Graphic 19" descr="Teacher">
              <a:extLst>
                <a:ext uri="{FF2B5EF4-FFF2-40B4-BE49-F238E27FC236}">
                  <a16:creationId xmlns:a16="http://schemas.microsoft.com/office/drawing/2014/main" id="{4FA0833E-6B39-497B-8567-BD1D6D8E5C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95" y="827470"/>
              <a:ext cx="1767203" cy="1767203"/>
            </a:xfrm>
            <a:prstGeom prst="rect">
              <a:avLst/>
            </a:prstGeom>
          </p:spPr>
        </p:pic>
      </p:grpSp>
    </p:spTree>
    <p:extLst>
      <p:ext uri="{BB962C8B-B14F-4D97-AF65-F5344CB8AC3E}">
        <p14:creationId xmlns:p14="http://schemas.microsoft.com/office/powerpoint/2010/main" val="56769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p:txBody>
          <a:bodyPr/>
          <a:lstStyle/>
          <a:p>
            <a:r>
              <a:rPr lang="en-US" sz="4000">
                <a:latin typeface="Segoe UI Semibold" panose="020B0702040204020203" pitchFamily="34" charset="0"/>
                <a:cs typeface="Segoe UI Semibold" panose="020B0702040204020203" pitchFamily="34" charset="0"/>
              </a:rPr>
              <a:t>Sample policies </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274603" y="1221158"/>
            <a:ext cx="11885682" cy="4768870"/>
          </a:xfrm>
        </p:spPr>
        <p:txBody>
          <a:bodyPr/>
          <a:lstStyle/>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All deployed assets must be categorized by criticality and data classification.</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Subnets containing mission-critical applications must be protected by a firewall solution capable of detecting intrusions and responding to attacks.</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Governance tooling must audit and enforce network configuration requirements defined by the Security Management team.</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Governance tooling must validate that all assets related to mission-critical apps or protected data are included in monitoring for resource depletion and optimization.</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Governance tooling must validate that the appropriate level of logging data is being collected for all mission-critical applications or protected data.</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Governance process must validate that backup, recovery, and SLA adherence are properly implemented for mission-critical applications and protected data.</a:t>
            </a:r>
          </a:p>
          <a:p>
            <a:endParaRPr lang="en-US"/>
          </a:p>
        </p:txBody>
      </p:sp>
    </p:spTree>
    <p:extLst>
      <p:ext uri="{BB962C8B-B14F-4D97-AF65-F5344CB8AC3E}">
        <p14:creationId xmlns:p14="http://schemas.microsoft.com/office/powerpoint/2010/main" val="2185527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F7D6-EC51-4A5D-B947-D35232764DEB}"/>
              </a:ext>
            </a:extLst>
          </p:cNvPr>
          <p:cNvSpPr>
            <a:spLocks noGrp="1"/>
          </p:cNvSpPr>
          <p:nvPr>
            <p:ph type="title"/>
          </p:nvPr>
        </p:nvSpPr>
        <p:spPr/>
        <p:txBody>
          <a:bodyPr/>
          <a:lstStyle/>
          <a:p>
            <a:r>
              <a:rPr lang="en-US" sz="3200">
                <a:latin typeface="Segoe UI Semibold "/>
              </a:rPr>
              <a:t>Deploy the policies using Azure blueprints to </a:t>
            </a:r>
            <a:br>
              <a:rPr lang="en-US" sz="3200">
                <a:latin typeface="Segoe UI Semibold "/>
              </a:rPr>
            </a:br>
            <a:r>
              <a:rPr lang="en-US" sz="3200">
                <a:latin typeface="Segoe UI Semibold "/>
              </a:rPr>
              <a:t>create Governance MVP</a:t>
            </a:r>
          </a:p>
        </p:txBody>
      </p:sp>
      <p:sp>
        <p:nvSpPr>
          <p:cNvPr id="3" name="Text Placeholder 2">
            <a:extLst>
              <a:ext uri="{FF2B5EF4-FFF2-40B4-BE49-F238E27FC236}">
                <a16:creationId xmlns:a16="http://schemas.microsoft.com/office/drawing/2014/main" id="{D8B5D4DC-2A94-41B4-AD1F-6E9A28881949}"/>
              </a:ext>
            </a:extLst>
          </p:cNvPr>
          <p:cNvSpPr>
            <a:spLocks noGrp="1"/>
          </p:cNvSpPr>
          <p:nvPr>
            <p:ph type="body" sz="quarter" idx="10"/>
          </p:nvPr>
        </p:nvSpPr>
        <p:spPr>
          <a:xfrm>
            <a:off x="274604" y="1479374"/>
            <a:ext cx="11885683" cy="1181862"/>
          </a:xfrm>
        </p:spPr>
        <p:txBody>
          <a:bodyPr/>
          <a:lstStyle/>
          <a:p>
            <a:r>
              <a:rPr lang="en-US" sz="2400" i="1">
                <a:solidFill>
                  <a:srgbClr val="353535"/>
                </a:solidFill>
                <a:latin typeface="Segoe UI" panose="020B0502040204020203" pitchFamily="34" charset="0"/>
                <a:cs typeface="Segoe UI" panose="020B0502040204020203" pitchFamily="34" charset="0"/>
              </a:rPr>
              <a:t>Cloud Adoption Framework Foundation blueprint </a:t>
            </a:r>
            <a:r>
              <a:rPr lang="en-US" sz="2400">
                <a:solidFill>
                  <a:srgbClr val="353535"/>
                </a:solidFill>
                <a:latin typeface="Segoe UI" panose="020B0502040204020203" pitchFamily="34" charset="0"/>
                <a:cs typeface="Segoe UI" panose="020B0502040204020203" pitchFamily="34" charset="0"/>
              </a:rPr>
              <a:t>deploys recommended infrastructure resources to put in place the foundation controls necessary to manage the cloud estate.</a:t>
            </a:r>
          </a:p>
        </p:txBody>
      </p:sp>
      <p:pic>
        <p:nvPicPr>
          <p:cNvPr id="5" name="Picture 4" descr="CAF Foundation, image describes what gets installed as part of CAF guidance for creating a foundation to get started with Azure">
            <a:extLst>
              <a:ext uri="{FF2B5EF4-FFF2-40B4-BE49-F238E27FC236}">
                <a16:creationId xmlns:a16="http://schemas.microsoft.com/office/drawing/2014/main" id="{FD70FB82-C376-4BCA-8569-E90958BB55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5215" y="3223544"/>
            <a:ext cx="4941961" cy="2783599"/>
          </a:xfrm>
          <a:prstGeom prst="rect">
            <a:avLst/>
          </a:prstGeom>
          <a:noFill/>
          <a:ln>
            <a:noFill/>
          </a:ln>
        </p:spPr>
      </p:pic>
      <p:sp>
        <p:nvSpPr>
          <p:cNvPr id="6" name="Rectangle 5">
            <a:extLst>
              <a:ext uri="{FF2B5EF4-FFF2-40B4-BE49-F238E27FC236}">
                <a16:creationId xmlns:a16="http://schemas.microsoft.com/office/drawing/2014/main" id="{92C9A8B0-0B0E-4171-B808-FB7FA14DFC12}"/>
              </a:ext>
            </a:extLst>
          </p:cNvPr>
          <p:cNvSpPr/>
          <p:nvPr/>
        </p:nvSpPr>
        <p:spPr>
          <a:xfrm>
            <a:off x="5970013" y="2501462"/>
            <a:ext cx="6696980" cy="3877985"/>
          </a:xfrm>
          <a:prstGeom prst="rect">
            <a:avLst/>
          </a:prstGeom>
        </p:spPr>
        <p:txBody>
          <a:bodyPr wrap="square">
            <a:spAutoFit/>
          </a:bodyPr>
          <a:lstStyle/>
          <a:p>
            <a:r>
              <a:rPr lang="en-US" sz="1600">
                <a:solidFill>
                  <a:srgbClr val="171717"/>
                </a:solidFill>
                <a:latin typeface="Segoe UI" panose="020B0502040204020203" pitchFamily="34" charset="0"/>
              </a:rPr>
              <a:t>This environment is composed of:</a:t>
            </a:r>
          </a:p>
          <a:p>
            <a:pPr marL="285750" indent="-285750">
              <a:buFont typeface="Arial" panose="020B0604020202020204" pitchFamily="34" charset="0"/>
              <a:buChar char="•"/>
            </a:pPr>
            <a:r>
              <a:rPr lang="en-US" sz="1600">
                <a:solidFill>
                  <a:srgbClr val="171717"/>
                </a:solidFill>
                <a:latin typeface="Segoe UI" panose="020B0502040204020203" pitchFamily="34" charset="0"/>
              </a:rPr>
              <a:t>An </a:t>
            </a:r>
            <a:r>
              <a:rPr lang="en-US" sz="1600">
                <a:solidFill>
                  <a:srgbClr val="171717"/>
                </a:solidFill>
                <a:latin typeface="Segoe UI" panose="020B0502040204020203" pitchFamily="34" charset="0"/>
                <a:hlinkClick r:id="rId3"/>
              </a:rPr>
              <a:t>Azure Key Vault</a:t>
            </a:r>
            <a:endParaRPr lang="en-US" sz="1600">
              <a:solidFill>
                <a:srgbClr val="171717"/>
              </a:solidFill>
              <a:latin typeface="Segoe UI" panose="020B0502040204020203" pitchFamily="34" charset="0"/>
            </a:endParaRPr>
          </a:p>
          <a:p>
            <a:pPr marL="285750" indent="-285750">
              <a:buFont typeface="Arial" panose="020B0604020202020204" pitchFamily="34" charset="0"/>
              <a:buChar char="•"/>
            </a:pPr>
            <a:r>
              <a:rPr lang="en-US" sz="1600">
                <a:solidFill>
                  <a:srgbClr val="171717"/>
                </a:solidFill>
                <a:latin typeface="Segoe UI" panose="020B0502040204020203" pitchFamily="34" charset="0"/>
              </a:rPr>
              <a:t>Deploy </a:t>
            </a:r>
            <a:r>
              <a:rPr lang="en-US" sz="1600">
                <a:solidFill>
                  <a:srgbClr val="171717"/>
                </a:solidFill>
                <a:latin typeface="Segoe UI" panose="020B0502040204020203" pitchFamily="34" charset="0"/>
                <a:hlinkClick r:id="rId4"/>
              </a:rPr>
              <a:t>Log Analytics</a:t>
            </a:r>
            <a:r>
              <a:rPr lang="en-US" sz="1600">
                <a:solidFill>
                  <a:srgbClr val="171717"/>
                </a:solidFill>
                <a:latin typeface="Segoe UI" panose="020B0502040204020203" pitchFamily="34" charset="0"/>
              </a:rPr>
              <a:t> </a:t>
            </a:r>
          </a:p>
          <a:p>
            <a:pPr marL="285750" indent="-285750">
              <a:buFont typeface="Arial" panose="020B0604020202020204" pitchFamily="34" charset="0"/>
              <a:buChar char="•"/>
            </a:pPr>
            <a:r>
              <a:rPr lang="en-US" sz="1600">
                <a:solidFill>
                  <a:srgbClr val="171717"/>
                </a:solidFill>
                <a:latin typeface="Segoe UI" panose="020B0502040204020203" pitchFamily="34" charset="0"/>
              </a:rPr>
              <a:t>Deploy </a:t>
            </a:r>
            <a:r>
              <a:rPr lang="en-US" sz="1600">
                <a:solidFill>
                  <a:srgbClr val="171717"/>
                </a:solidFill>
                <a:latin typeface="Segoe UI" panose="020B0502040204020203" pitchFamily="34" charset="0"/>
                <a:hlinkClick r:id="rId5"/>
              </a:rPr>
              <a:t>Azure Security Center</a:t>
            </a:r>
            <a:r>
              <a:rPr lang="en-US" sz="1600">
                <a:solidFill>
                  <a:srgbClr val="171717"/>
                </a:solidFill>
                <a:latin typeface="Segoe UI" panose="020B0502040204020203" pitchFamily="34" charset="0"/>
              </a:rPr>
              <a:t> (standard version)</a:t>
            </a:r>
          </a:p>
          <a:p>
            <a:pPr marL="285750" indent="-285750">
              <a:buFont typeface="Arial" panose="020B0604020202020204" pitchFamily="34" charset="0"/>
              <a:buChar char="•"/>
            </a:pPr>
            <a:r>
              <a:rPr lang="en-US" sz="1600">
                <a:solidFill>
                  <a:srgbClr val="171717"/>
                </a:solidFill>
                <a:latin typeface="Segoe UI" panose="020B0502040204020203" pitchFamily="34" charset="0"/>
              </a:rPr>
              <a:t>The blueprint also defines and deploys </a:t>
            </a:r>
            <a:r>
              <a:rPr lang="en-US" sz="1600">
                <a:solidFill>
                  <a:srgbClr val="171717"/>
                </a:solidFill>
                <a:latin typeface="Segoe UI" panose="020B0502040204020203" pitchFamily="34" charset="0"/>
                <a:hlinkClick r:id="rId6"/>
              </a:rPr>
              <a:t>Azure Policies</a:t>
            </a:r>
            <a:r>
              <a:rPr lang="en-US" sz="1600">
                <a:solidFill>
                  <a:srgbClr val="171717"/>
                </a:solidFill>
                <a:latin typeface="Segoe UI" panose="020B0502040204020203" pitchFamily="34" charset="0"/>
              </a:rPr>
              <a:t>, for </a:t>
            </a:r>
          </a:p>
          <a:p>
            <a:pPr marL="742950" lvl="1" indent="-285750">
              <a:buFont typeface="Arial" panose="020B0604020202020204" pitchFamily="34" charset="0"/>
              <a:buChar char="•"/>
            </a:pPr>
            <a:r>
              <a:rPr lang="en-US" sz="1600">
                <a:solidFill>
                  <a:srgbClr val="171717"/>
                </a:solidFill>
                <a:latin typeface="Segoe UI" panose="020B0502040204020203" pitchFamily="34" charset="0"/>
              </a:rPr>
              <a:t>Tagging (</a:t>
            </a:r>
            <a:r>
              <a:rPr lang="en-US" sz="1600" err="1">
                <a:solidFill>
                  <a:srgbClr val="171717"/>
                </a:solidFill>
                <a:latin typeface="Segoe UI" panose="020B0502040204020203" pitchFamily="34" charset="0"/>
              </a:rPr>
              <a:t>CostCenter</a:t>
            </a:r>
            <a:r>
              <a:rPr lang="en-US" sz="1600">
                <a:solidFill>
                  <a:srgbClr val="171717"/>
                </a:solidFill>
                <a:latin typeface="Segoe UI" panose="020B0502040204020203" pitchFamily="34" charset="0"/>
              </a:rPr>
              <a:t>) applied to resources groups</a:t>
            </a:r>
          </a:p>
          <a:p>
            <a:pPr marL="742950" lvl="1" indent="-285750">
              <a:buFont typeface="Arial" panose="020B0604020202020204" pitchFamily="34" charset="0"/>
              <a:buChar char="•"/>
            </a:pPr>
            <a:r>
              <a:rPr lang="en-US" sz="1600">
                <a:solidFill>
                  <a:srgbClr val="171717"/>
                </a:solidFill>
                <a:latin typeface="Segoe UI" panose="020B0502040204020203" pitchFamily="34" charset="0"/>
              </a:rPr>
              <a:t>Append resources in resource group with the </a:t>
            </a:r>
            <a:r>
              <a:rPr lang="en-US" sz="1600" err="1">
                <a:solidFill>
                  <a:srgbClr val="171717"/>
                </a:solidFill>
                <a:latin typeface="Segoe UI" panose="020B0502040204020203" pitchFamily="34" charset="0"/>
              </a:rPr>
              <a:t>CostCenter</a:t>
            </a:r>
            <a:r>
              <a:rPr lang="en-US" sz="1600">
                <a:solidFill>
                  <a:srgbClr val="171717"/>
                </a:solidFill>
                <a:latin typeface="Segoe UI" panose="020B0502040204020203" pitchFamily="34" charset="0"/>
              </a:rPr>
              <a:t> Tag</a:t>
            </a:r>
          </a:p>
          <a:p>
            <a:pPr marL="742950" lvl="1" indent="-285750">
              <a:buFont typeface="Arial" panose="020B0604020202020204" pitchFamily="34" charset="0"/>
              <a:buChar char="•"/>
            </a:pPr>
            <a:r>
              <a:rPr lang="en-US" sz="1600">
                <a:solidFill>
                  <a:srgbClr val="171717"/>
                </a:solidFill>
                <a:latin typeface="Segoe UI" panose="020B0502040204020203" pitchFamily="34" charset="0"/>
              </a:rPr>
              <a:t>Allowed Azure Region for Resources and Resource Groups</a:t>
            </a:r>
          </a:p>
          <a:p>
            <a:pPr marL="742950" lvl="1" indent="-285750">
              <a:buFont typeface="Arial" panose="020B0604020202020204" pitchFamily="34" charset="0"/>
              <a:buChar char="•"/>
            </a:pPr>
            <a:r>
              <a:rPr lang="en-US" sz="1600">
                <a:solidFill>
                  <a:srgbClr val="171717"/>
                </a:solidFill>
                <a:latin typeface="Segoe UI" panose="020B0502040204020203" pitchFamily="34" charset="0"/>
              </a:rPr>
              <a:t>Allowed Storage Account SKUs (choose while deploying)</a:t>
            </a:r>
          </a:p>
          <a:p>
            <a:pPr marL="742950" lvl="1" indent="-285750">
              <a:buFont typeface="Arial" panose="020B0604020202020204" pitchFamily="34" charset="0"/>
              <a:buChar char="•"/>
            </a:pPr>
            <a:r>
              <a:rPr lang="en-US" sz="1600">
                <a:solidFill>
                  <a:srgbClr val="171717"/>
                </a:solidFill>
                <a:latin typeface="Segoe UI" panose="020B0502040204020203" pitchFamily="34" charset="0"/>
              </a:rPr>
              <a:t>Allowed Azure VM SKUs (choose while deploying)</a:t>
            </a:r>
          </a:p>
          <a:p>
            <a:pPr marL="742950" lvl="1" indent="-285750">
              <a:buFont typeface="Arial" panose="020B0604020202020204" pitchFamily="34" charset="0"/>
              <a:buChar char="•"/>
            </a:pPr>
            <a:r>
              <a:rPr lang="en-US" sz="1600">
                <a:solidFill>
                  <a:srgbClr val="171717"/>
                </a:solidFill>
                <a:latin typeface="Segoe UI" panose="020B0502040204020203" pitchFamily="34" charset="0"/>
              </a:rPr>
              <a:t>Require Network Watch to be deployed</a:t>
            </a:r>
          </a:p>
          <a:p>
            <a:pPr marL="742950" lvl="1" indent="-285750">
              <a:buFont typeface="Arial" panose="020B0604020202020204" pitchFamily="34" charset="0"/>
              <a:buChar char="•"/>
            </a:pPr>
            <a:r>
              <a:rPr lang="en-US" sz="1600">
                <a:solidFill>
                  <a:srgbClr val="171717"/>
                </a:solidFill>
                <a:latin typeface="Segoe UI" panose="020B0502040204020203" pitchFamily="34" charset="0"/>
              </a:rPr>
              <a:t>Require Azure Storage Account Secure transfer Encryption</a:t>
            </a:r>
          </a:p>
          <a:p>
            <a:pPr marL="742950" lvl="1" indent="-285750">
              <a:buFont typeface="Arial" panose="020B0604020202020204" pitchFamily="34" charset="0"/>
              <a:buChar char="•"/>
            </a:pPr>
            <a:r>
              <a:rPr lang="en-US" sz="1600">
                <a:solidFill>
                  <a:srgbClr val="171717"/>
                </a:solidFill>
                <a:latin typeface="Segoe UI" panose="020B0502040204020203" pitchFamily="34" charset="0"/>
              </a:rPr>
              <a:t>Deny resource types (choose while deploying)</a:t>
            </a:r>
          </a:p>
          <a:p>
            <a:pPr marL="285750" indent="-285750">
              <a:buFont typeface="Arial" panose="020B0604020202020204" pitchFamily="34" charset="0"/>
              <a:buChar char="•"/>
            </a:pPr>
            <a:r>
              <a:rPr lang="en-US" sz="1600">
                <a:solidFill>
                  <a:srgbClr val="171717"/>
                </a:solidFill>
                <a:latin typeface="Segoe UI" panose="020B0502040204020203" pitchFamily="34" charset="0"/>
              </a:rPr>
              <a:t>Initiatives </a:t>
            </a:r>
          </a:p>
          <a:p>
            <a:pPr marL="742950" lvl="1" indent="-285750">
              <a:buFont typeface="Arial" panose="020B0604020202020204" pitchFamily="34" charset="0"/>
              <a:buChar char="•"/>
            </a:pPr>
            <a:r>
              <a:rPr lang="en-US" sz="1600">
                <a:solidFill>
                  <a:srgbClr val="171717"/>
                </a:solidFill>
                <a:latin typeface="Segoe UI" panose="020B0502040204020203" pitchFamily="34" charset="0"/>
              </a:rPr>
              <a:t>Enable Monitoring in Azure Security Center (89 Policies)</a:t>
            </a:r>
            <a:endParaRPr lang="en-US" sz="1600" b="0" i="0" u="none" strike="noStrike">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4142419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60357" y="993449"/>
            <a:ext cx="3690414" cy="896457"/>
          </a:xfrm>
        </p:spPr>
        <p:txBody>
          <a:bodyPr/>
          <a:lstStyle/>
          <a:p>
            <a:pPr defTabSz="951304">
              <a:lnSpc>
                <a:spcPct val="100000"/>
              </a:lnSpc>
              <a:defRPr/>
            </a:pPr>
            <a:r>
              <a:rPr lang="en-US" sz="2856" b="1" spc="-51">
                <a:solidFill>
                  <a:schemeClr val="bg1"/>
                </a:solidFill>
              </a:rPr>
              <a:t>Where to go for </a:t>
            </a:r>
            <a:br>
              <a:rPr lang="en-US" sz="2856" b="1" spc="-51">
                <a:solidFill>
                  <a:schemeClr val="bg1"/>
                </a:solidFill>
              </a:rPr>
            </a:br>
            <a:r>
              <a:rPr lang="en-US" sz="2856" b="1" spc="-51">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623526" y="779441"/>
            <a:ext cx="6500077" cy="5960528"/>
          </a:xfrm>
        </p:spPr>
        <p:txBody>
          <a:bodyPr/>
          <a:lstStyle/>
          <a:p>
            <a:pPr marL="342900" indent="-342900">
              <a:spcAft>
                <a:spcPts val="0"/>
              </a:spcAft>
              <a:buFont typeface="Arial" panose="020B0604020202020204" pitchFamily="34" charset="0"/>
              <a:buChar char="•"/>
            </a:pPr>
            <a:r>
              <a:rPr lang="en-US" sz="2000">
                <a:solidFill>
                  <a:schemeClr val="tx1"/>
                </a:solidFill>
                <a:latin typeface="Segoe UI" panose="020B0502040204020203" pitchFamily="34" charset="0"/>
              </a:rPr>
              <a:t>Best Practices on using </a:t>
            </a:r>
            <a:r>
              <a:rPr lang="en-US" sz="2000">
                <a:solidFill>
                  <a:schemeClr val="tx1"/>
                </a:solidFill>
                <a:latin typeface="Segoe UI" panose="020B0502040204020203" pitchFamily="34" charset="0"/>
                <a:hlinkClick r:id="rId3"/>
              </a:rPr>
              <a:t>Resource Tags</a:t>
            </a:r>
            <a:endParaRPr lang="en-US" sz="2000">
              <a:solidFill>
                <a:schemeClr val="tx1"/>
              </a:solidFill>
              <a:latin typeface="Segoe UI" panose="020B0502040204020203" pitchFamily="34" charset="0"/>
            </a:endParaRPr>
          </a:p>
          <a:p>
            <a:pPr marL="342900" indent="-342900">
              <a:spcAft>
                <a:spcPts val="0"/>
              </a:spcAft>
              <a:buFont typeface="Arial" panose="020B0604020202020204" pitchFamily="34" charset="0"/>
              <a:buChar char="•"/>
            </a:pPr>
            <a:r>
              <a:rPr lang="en-US" sz="2000">
                <a:solidFill>
                  <a:schemeClr val="tx1"/>
                </a:solidFill>
                <a:latin typeface="Segoe UI" panose="020B0502040204020203" pitchFamily="34" charset="0"/>
              </a:rPr>
              <a:t> Organize your resources with </a:t>
            </a:r>
            <a:r>
              <a:rPr lang="en-US" sz="2000">
                <a:solidFill>
                  <a:schemeClr val="tx1"/>
                </a:solidFill>
                <a:latin typeface="Segoe UI" panose="020B0502040204020203" pitchFamily="34" charset="0"/>
                <a:hlinkClick r:id="rId4"/>
              </a:rPr>
              <a:t>Azure management groups</a:t>
            </a:r>
            <a:endParaRPr lang="en-US" sz="2000">
              <a:solidFill>
                <a:schemeClr val="tx1"/>
              </a:solidFill>
              <a:latin typeface="Segoe UI" panose="020B0502040204020203" pitchFamily="34" charset="0"/>
            </a:endParaRPr>
          </a:p>
          <a:p>
            <a:pPr marL="342900" indent="-342900">
              <a:spcAft>
                <a:spcPts val="0"/>
              </a:spcAft>
              <a:buFont typeface="Arial" panose="020B0604020202020204" pitchFamily="34" charset="0"/>
              <a:buChar char="•"/>
            </a:pPr>
            <a:r>
              <a:rPr lang="en-US" sz="2000">
                <a:solidFill>
                  <a:schemeClr val="tx1"/>
                </a:solidFill>
                <a:latin typeface="Segoe UI" panose="020B0502040204020203" pitchFamily="34" charset="0"/>
                <a:hlinkClick r:id="rId5"/>
              </a:rPr>
              <a:t>CAF aligned Azure Blueprints</a:t>
            </a:r>
            <a:endParaRPr lang="en-US" sz="2000">
              <a:solidFill>
                <a:schemeClr val="tx1"/>
              </a:solidFill>
              <a:latin typeface="Segoe UI" panose="020B0502040204020203" pitchFamily="34" charset="0"/>
            </a:endParaRPr>
          </a:p>
          <a:p>
            <a:pPr marL="342900" indent="-342900">
              <a:spcAft>
                <a:spcPts val="0"/>
              </a:spcAft>
              <a:buFont typeface="Arial" panose="020B0604020202020204" pitchFamily="34" charset="0"/>
              <a:buChar char="•"/>
            </a:pPr>
            <a:endParaRPr lang="en-US" sz="2000">
              <a:solidFill>
                <a:schemeClr val="tx1"/>
              </a:solidFill>
              <a:latin typeface="Segoe UI" panose="020B0502040204020203" pitchFamily="34" charset="0"/>
            </a:endParaRPr>
          </a:p>
          <a:p>
            <a:pPr marL="285750" indent="-285750">
              <a:spcAft>
                <a:spcPts val="0"/>
              </a:spcAft>
              <a:buFont typeface="Arial" panose="020B0604020202020204" pitchFamily="34" charset="0"/>
              <a:buChar char="•"/>
            </a:pPr>
            <a:endParaRPr lang="en-US" sz="1632">
              <a:solidFill>
                <a:schemeClr val="tx1"/>
              </a:solidFill>
              <a:latin typeface="Segoe UI" panose="020B0502040204020203" pitchFamily="34" charset="0"/>
            </a:endParaRPr>
          </a:p>
          <a:p>
            <a:pPr>
              <a:spcAft>
                <a:spcPts val="0"/>
              </a:spcAft>
            </a:pPr>
            <a:endParaRPr lang="en-US" sz="1632">
              <a:solidFill>
                <a:schemeClr val="tx1"/>
              </a:solidFill>
              <a:latin typeface="Segoe UI" panose="020B0502040204020203" pitchFamily="34" charset="0"/>
            </a:endParaRPr>
          </a:p>
        </p:txBody>
      </p:sp>
    </p:spTree>
    <p:extLst>
      <p:ext uri="{BB962C8B-B14F-4D97-AF65-F5344CB8AC3E}">
        <p14:creationId xmlns:p14="http://schemas.microsoft.com/office/powerpoint/2010/main" val="325841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7B34-A54E-4678-8D4E-B0211BF77928}"/>
              </a:ext>
            </a:extLst>
          </p:cNvPr>
          <p:cNvSpPr>
            <a:spLocks noGrp="1"/>
          </p:cNvSpPr>
          <p:nvPr>
            <p:ph type="title"/>
          </p:nvPr>
        </p:nvSpPr>
        <p:spPr/>
        <p:txBody>
          <a:bodyPr/>
          <a:lstStyle/>
          <a:p>
            <a:r>
              <a:rPr lang="en-US"/>
              <a:t>Resource Consistency Discipline Activities </a:t>
            </a:r>
          </a:p>
        </p:txBody>
      </p:sp>
      <p:sp>
        <p:nvSpPr>
          <p:cNvPr id="3" name="Text Placeholder 2">
            <a:extLst>
              <a:ext uri="{FF2B5EF4-FFF2-40B4-BE49-F238E27FC236}">
                <a16:creationId xmlns:a16="http://schemas.microsoft.com/office/drawing/2014/main" id="{3B9E8F32-0787-4EC3-B2DD-6A1C1B2C3336}"/>
              </a:ext>
            </a:extLst>
          </p:cNvPr>
          <p:cNvSpPr>
            <a:spLocks noGrp="1"/>
          </p:cNvSpPr>
          <p:nvPr>
            <p:ph type="body" sz="quarter" idx="10"/>
          </p:nvPr>
        </p:nvSpPr>
        <p:spPr>
          <a:xfrm>
            <a:off x="598152" y="1462924"/>
            <a:ext cx="11237870" cy="5215900"/>
          </a:xfrm>
        </p:spPr>
        <p:txBody>
          <a:bodyPr/>
          <a:lstStyle/>
          <a:p>
            <a:pPr marL="466298" indent="-466298">
              <a:buFont typeface="Arial" panose="020B0604020202020204" pitchFamily="34" charset="0"/>
              <a:buChar char="•"/>
            </a:pPr>
            <a:r>
              <a:rPr lang="en-US"/>
              <a:t>Define Azure Management Groups &amp; Subscriptions model &amp; RACI</a:t>
            </a:r>
          </a:p>
          <a:p>
            <a:pPr marL="466298" indent="-466298">
              <a:buFont typeface="Arial" panose="020B0604020202020204" pitchFamily="34" charset="0"/>
              <a:buChar char="•"/>
            </a:pPr>
            <a:r>
              <a:rPr lang="en-US"/>
              <a:t>Define resource consistency roles &amp; responsibilities </a:t>
            </a:r>
          </a:p>
          <a:p>
            <a:pPr marL="466298" indent="-466298">
              <a:buFont typeface="Arial" panose="020B0604020202020204" pitchFamily="34" charset="0"/>
              <a:buChar char="•"/>
            </a:pPr>
            <a:r>
              <a:rPr lang="en-US"/>
              <a:t>Define Resource Consistency Policies (Naming Conventions | Operational Tagging | Allowed Locations | Allowed Resource Types | Allowed Extensions | Auditing)</a:t>
            </a:r>
          </a:p>
          <a:p>
            <a:endParaRPr lang="en-US"/>
          </a:p>
          <a:p>
            <a:endParaRPr lang="en-US"/>
          </a:p>
        </p:txBody>
      </p:sp>
    </p:spTree>
    <p:extLst>
      <p:ext uri="{BB962C8B-B14F-4D97-AF65-F5344CB8AC3E}">
        <p14:creationId xmlns:p14="http://schemas.microsoft.com/office/powerpoint/2010/main" val="13488238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34685" y="674997"/>
            <a:ext cx="11237870" cy="1216704"/>
          </a:xfrm>
        </p:spPr>
        <p:txBody>
          <a:bodyPr/>
          <a:lstStyle/>
          <a:p>
            <a:pPr>
              <a:spcBef>
                <a:spcPts val="1224"/>
              </a:spcBef>
              <a:spcAft>
                <a:spcPts val="612"/>
              </a:spcAft>
            </a:pPr>
            <a:r>
              <a:rPr lang="en-US" sz="4488">
                <a:solidFill>
                  <a:schemeClr val="bg1"/>
                </a:solidFill>
              </a:rPr>
              <a:t>Workshop Lab B - Govern</a:t>
            </a:r>
            <a:br>
              <a:rPr lang="en-US" sz="4488">
                <a:solidFill>
                  <a:schemeClr val="bg1"/>
                </a:solidFill>
              </a:rPr>
            </a:br>
            <a:r>
              <a:rPr lang="en-US" sz="3264">
                <a:solidFill>
                  <a:schemeClr val="bg1"/>
                </a:solidFill>
              </a:rPr>
              <a:t>Building a Cloud Governance MVP</a:t>
            </a:r>
            <a:endParaRPr lang="en-US">
              <a:solidFill>
                <a:schemeClr val="bg1"/>
              </a:solidFill>
            </a:endParaRPr>
          </a:p>
        </p:txBody>
      </p:sp>
      <p:sp>
        <p:nvSpPr>
          <p:cNvPr id="3" name="TextBox 2">
            <a:extLst>
              <a:ext uri="{FF2B5EF4-FFF2-40B4-BE49-F238E27FC236}">
                <a16:creationId xmlns:a16="http://schemas.microsoft.com/office/drawing/2014/main" id="{56116777-CBC1-4CBD-B255-FDDB899FFC61}"/>
              </a:ext>
            </a:extLst>
          </p:cNvPr>
          <p:cNvSpPr txBox="1"/>
          <p:nvPr/>
        </p:nvSpPr>
        <p:spPr>
          <a:xfrm>
            <a:off x="434685" y="1970478"/>
            <a:ext cx="9942596" cy="4041619"/>
          </a:xfrm>
          <a:prstGeom prst="rect">
            <a:avLst/>
          </a:prstGeom>
          <a:noFill/>
        </p:spPr>
        <p:txBody>
          <a:bodyPr wrap="square" lIns="0" tIns="0" rIns="0" bIns="0" rtlCol="0">
            <a:spAutoFit/>
          </a:bodyPr>
          <a:lstStyle/>
          <a:p>
            <a:pPr defTabSz="932597">
              <a:defRPr/>
            </a:pPr>
            <a:r>
              <a:rPr lang="en-US" sz="3200">
                <a:solidFill>
                  <a:srgbClr val="FFFFFF"/>
                </a:solidFill>
              </a:rPr>
              <a:t>Deploy the CAF Foundation landing zone blueprint to your subscription </a:t>
            </a:r>
            <a:r>
              <a:rPr lang="en-US" sz="3200">
                <a:solidFill>
                  <a:schemeClr val="bg1"/>
                </a:solidFill>
              </a:rPr>
              <a:t>- </a:t>
            </a:r>
            <a:r>
              <a:rPr lang="en-US" sz="3200">
                <a:solidFill>
                  <a:schemeClr val="bg1"/>
                </a:solidFill>
                <a:hlinkClick r:id="rId3">
                  <a:extLst>
                    <a:ext uri="{A12FA001-AC4F-418D-AE19-62706E023703}">
                      <ahyp:hlinkClr xmlns:ahyp="http://schemas.microsoft.com/office/drawing/2018/hyperlinkcolor" val="tx"/>
                    </a:ext>
                  </a:extLst>
                </a:hlinkClick>
              </a:rPr>
              <a:t>https://docs.microsoft.com/en-us/azure/governance/blueprints/samples/caf-foundation/</a:t>
            </a:r>
            <a:endParaRPr lang="en-US" sz="3200">
              <a:solidFill>
                <a:schemeClr val="bg1"/>
              </a:solidFill>
            </a:endParaRPr>
          </a:p>
          <a:p>
            <a:pPr defTabSz="932597">
              <a:defRPr/>
            </a:pPr>
            <a:endParaRPr lang="en-US" sz="2856">
              <a:solidFill>
                <a:srgbClr val="FFFFFF"/>
              </a:solidFill>
              <a:latin typeface="Segoe UI"/>
            </a:endParaRPr>
          </a:p>
          <a:p>
            <a:pPr defTabSz="932597">
              <a:defRPr/>
            </a:pPr>
            <a:r>
              <a:rPr lang="en-US" sz="2856">
                <a:solidFill>
                  <a:srgbClr val="FFFFFF"/>
                </a:solidFill>
                <a:latin typeface="Segoe UI"/>
              </a:rPr>
              <a:t>Based on the </a:t>
            </a:r>
            <a:r>
              <a:rPr lang="en-US" sz="2856">
                <a:solidFill>
                  <a:srgbClr val="FFFFFF"/>
                </a:solidFill>
                <a:latin typeface="Segoe UI"/>
                <a:hlinkClick r:id="rId4" action="ppaction://hlinksldjump"/>
              </a:rPr>
              <a:t>Customer situation</a:t>
            </a:r>
            <a:r>
              <a:rPr lang="en-US" sz="2856">
                <a:solidFill>
                  <a:srgbClr val="FFFFFF"/>
                </a:solidFill>
                <a:latin typeface="Segoe UI"/>
              </a:rPr>
              <a:t> and Customer needs (next slides) prioritize and implement </a:t>
            </a:r>
            <a:r>
              <a:rPr lang="en-US" sz="2856" b="1">
                <a:solidFill>
                  <a:srgbClr val="FFFFFF"/>
                </a:solidFill>
              </a:rPr>
              <a:t>Resource consistency.</a:t>
            </a:r>
            <a:endParaRPr lang="en-US" sz="2856">
              <a:solidFill>
                <a:srgbClr val="FFFFFF"/>
              </a:solidFill>
              <a:latin typeface="Segoe UI"/>
            </a:endParaRPr>
          </a:p>
          <a:p>
            <a:pPr defTabSz="932597">
              <a:defRPr/>
            </a:pPr>
            <a:br>
              <a:rPr lang="en-US" sz="2856">
                <a:solidFill>
                  <a:srgbClr val="FFFFFF"/>
                </a:solidFill>
                <a:latin typeface="Segoe UI"/>
              </a:rPr>
            </a:br>
            <a:endParaRPr lang="en-US" sz="204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21048670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060C-4A01-4A69-99E3-F37D20F69C89}"/>
              </a:ext>
            </a:extLst>
          </p:cNvPr>
          <p:cNvSpPr>
            <a:spLocks noGrp="1"/>
          </p:cNvSpPr>
          <p:nvPr>
            <p:ph type="title"/>
          </p:nvPr>
        </p:nvSpPr>
        <p:spPr>
          <a:xfrm>
            <a:off x="82890" y="146933"/>
            <a:ext cx="12264837" cy="565027"/>
          </a:xfrm>
        </p:spPr>
        <p:txBody>
          <a:bodyPr/>
          <a:lstStyle/>
          <a:p>
            <a:r>
              <a:rPr lang="en-US" sz="4750">
                <a:latin typeface="Segoe UI"/>
                <a:cs typeface="Segoe UI"/>
              </a:rPr>
              <a:t>Workshop Planning</a:t>
            </a:r>
            <a:endParaRPr lang="en-US"/>
          </a:p>
        </p:txBody>
      </p:sp>
      <p:sp>
        <p:nvSpPr>
          <p:cNvPr id="4" name="Text Placeholder 3">
            <a:extLst>
              <a:ext uri="{FF2B5EF4-FFF2-40B4-BE49-F238E27FC236}">
                <a16:creationId xmlns:a16="http://schemas.microsoft.com/office/drawing/2014/main" id="{3B7C1240-2446-449E-AFB5-883B0BC8AFD9}"/>
              </a:ext>
            </a:extLst>
          </p:cNvPr>
          <p:cNvSpPr>
            <a:spLocks noGrp="1"/>
          </p:cNvSpPr>
          <p:nvPr>
            <p:ph type="body" sz="quarter" idx="11"/>
          </p:nvPr>
        </p:nvSpPr>
        <p:spPr/>
        <p:txBody>
          <a:bodyPr/>
          <a:lstStyle/>
          <a:p>
            <a:endParaRPr lang="en-US"/>
          </a:p>
        </p:txBody>
      </p:sp>
      <p:graphicFrame>
        <p:nvGraphicFramePr>
          <p:cNvPr id="3" name="Table 4">
            <a:extLst>
              <a:ext uri="{FF2B5EF4-FFF2-40B4-BE49-F238E27FC236}">
                <a16:creationId xmlns:a16="http://schemas.microsoft.com/office/drawing/2014/main" id="{E20EC9D0-572E-422C-8898-0BAD8DA209DE}"/>
              </a:ext>
            </a:extLst>
          </p:cNvPr>
          <p:cNvGraphicFramePr>
            <a:graphicFrameLocks noGrp="1"/>
          </p:cNvGraphicFramePr>
          <p:nvPr>
            <p:extLst>
              <p:ext uri="{D42A27DB-BD31-4B8C-83A1-F6EECF244321}">
                <p14:modId xmlns:p14="http://schemas.microsoft.com/office/powerpoint/2010/main" val="3224031801"/>
              </p:ext>
            </p:extLst>
          </p:nvPr>
        </p:nvGraphicFramePr>
        <p:xfrm>
          <a:off x="438259" y="916379"/>
          <a:ext cx="10943974" cy="4250436"/>
        </p:xfrm>
        <a:graphic>
          <a:graphicData uri="http://schemas.openxmlformats.org/drawingml/2006/table">
            <a:tbl>
              <a:tblPr firstRow="1" bandRow="1">
                <a:tableStyleId>{2D5ABB26-0587-4C30-8999-92F81FD0307C}</a:tableStyleId>
              </a:tblPr>
              <a:tblGrid>
                <a:gridCol w="5331876">
                  <a:extLst>
                    <a:ext uri="{9D8B030D-6E8A-4147-A177-3AD203B41FA5}">
                      <a16:colId xmlns:a16="http://schemas.microsoft.com/office/drawing/2014/main" val="3254979801"/>
                    </a:ext>
                  </a:extLst>
                </a:gridCol>
                <a:gridCol w="5612098">
                  <a:extLst>
                    <a:ext uri="{9D8B030D-6E8A-4147-A177-3AD203B41FA5}">
                      <a16:colId xmlns:a16="http://schemas.microsoft.com/office/drawing/2014/main" val="528329506"/>
                    </a:ext>
                  </a:extLst>
                </a:gridCol>
              </a:tblGrid>
              <a:tr h="4250436">
                <a:tc>
                  <a:txBody>
                    <a:bodyPr/>
                    <a:lstStyle/>
                    <a:p>
                      <a:pPr lvl="0" algn="l">
                        <a:lnSpc>
                          <a:spcPct val="100000"/>
                        </a:lnSpc>
                        <a:spcBef>
                          <a:spcPts val="0"/>
                        </a:spcBef>
                        <a:spcAft>
                          <a:spcPts val="0"/>
                        </a:spcAft>
                        <a:buNone/>
                      </a:pPr>
                      <a:r>
                        <a:rPr lang="en-US" sz="2000" kern="1200" spc="0" baseline="0" noProof="0">
                          <a:gradFill>
                            <a:gsLst>
                              <a:gs pos="1250">
                                <a:schemeClr val="tx1"/>
                              </a:gs>
                              <a:gs pos="100000">
                                <a:schemeClr val="tx1"/>
                              </a:gs>
                            </a:gsLst>
                            <a:lin ang="5400000" scaled="0"/>
                          </a:gradFill>
                          <a:latin typeface="+mn-lt"/>
                          <a:ea typeface="+mn-ea"/>
                          <a:cs typeface="+mn-cs"/>
                        </a:rPr>
                        <a:t>Workshop Planning </a:t>
                      </a:r>
                      <a:endParaRPr lang="en-US" sz="2000" kern="1200" spc="0" baseline="0">
                        <a:gradFill>
                          <a:gsLst>
                            <a:gs pos="1250">
                              <a:schemeClr val="tx1"/>
                            </a:gs>
                            <a:gs pos="100000">
                              <a:schemeClr val="tx1"/>
                            </a:gs>
                          </a:gsLst>
                          <a:lin ang="5400000" scaled="0"/>
                        </a:gradFill>
                        <a:latin typeface="+mn-lt"/>
                        <a:ea typeface="+mn-ea"/>
                        <a:cs typeface="+mn-cs"/>
                      </a:endParaRPr>
                    </a:p>
                    <a:p>
                      <a:pPr marL="285750" lvl="0" indent="-285750" algn="l">
                        <a:lnSpc>
                          <a:spcPct val="100000"/>
                        </a:lnSpc>
                        <a:spcBef>
                          <a:spcPts val="0"/>
                        </a:spcBef>
                        <a:spcAft>
                          <a:spcPts val="0"/>
                        </a:spcAft>
                        <a:buFont typeface="Arial"/>
                        <a:buChar char="•"/>
                      </a:pPr>
                      <a:r>
                        <a:rPr lang="en-US" sz="2000" kern="1200" spc="0" baseline="0" noProof="0">
                          <a:gradFill>
                            <a:gsLst>
                              <a:gs pos="1250">
                                <a:schemeClr val="tx1"/>
                              </a:gs>
                              <a:gs pos="100000">
                                <a:schemeClr val="tx1"/>
                              </a:gs>
                            </a:gsLst>
                            <a:lin ang="5400000" scaled="0"/>
                          </a:gradFill>
                          <a:latin typeface="+mn-lt"/>
                          <a:ea typeface="+mn-ea"/>
                          <a:cs typeface="+mn-cs"/>
                        </a:rPr>
                        <a:t>Special environment creation </a:t>
                      </a:r>
                      <a:endParaRPr lang="en-US" sz="2000" kern="1200" spc="0" baseline="0">
                        <a:gradFill>
                          <a:gsLst>
                            <a:gs pos="1250">
                              <a:schemeClr val="tx1"/>
                            </a:gs>
                            <a:gs pos="100000">
                              <a:schemeClr val="tx1"/>
                            </a:gs>
                          </a:gsLst>
                          <a:lin ang="5400000" scaled="0"/>
                        </a:gradFill>
                        <a:latin typeface="+mn-lt"/>
                        <a:ea typeface="+mn-ea"/>
                        <a:cs typeface="+mn-cs"/>
                      </a:endParaRPr>
                    </a:p>
                    <a:p>
                      <a:pPr marL="751840" lvl="1" indent="-285750" algn="l">
                        <a:lnSpc>
                          <a:spcPct val="100000"/>
                        </a:lnSpc>
                        <a:spcBef>
                          <a:spcPts val="0"/>
                        </a:spcBef>
                        <a:spcAft>
                          <a:spcPts val="0"/>
                        </a:spcAft>
                        <a:buFont typeface="Arial"/>
                        <a:buChar char="•"/>
                      </a:pPr>
                      <a:r>
                        <a:rPr lang="en-US" sz="2000" kern="1200" spc="0" baseline="0" noProof="0">
                          <a:gradFill>
                            <a:gsLst>
                              <a:gs pos="1250">
                                <a:schemeClr val="tx1"/>
                              </a:gs>
                              <a:gs pos="100000">
                                <a:schemeClr val="tx1"/>
                              </a:gs>
                            </a:gsLst>
                            <a:lin ang="5400000" scaled="0"/>
                          </a:gradFill>
                          <a:latin typeface="+mn-lt"/>
                          <a:ea typeface="+mn-ea"/>
                          <a:cs typeface="+mn-cs"/>
                        </a:rPr>
                        <a:t>Azure portal access </a:t>
                      </a:r>
                      <a:endParaRPr lang="en-US" sz="2000" kern="1200" spc="0" baseline="0">
                        <a:gradFill>
                          <a:gsLst>
                            <a:gs pos="1250">
                              <a:schemeClr val="tx1"/>
                            </a:gs>
                            <a:gs pos="100000">
                              <a:schemeClr val="tx1"/>
                            </a:gs>
                          </a:gsLst>
                          <a:lin ang="5400000" scaled="0"/>
                        </a:gradFill>
                        <a:latin typeface="+mn-lt"/>
                        <a:ea typeface="+mn-ea"/>
                        <a:cs typeface="+mn-cs"/>
                      </a:endParaRPr>
                    </a:p>
                    <a:p>
                      <a:pPr marL="751840" lvl="1" indent="-285750" algn="l">
                        <a:lnSpc>
                          <a:spcPct val="100000"/>
                        </a:lnSpc>
                        <a:spcBef>
                          <a:spcPts val="0"/>
                        </a:spcBef>
                        <a:spcAft>
                          <a:spcPts val="0"/>
                        </a:spcAft>
                        <a:buFont typeface="Arial"/>
                        <a:buChar char="•"/>
                      </a:pPr>
                      <a:r>
                        <a:rPr lang="en-US" sz="2000" kern="1200" spc="0" baseline="0" noProof="0">
                          <a:gradFill>
                            <a:gsLst>
                              <a:gs pos="1250">
                                <a:schemeClr val="tx1"/>
                              </a:gs>
                              <a:gs pos="100000">
                                <a:schemeClr val="tx1"/>
                              </a:gs>
                            </a:gsLst>
                            <a:lin ang="5400000" scaled="0"/>
                          </a:gradFill>
                          <a:latin typeface="+mn-lt"/>
                          <a:ea typeface="+mn-ea"/>
                          <a:cs typeface="+mn-cs"/>
                        </a:rPr>
                        <a:t>Root access for MG's </a:t>
                      </a:r>
                      <a:endParaRPr lang="en-US" sz="2000" kern="1200" spc="0" baseline="0">
                        <a:gradFill>
                          <a:gsLst>
                            <a:gs pos="1250">
                              <a:schemeClr val="tx1"/>
                            </a:gs>
                            <a:gs pos="100000">
                              <a:schemeClr val="tx1"/>
                            </a:gs>
                          </a:gsLst>
                          <a:lin ang="5400000" scaled="0"/>
                        </a:gradFill>
                        <a:latin typeface="+mn-lt"/>
                        <a:ea typeface="+mn-ea"/>
                        <a:cs typeface="+mn-cs"/>
                      </a:endParaRPr>
                    </a:p>
                    <a:p>
                      <a:pPr marL="751840" lvl="1" indent="-285750" algn="l">
                        <a:lnSpc>
                          <a:spcPct val="100000"/>
                        </a:lnSpc>
                        <a:spcBef>
                          <a:spcPts val="0"/>
                        </a:spcBef>
                        <a:spcAft>
                          <a:spcPts val="0"/>
                        </a:spcAft>
                        <a:buFont typeface="Arial"/>
                        <a:buChar char="•"/>
                      </a:pPr>
                      <a:r>
                        <a:rPr lang="en-US" sz="2000" kern="1200" spc="0" baseline="0" noProof="0">
                          <a:gradFill>
                            <a:gsLst>
                              <a:gs pos="1250">
                                <a:schemeClr val="tx1"/>
                              </a:gs>
                              <a:gs pos="100000">
                                <a:schemeClr val="tx1"/>
                              </a:gs>
                            </a:gsLst>
                            <a:lin ang="5400000" scaled="0"/>
                          </a:gradFill>
                          <a:latin typeface="+mn-lt"/>
                          <a:ea typeface="+mn-ea"/>
                          <a:cs typeface="+mn-cs"/>
                        </a:rPr>
                        <a:t>Lunch/Food Allergies/Attire/Dates/Location </a:t>
                      </a:r>
                      <a:endParaRPr lang="en-US" sz="2000" kern="1200" spc="0" baseline="0">
                        <a:gradFill>
                          <a:gsLst>
                            <a:gs pos="1250">
                              <a:schemeClr val="tx1"/>
                            </a:gs>
                            <a:gs pos="100000">
                              <a:schemeClr val="tx1"/>
                            </a:gs>
                          </a:gsLst>
                          <a:lin ang="5400000" scaled="0"/>
                        </a:gradFill>
                        <a:latin typeface="+mn-lt"/>
                        <a:ea typeface="+mn-ea"/>
                        <a:cs typeface="+mn-cs"/>
                      </a:endParaRPr>
                    </a:p>
                    <a:p>
                      <a:pPr lvl="1" indent="0" algn="l">
                        <a:lnSpc>
                          <a:spcPct val="100000"/>
                        </a:lnSpc>
                        <a:spcBef>
                          <a:spcPts val="0"/>
                        </a:spcBef>
                        <a:spcAft>
                          <a:spcPts val="0"/>
                        </a:spcAft>
                        <a:buNone/>
                      </a:pPr>
                      <a:endParaRPr lang="en-US" sz="2000" kern="1200" spc="0" baseline="0" noProof="0">
                        <a:solidFill>
                          <a:srgbClr val="FFFFFF"/>
                        </a:solidFill>
                        <a:latin typeface="+mn-lt"/>
                        <a:ea typeface="+mn-ea"/>
                        <a:cs typeface="+mn-cs"/>
                      </a:endParaRPr>
                    </a:p>
                  </a:txBody>
                  <a:tcPr/>
                </a:tc>
                <a:tc>
                  <a:txBody>
                    <a:bodyPr/>
                    <a:lstStyle/>
                    <a:p>
                      <a:pPr lvl="0" indent="0" algn="l">
                        <a:lnSpc>
                          <a:spcPct val="100000"/>
                        </a:lnSpc>
                        <a:spcBef>
                          <a:spcPts val="0"/>
                        </a:spcBef>
                        <a:spcAft>
                          <a:spcPts val="0"/>
                        </a:spcAft>
                        <a:buNone/>
                      </a:pPr>
                      <a:r>
                        <a:rPr lang="en-US" sz="2000" kern="1200" spc="0" baseline="0" noProof="0" dirty="0">
                          <a:gradFill>
                            <a:gsLst>
                              <a:gs pos="1250">
                                <a:schemeClr val="tx1"/>
                              </a:gs>
                              <a:gs pos="100000">
                                <a:schemeClr val="tx1"/>
                              </a:gs>
                            </a:gsLst>
                            <a:lin ang="5400000" scaled="0"/>
                          </a:gradFill>
                          <a:latin typeface="+mn-lt"/>
                          <a:ea typeface="+mn-ea"/>
                          <a:cs typeface="+mn-cs"/>
                        </a:rPr>
                        <a:t>Workshop Success Factors </a:t>
                      </a:r>
                    </a:p>
                    <a:p>
                      <a:pPr marL="342265" lvl="0" indent="-342900" algn="l">
                        <a:lnSpc>
                          <a:spcPct val="100000"/>
                        </a:lnSpc>
                        <a:spcBef>
                          <a:spcPts val="0"/>
                        </a:spcBef>
                        <a:spcAft>
                          <a:spcPts val="0"/>
                        </a:spcAft>
                        <a:buFont typeface="Arial"/>
                        <a:buChar char="•"/>
                      </a:pPr>
                      <a:r>
                        <a:rPr lang="en-US" sz="2000" kern="1200" spc="0" baseline="0" noProof="0" dirty="0">
                          <a:solidFill>
                            <a:srgbClr val="FFFFFF"/>
                          </a:solidFill>
                          <a:latin typeface="+mn-lt"/>
                          <a:ea typeface="+mn-ea"/>
                          <a:cs typeface="+mn-cs"/>
                        </a:rPr>
                        <a:t>The goal is to identify workloads and train the customer </a:t>
                      </a:r>
                    </a:p>
                    <a:p>
                      <a:pPr marL="342265" lvl="0" indent="-342900" algn="l">
                        <a:lnSpc>
                          <a:spcPct val="100000"/>
                        </a:lnSpc>
                        <a:spcBef>
                          <a:spcPts val="0"/>
                        </a:spcBef>
                        <a:spcAft>
                          <a:spcPts val="0"/>
                        </a:spcAft>
                        <a:buFont typeface="Arial"/>
                        <a:buChar char="•"/>
                      </a:pPr>
                      <a:r>
                        <a:rPr lang="en-US" sz="2000" kern="1200" spc="0" baseline="0" noProof="0" dirty="0">
                          <a:solidFill>
                            <a:srgbClr val="FFFFFF"/>
                          </a:solidFill>
                          <a:latin typeface="+mn-lt"/>
                          <a:ea typeface="+mn-ea"/>
                          <a:cs typeface="+mn-cs"/>
                        </a:rPr>
                        <a:t>Invite X with the goal of Y attending (based on room size and location) </a:t>
                      </a:r>
                    </a:p>
                    <a:p>
                      <a:pPr marL="342265" lvl="0" indent="-342900" algn="l">
                        <a:lnSpc>
                          <a:spcPct val="100000"/>
                        </a:lnSpc>
                        <a:spcBef>
                          <a:spcPts val="0"/>
                        </a:spcBef>
                        <a:spcAft>
                          <a:spcPts val="0"/>
                        </a:spcAft>
                        <a:buFont typeface="Arial"/>
                        <a:buChar char="•"/>
                      </a:pPr>
                      <a:r>
                        <a:rPr lang="en-US" sz="2000" kern="1200" spc="0" baseline="0" noProof="0" dirty="0">
                          <a:solidFill>
                            <a:srgbClr val="FFFFFF"/>
                          </a:solidFill>
                          <a:latin typeface="+mn-lt"/>
                          <a:ea typeface="+mn-ea"/>
                          <a:cs typeface="+mn-cs"/>
                        </a:rPr>
                        <a:t>Lead time is X weeks </a:t>
                      </a:r>
                    </a:p>
                    <a:p>
                      <a:pPr marL="342265" lvl="0" indent="-342900" algn="l">
                        <a:lnSpc>
                          <a:spcPct val="100000"/>
                        </a:lnSpc>
                        <a:spcBef>
                          <a:spcPts val="0"/>
                        </a:spcBef>
                        <a:spcAft>
                          <a:spcPts val="0"/>
                        </a:spcAft>
                        <a:buFont typeface="Arial"/>
                        <a:buChar char="•"/>
                      </a:pPr>
                      <a:r>
                        <a:rPr lang="en-US" sz="2000" kern="1200" spc="0" baseline="0" noProof="0" dirty="0">
                          <a:solidFill>
                            <a:srgbClr val="FFFFFF"/>
                          </a:solidFill>
                          <a:latin typeface="+mn-lt"/>
                          <a:ea typeface="+mn-ea"/>
                          <a:cs typeface="+mn-cs"/>
                        </a:rPr>
                        <a:t>Schedule opportunity follow ups during the workshop keep the momentum going </a:t>
                      </a:r>
                    </a:p>
                    <a:p>
                      <a:pPr marL="342265" lvl="0" indent="-342900" algn="l">
                        <a:lnSpc>
                          <a:spcPct val="100000"/>
                        </a:lnSpc>
                        <a:spcBef>
                          <a:spcPts val="0"/>
                        </a:spcBef>
                        <a:spcAft>
                          <a:spcPts val="0"/>
                        </a:spcAft>
                        <a:buFont typeface="Arial"/>
                        <a:buChar char="•"/>
                      </a:pPr>
                      <a:r>
                        <a:rPr lang="en-US" sz="2000" kern="1200" spc="0" baseline="0" noProof="0" dirty="0">
                          <a:solidFill>
                            <a:srgbClr val="FFFFFF"/>
                          </a:solidFill>
                          <a:latin typeface="+mn-lt"/>
                          <a:ea typeface="+mn-ea"/>
                          <a:cs typeface="+mn-cs"/>
                        </a:rPr>
                        <a:t>Invite continuous communication, both email and in person</a:t>
                      </a:r>
                    </a:p>
                    <a:p>
                      <a:pPr marL="342265" lvl="0" indent="-342900" algn="l">
                        <a:lnSpc>
                          <a:spcPct val="100000"/>
                        </a:lnSpc>
                        <a:spcBef>
                          <a:spcPts val="0"/>
                        </a:spcBef>
                        <a:spcAft>
                          <a:spcPts val="0"/>
                        </a:spcAft>
                        <a:buFont typeface="Arial"/>
                        <a:buChar char="•"/>
                      </a:pPr>
                      <a:r>
                        <a:rPr lang="en-US" sz="2000" kern="1200" spc="0" baseline="0" noProof="0" dirty="0">
                          <a:solidFill>
                            <a:srgbClr val="FFFFFF"/>
                          </a:solidFill>
                          <a:latin typeface="+mn-lt"/>
                          <a:ea typeface="+mn-ea"/>
                          <a:cs typeface="+mn-cs"/>
                        </a:rPr>
                        <a:t>Invite a mix of persons from different business units and roles </a:t>
                      </a:r>
                    </a:p>
                  </a:txBody>
                  <a:tcPr/>
                </a:tc>
                <a:extLst>
                  <a:ext uri="{0D108BD9-81ED-4DB2-BD59-A6C34878D82A}">
                    <a16:rowId xmlns:a16="http://schemas.microsoft.com/office/drawing/2014/main" val="3377171463"/>
                  </a:ext>
                </a:extLst>
              </a:tr>
            </a:tbl>
          </a:graphicData>
        </a:graphic>
      </p:graphicFrame>
    </p:spTree>
    <p:extLst>
      <p:ext uri="{BB962C8B-B14F-4D97-AF65-F5344CB8AC3E}">
        <p14:creationId xmlns:p14="http://schemas.microsoft.com/office/powerpoint/2010/main" val="10781912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402296" y="1124271"/>
            <a:ext cx="11884216" cy="6559212"/>
          </a:xfrm>
        </p:spPr>
        <p:txBody>
          <a:bodyPr/>
          <a:lstStyle/>
          <a:p>
            <a:r>
              <a:rPr lang="en-US" sz="3264"/>
              <a:t>Allow the Cloud Governance team to control which Azure services can be used across the business units, while allowing controlled exceptions</a:t>
            </a:r>
          </a:p>
          <a:p>
            <a:pPr lvl="1">
              <a:spcBef>
                <a:spcPts val="612"/>
              </a:spcBef>
            </a:pPr>
            <a:r>
              <a:rPr lang="en-US" sz="2856">
                <a:latin typeface="+mj-lt"/>
              </a:rPr>
              <a:t>Control resource types and expensive configurations within common resource types</a:t>
            </a:r>
          </a:p>
          <a:p>
            <a:pPr lvl="1">
              <a:spcBef>
                <a:spcPts val="612"/>
              </a:spcBef>
            </a:pPr>
            <a:r>
              <a:rPr lang="en-US" sz="2856"/>
              <a:t>Restrict </a:t>
            </a:r>
            <a:r>
              <a:rPr lang="en-US" sz="2856" err="1"/>
              <a:t>Resourcegroup</a:t>
            </a:r>
            <a:r>
              <a:rPr lang="en-US" sz="2856"/>
              <a:t> creation to approved groups</a:t>
            </a:r>
            <a:endParaRPr lang="en-US" sz="2856">
              <a:latin typeface="+mj-lt"/>
            </a:endParaRPr>
          </a:p>
          <a:p>
            <a:pPr lvl="1">
              <a:spcBef>
                <a:spcPts val="612"/>
              </a:spcBef>
            </a:pPr>
            <a:r>
              <a:rPr lang="en-US" sz="2856">
                <a:latin typeface="+mj-lt"/>
              </a:rPr>
              <a:t>Exceptions must be limited to a specific resource type and resource group</a:t>
            </a:r>
          </a:p>
          <a:p>
            <a:pPr>
              <a:spcBef>
                <a:spcPts val="1836"/>
              </a:spcBef>
            </a:pPr>
            <a:r>
              <a:rPr lang="en-US" sz="3264"/>
              <a:t>Prevent accidental deletion of resources</a:t>
            </a:r>
          </a:p>
          <a:p>
            <a:pPr>
              <a:spcBef>
                <a:spcPts val="1836"/>
              </a:spcBef>
            </a:pPr>
            <a:r>
              <a:rPr lang="en-US" sz="3264"/>
              <a:t>Implement a common resource naming standard across the organization</a:t>
            </a:r>
          </a:p>
          <a:p>
            <a:endParaRPr lang="en-IE"/>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402296" y="345707"/>
            <a:ext cx="11236575" cy="565067"/>
          </a:xfrm>
        </p:spPr>
        <p:txBody>
          <a:bodyPr/>
          <a:lstStyle/>
          <a:p>
            <a:r>
              <a:rPr lang="en-IE"/>
              <a:t>Customer Needs—Resource Consistency</a:t>
            </a:r>
          </a:p>
        </p:txBody>
      </p:sp>
    </p:spTree>
    <p:extLst>
      <p:ext uri="{BB962C8B-B14F-4D97-AF65-F5344CB8AC3E}">
        <p14:creationId xmlns:p14="http://schemas.microsoft.com/office/powerpoint/2010/main" val="2997953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402296" y="1124271"/>
            <a:ext cx="11884216" cy="5800939"/>
          </a:xfrm>
        </p:spPr>
        <p:txBody>
          <a:bodyPr/>
          <a:lstStyle/>
          <a:p>
            <a:r>
              <a:rPr lang="en-US"/>
              <a:t>Rules that are too permissive may allow unintended network access and should be reviewed. Monitor unprotected endpoints, applications, and storage accounts. Endpoints and applications that aren't protected by a firewall, and storage accounts with unrestricted access can allow unintended access to information contained within the information system.</a:t>
            </a:r>
          </a:p>
          <a:p>
            <a:pPr lvl="1"/>
            <a:r>
              <a:rPr lang="en-US"/>
              <a:t>Audit unrestricted network access to storage accounts</a:t>
            </a:r>
          </a:p>
          <a:p>
            <a:pPr lvl="1"/>
            <a:r>
              <a:rPr lang="en-US"/>
              <a:t>Access through Internet facing endpoint should be restricted</a:t>
            </a:r>
          </a:p>
          <a:p>
            <a:pPr lvl="1"/>
            <a:r>
              <a:rPr lang="en-US"/>
              <a:t>Allowed locations</a:t>
            </a:r>
          </a:p>
          <a:p>
            <a:pPr lvl="1"/>
            <a:r>
              <a:rPr lang="en-US"/>
              <a:t>Allowed locations for resource groups</a:t>
            </a:r>
          </a:p>
          <a:p>
            <a:pPr lvl="1"/>
            <a:r>
              <a:rPr lang="en-US"/>
              <a:t>Audit use of classic storage accounts</a:t>
            </a:r>
          </a:p>
          <a:p>
            <a:pPr lvl="1"/>
            <a:r>
              <a:rPr lang="en-US"/>
              <a:t>Audit use of classic virtual machines</a:t>
            </a:r>
          </a:p>
          <a:p>
            <a:pPr lvl="1"/>
            <a:r>
              <a:rPr lang="en-US"/>
              <a:t>Audit VMs that do not use managed disks</a:t>
            </a:r>
          </a:p>
          <a:p>
            <a:endParaRPr lang="en-IE"/>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402296" y="345707"/>
            <a:ext cx="11630296" cy="448228"/>
          </a:xfrm>
        </p:spPr>
        <p:txBody>
          <a:bodyPr/>
          <a:lstStyle/>
          <a:p>
            <a:r>
              <a:rPr lang="en-IE" sz="2856"/>
              <a:t>Customer Needs—Resource Consistency </a:t>
            </a:r>
            <a:r>
              <a:rPr lang="en-US" sz="2856" b="1"/>
              <a:t>Control Backlog</a:t>
            </a:r>
            <a:endParaRPr lang="en-IE" sz="2856"/>
          </a:p>
        </p:txBody>
      </p:sp>
    </p:spTree>
    <p:extLst>
      <p:ext uri="{BB962C8B-B14F-4D97-AF65-F5344CB8AC3E}">
        <p14:creationId xmlns:p14="http://schemas.microsoft.com/office/powerpoint/2010/main" val="9157814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B5DEA6-A7FC-4F2F-BD89-C0501CB26E49}"/>
              </a:ext>
            </a:extLst>
          </p:cNvPr>
          <p:cNvSpPr>
            <a:spLocks noGrp="1"/>
          </p:cNvSpPr>
          <p:nvPr>
            <p:ph type="title"/>
          </p:nvPr>
        </p:nvSpPr>
        <p:spPr/>
        <p:txBody>
          <a:bodyPr/>
          <a:lstStyle/>
          <a:p>
            <a:r>
              <a:rPr lang="en-US"/>
              <a:t>Cost Management</a:t>
            </a:r>
          </a:p>
        </p:txBody>
      </p:sp>
    </p:spTree>
    <p:extLst>
      <p:ext uri="{BB962C8B-B14F-4D97-AF65-F5344CB8AC3E}">
        <p14:creationId xmlns:p14="http://schemas.microsoft.com/office/powerpoint/2010/main" val="151953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8D6D3-5923-44DB-A93C-A53ABFA1D06D}"/>
              </a:ext>
            </a:extLst>
          </p:cNvPr>
          <p:cNvSpPr>
            <a:spLocks noGrp="1"/>
          </p:cNvSpPr>
          <p:nvPr>
            <p:ph type="title"/>
          </p:nvPr>
        </p:nvSpPr>
        <p:spPr/>
        <p:txBody>
          <a:bodyPr/>
          <a:lstStyle/>
          <a:p>
            <a:r>
              <a:rPr lang="en-US" sz="4000">
                <a:latin typeface="Segoe UI Semibold" panose="020B0702040204020203" pitchFamily="34" charset="0"/>
                <a:cs typeface="Segoe UI Semibold" panose="020B0702040204020203" pitchFamily="34" charset="0"/>
              </a:rPr>
              <a:t>Workshop | Creating the cost mgmt. baseline</a:t>
            </a:r>
          </a:p>
        </p:txBody>
      </p:sp>
      <p:sp>
        <p:nvSpPr>
          <p:cNvPr id="5" name="Text Placeholder 4">
            <a:extLst>
              <a:ext uri="{FF2B5EF4-FFF2-40B4-BE49-F238E27FC236}">
                <a16:creationId xmlns:a16="http://schemas.microsoft.com/office/drawing/2014/main" id="{E9F239CA-6AE4-4F59-B942-93C18F7A7EF0}"/>
              </a:ext>
            </a:extLst>
          </p:cNvPr>
          <p:cNvSpPr>
            <a:spLocks noGrp="1"/>
          </p:cNvSpPr>
          <p:nvPr>
            <p:ph type="body" sz="quarter" idx="10"/>
          </p:nvPr>
        </p:nvSpPr>
        <p:spPr>
          <a:xfrm>
            <a:off x="274604" y="1212850"/>
            <a:ext cx="11887269" cy="5409173"/>
          </a:xfrm>
        </p:spPr>
        <p:txBody>
          <a:bodyPr/>
          <a:lstStyle/>
          <a:p>
            <a:pPr>
              <a:spcAft>
                <a:spcPts val="300"/>
              </a:spcAft>
            </a:pPr>
            <a:r>
              <a:rPr lang="en-US" sz="2400">
                <a:latin typeface="Segoe UI" panose="020B0502040204020203" pitchFamily="34" charset="0"/>
                <a:cs typeface="Segoe UI" panose="020B0502040204020203" pitchFamily="34" charset="0"/>
              </a:rPr>
              <a:t>Estimated time frame: approx. ~ 2hrs</a:t>
            </a:r>
          </a:p>
          <a:p>
            <a:pPr>
              <a:spcAft>
                <a:spcPts val="300"/>
              </a:spcAft>
            </a:pPr>
            <a:r>
              <a:rPr lang="en-US" sz="2400" b="1">
                <a:latin typeface="Segoe UI" panose="020B0502040204020203" pitchFamily="34" charset="0"/>
                <a:cs typeface="Segoe UI" panose="020B0502040204020203" pitchFamily="34" charset="0"/>
              </a:rPr>
              <a:t>Participants</a:t>
            </a:r>
            <a:r>
              <a:rPr lang="en-US" sz="2400">
                <a:latin typeface="Segoe UI" panose="020B0502040204020203" pitchFamily="34" charset="0"/>
                <a:cs typeface="Segoe UI" panose="020B0502040204020203" pitchFamily="34" charset="0"/>
              </a:rPr>
              <a:t>: </a:t>
            </a:r>
          </a:p>
          <a:p>
            <a:pPr marL="342900" indent="-342900">
              <a:spcAft>
                <a:spcPts val="300"/>
              </a:spcAft>
              <a:buFont typeface="Arial" panose="020B0604020202020204" pitchFamily="34" charset="0"/>
              <a:buChar char="•"/>
            </a:pPr>
            <a:r>
              <a:rPr lang="en-US" sz="2400">
                <a:latin typeface="Segoe UI" panose="020B0502040204020203" pitchFamily="34" charset="0"/>
                <a:cs typeface="Segoe UI" panose="020B0502040204020203" pitchFamily="34" charset="0"/>
              </a:rPr>
              <a:t>Finance, cost center owners, application owners, IT teams</a:t>
            </a:r>
          </a:p>
          <a:p>
            <a:pPr>
              <a:spcAft>
                <a:spcPts val="300"/>
              </a:spcAft>
            </a:pPr>
            <a:r>
              <a:rPr lang="en-US" sz="2400" b="1">
                <a:latin typeface="Segoe UI" panose="020B0502040204020203" pitchFamily="34" charset="0"/>
                <a:cs typeface="Segoe UI" panose="020B0502040204020203" pitchFamily="34" charset="0"/>
              </a:rPr>
              <a:t>Outcomes:</a:t>
            </a:r>
          </a:p>
          <a:p>
            <a:pPr marL="342900" indent="-342900">
              <a:spcAft>
                <a:spcPts val="300"/>
              </a:spcAft>
              <a:buFont typeface="Arial" panose="020B0604020202020204" pitchFamily="34" charset="0"/>
              <a:buChar char="•"/>
            </a:pPr>
            <a:r>
              <a:rPr lang="en-US" sz="2400">
                <a:latin typeface="Segoe UI" panose="020B0502040204020203" pitchFamily="34" charset="0"/>
                <a:cs typeface="Segoe UI" panose="020B0502040204020203" pitchFamily="34" charset="0"/>
              </a:rPr>
              <a:t>Budget setup, cost analysis, view bills and invoices, scope</a:t>
            </a:r>
          </a:p>
          <a:p>
            <a:pPr>
              <a:spcAft>
                <a:spcPts val="300"/>
              </a:spcAft>
            </a:pPr>
            <a:r>
              <a:rPr lang="en-US" sz="2400" b="1">
                <a:latin typeface="Segoe UI" panose="020B0502040204020203" pitchFamily="34" charset="0"/>
                <a:cs typeface="Segoe UI" panose="020B0502040204020203" pitchFamily="34" charset="0"/>
              </a:rPr>
              <a:t>Requirements:</a:t>
            </a:r>
          </a:p>
          <a:p>
            <a:pPr marL="342900" indent="-342900">
              <a:spcAft>
                <a:spcPts val="300"/>
              </a:spcAft>
              <a:buFont typeface="Arial" panose="020B0604020202020204" pitchFamily="34" charset="0"/>
              <a:buChar char="•"/>
            </a:pPr>
            <a:r>
              <a:rPr lang="en-US" sz="2400">
                <a:latin typeface="Segoe UI" panose="020B0502040204020203" pitchFamily="34" charset="0"/>
                <a:cs typeface="Segoe UI" panose="020B0502040204020203" pitchFamily="34" charset="0"/>
              </a:rPr>
              <a:t>Management group, subscriptions and tagging</a:t>
            </a:r>
          </a:p>
          <a:p>
            <a:pPr>
              <a:spcAft>
                <a:spcPts val="300"/>
              </a:spcAft>
            </a:pPr>
            <a:r>
              <a:rPr lang="en-US" sz="2400" b="1">
                <a:latin typeface="Segoe UI" panose="020B0502040204020203" pitchFamily="34" charset="0"/>
                <a:cs typeface="Segoe UI" panose="020B0502040204020203" pitchFamily="34" charset="0"/>
              </a:rPr>
              <a:t>Triggers:</a:t>
            </a:r>
          </a:p>
          <a:p>
            <a:pPr marL="342900" indent="-342900">
              <a:spcAft>
                <a:spcPts val="300"/>
              </a:spcAft>
              <a:buFont typeface="Arial" panose="020B0604020202020204" pitchFamily="34" charset="0"/>
              <a:buChar char="•"/>
            </a:pPr>
            <a:r>
              <a:rPr lang="en-US" sz="2400">
                <a:latin typeface="Segoe UI" panose="020B0502040204020203" pitchFamily="34" charset="0"/>
                <a:cs typeface="Segoe UI" panose="020B0502040204020203" pitchFamily="34" charset="0"/>
              </a:rPr>
              <a:t>Concerned about budgets</a:t>
            </a:r>
          </a:p>
          <a:p>
            <a:pPr marL="342900" indent="-342900">
              <a:spcAft>
                <a:spcPts val="300"/>
              </a:spcAft>
              <a:buFont typeface="Arial" panose="020B0604020202020204" pitchFamily="34" charset="0"/>
              <a:buChar char="•"/>
            </a:pPr>
            <a:r>
              <a:rPr lang="en-US" sz="2400">
                <a:latin typeface="Segoe UI" panose="020B0502040204020203" pitchFamily="34" charset="0"/>
                <a:cs typeface="Segoe UI" panose="020B0502040204020203" pitchFamily="34" charset="0"/>
              </a:rPr>
              <a:t>Cost allocation across business units</a:t>
            </a:r>
          </a:p>
          <a:p>
            <a:pPr marL="342900" indent="-342900">
              <a:spcAft>
                <a:spcPts val="300"/>
              </a:spcAft>
              <a:buFont typeface="Arial" panose="020B0604020202020204" pitchFamily="34" charset="0"/>
              <a:buChar char="•"/>
            </a:pPr>
            <a:r>
              <a:rPr lang="en-US" sz="2400">
                <a:latin typeface="Segoe UI" panose="020B0502040204020203" pitchFamily="34" charset="0"/>
                <a:cs typeface="Segoe UI" panose="020B0502040204020203" pitchFamily="34" charset="0"/>
              </a:rPr>
              <a:t>Need to implement cost guardrails</a:t>
            </a:r>
          </a:p>
          <a:p>
            <a:pPr marL="342900" indent="-342900">
              <a:spcAft>
                <a:spcPts val="300"/>
              </a:spcAft>
              <a:buFont typeface="Arial" panose="020B0604020202020204" pitchFamily="34" charset="0"/>
              <a:buChar char="•"/>
            </a:pPr>
            <a:r>
              <a:rPr lang="en-US" sz="2400">
                <a:latin typeface="Segoe UI" panose="020B0502040204020203" pitchFamily="34" charset="0"/>
                <a:cs typeface="Segoe UI" panose="020B0502040204020203" pitchFamily="34" charset="0"/>
              </a:rPr>
              <a:t>Need to analyze cost of an application</a:t>
            </a:r>
          </a:p>
        </p:txBody>
      </p:sp>
    </p:spTree>
    <p:extLst>
      <p:ext uri="{BB962C8B-B14F-4D97-AF65-F5344CB8AC3E}">
        <p14:creationId xmlns:p14="http://schemas.microsoft.com/office/powerpoint/2010/main" val="37614375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a:latin typeface="Segoe UI Semibold "/>
              </a:rPr>
              <a:t>Let’s outline cost management</a:t>
            </a:r>
          </a:p>
        </p:txBody>
      </p:sp>
      <p:sp>
        <p:nvSpPr>
          <p:cNvPr id="6" name="Title 1">
            <a:extLst>
              <a:ext uri="{FF2B5EF4-FFF2-40B4-BE49-F238E27FC236}">
                <a16:creationId xmlns:a16="http://schemas.microsoft.com/office/drawing/2014/main" id="{6F91D407-6674-45D3-BEE3-22EBD1C4613F}"/>
              </a:ext>
            </a:extLst>
          </p:cNvPr>
          <p:cNvSpPr txBox="1">
            <a:spLocks/>
          </p:cNvSpPr>
          <p:nvPr/>
        </p:nvSpPr>
        <p:spPr>
          <a:xfrm>
            <a:off x="545535" y="1358688"/>
            <a:ext cx="5780756" cy="585260"/>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chemeClr val="tx2"/>
                </a:solidFill>
              </a:rPr>
              <a:t>Continuous</a:t>
            </a:r>
            <a:r>
              <a:rPr lang="en-US" sz="2800"/>
              <a:t> cost optimization process</a:t>
            </a:r>
            <a:br>
              <a:rPr lang="en-US" sz="2800"/>
            </a:br>
            <a:endParaRPr lang="en-US" sz="2800"/>
          </a:p>
        </p:txBody>
      </p:sp>
      <p:grpSp>
        <p:nvGrpSpPr>
          <p:cNvPr id="2" name="Group 1">
            <a:extLst>
              <a:ext uri="{FF2B5EF4-FFF2-40B4-BE49-F238E27FC236}">
                <a16:creationId xmlns:a16="http://schemas.microsoft.com/office/drawing/2014/main" id="{9EF99B9A-A5C6-4C04-8A29-CEBB3FDAE507}"/>
              </a:ext>
            </a:extLst>
          </p:cNvPr>
          <p:cNvGrpSpPr/>
          <p:nvPr/>
        </p:nvGrpSpPr>
        <p:grpSpPr>
          <a:xfrm>
            <a:off x="3666271" y="2035820"/>
            <a:ext cx="4285625" cy="4046669"/>
            <a:chOff x="5826962" y="2261353"/>
            <a:chExt cx="4603489" cy="4616570"/>
          </a:xfrm>
        </p:grpSpPr>
        <p:sp>
          <p:nvSpPr>
            <p:cNvPr id="7" name="Freeform: Shape 6">
              <a:extLst>
                <a:ext uri="{FF2B5EF4-FFF2-40B4-BE49-F238E27FC236}">
                  <a16:creationId xmlns:a16="http://schemas.microsoft.com/office/drawing/2014/main" id="{8127DFDA-41DC-4EC8-B4D0-430DD90B6D1B}"/>
                </a:ext>
              </a:extLst>
            </p:cNvPr>
            <p:cNvSpPr/>
            <p:nvPr/>
          </p:nvSpPr>
          <p:spPr>
            <a:xfrm>
              <a:off x="5844845" y="2310201"/>
              <a:ext cx="4567722" cy="456772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1468764" tIns="3161634" rIns="1414386" bIns="605886" numCol="1" spcCol="1270" anchor="ctr" anchorCtr="0">
              <a:noAutofit/>
            </a:bodyPr>
            <a:lstStyle/>
            <a:p>
              <a:pPr algn="ctr" defTabSz="932470">
                <a:lnSpc>
                  <a:spcPct val="90000"/>
                </a:lnSpc>
                <a:spcBef>
                  <a:spcPct val="0"/>
                </a:spcBef>
                <a:spcAft>
                  <a:spcPct val="35000"/>
                </a:spcAft>
                <a:defRPr/>
              </a:pPr>
              <a:r>
                <a:rPr lang="en-US" sz="1400" kern="0">
                  <a:solidFill>
                    <a:srgbClr val="0078D4"/>
                  </a:solidFill>
                  <a:latin typeface="Segoe UI Semibold"/>
                </a:rPr>
                <a:t>Accountability</a:t>
              </a:r>
            </a:p>
          </p:txBody>
        </p:sp>
        <p:sp>
          <p:nvSpPr>
            <p:cNvPr id="8" name="Freeform: Shape 7">
              <a:extLst>
                <a:ext uri="{FF2B5EF4-FFF2-40B4-BE49-F238E27FC236}">
                  <a16:creationId xmlns:a16="http://schemas.microsoft.com/office/drawing/2014/main" id="{DB5DA824-D7EA-417F-B720-1F44203F02E9}"/>
                </a:ext>
              </a:extLst>
            </p:cNvPr>
            <p:cNvSpPr/>
            <p:nvPr/>
          </p:nvSpPr>
          <p:spPr>
            <a:xfrm>
              <a:off x="5862729" y="2261353"/>
              <a:ext cx="4567722" cy="456772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2834278" tIns="1192405" rIns="731427" bIns="2464841" numCol="1" spcCol="1270" anchor="ctr" anchorCtr="0">
              <a:noAutofit/>
            </a:bodyPr>
            <a:lstStyle/>
            <a:p>
              <a:pPr algn="ctr" defTabSz="932470">
                <a:lnSpc>
                  <a:spcPct val="90000"/>
                </a:lnSpc>
                <a:spcBef>
                  <a:spcPct val="0"/>
                </a:spcBef>
                <a:spcAft>
                  <a:spcPct val="35000"/>
                </a:spcAft>
                <a:defRPr/>
              </a:pPr>
              <a:r>
                <a:rPr lang="en-US" sz="1400" kern="0">
                  <a:solidFill>
                    <a:srgbClr val="0078D4"/>
                  </a:solidFill>
                  <a:latin typeface="Segoe UI Semibold"/>
                </a:rPr>
                <a:t>Monitor</a:t>
              </a:r>
            </a:p>
          </p:txBody>
        </p:sp>
        <p:sp>
          <p:nvSpPr>
            <p:cNvPr id="9" name="Freeform: Shape 8">
              <a:extLst>
                <a:ext uri="{FF2B5EF4-FFF2-40B4-BE49-F238E27FC236}">
                  <a16:creationId xmlns:a16="http://schemas.microsoft.com/office/drawing/2014/main" id="{0FD7564B-FC9B-4202-BCA5-952EB0920865}"/>
                </a:ext>
              </a:extLst>
            </p:cNvPr>
            <p:cNvSpPr/>
            <p:nvPr/>
          </p:nvSpPr>
          <p:spPr>
            <a:xfrm>
              <a:off x="5826962" y="2261353"/>
              <a:ext cx="4567722" cy="456772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457142" tIns="1192405" rIns="2559993" bIns="2464841" numCol="1" spcCol="1270" anchor="ctr" anchorCtr="0">
              <a:noAutofit/>
            </a:bodyPr>
            <a:lstStyle/>
            <a:p>
              <a:pPr algn="ctr" defTabSz="932470">
                <a:lnSpc>
                  <a:spcPct val="90000"/>
                </a:lnSpc>
                <a:spcBef>
                  <a:spcPct val="0"/>
                </a:spcBef>
                <a:spcAft>
                  <a:spcPct val="35000"/>
                </a:spcAft>
                <a:defRPr/>
              </a:pPr>
              <a:r>
                <a:rPr lang="en-US" sz="1400" kern="0">
                  <a:solidFill>
                    <a:srgbClr val="0078D4"/>
                  </a:solidFill>
                  <a:latin typeface="Segoe UI Semibold"/>
                </a:rPr>
                <a:t>Optimization</a:t>
              </a:r>
            </a:p>
          </p:txBody>
        </p:sp>
        <p:pic>
          <p:nvPicPr>
            <p:cNvPr id="10" name="Graphic 9">
              <a:extLst>
                <a:ext uri="{FF2B5EF4-FFF2-40B4-BE49-F238E27FC236}">
                  <a16:creationId xmlns:a16="http://schemas.microsoft.com/office/drawing/2014/main" id="{46817670-8337-4771-8DD4-9417DF60A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7881" y="4073446"/>
              <a:ext cx="1041647" cy="1018775"/>
            </a:xfrm>
            <a:prstGeom prst="rect">
              <a:avLst/>
            </a:prstGeom>
          </p:spPr>
        </p:pic>
        <p:grpSp>
          <p:nvGrpSpPr>
            <p:cNvPr id="11" name="Group 10">
              <a:extLst>
                <a:ext uri="{FF2B5EF4-FFF2-40B4-BE49-F238E27FC236}">
                  <a16:creationId xmlns:a16="http://schemas.microsoft.com/office/drawing/2014/main" id="{ABBDC990-9D51-45DB-833C-7A3EC87B74BE}"/>
                </a:ext>
              </a:extLst>
            </p:cNvPr>
            <p:cNvGrpSpPr/>
            <p:nvPr/>
          </p:nvGrpSpPr>
          <p:grpSpPr>
            <a:xfrm>
              <a:off x="6116911" y="4870248"/>
              <a:ext cx="747272" cy="1029829"/>
              <a:chOff x="5754733" y="4078706"/>
              <a:chExt cx="747367" cy="1029960"/>
            </a:xfrm>
          </p:grpSpPr>
          <p:sp>
            <p:nvSpPr>
              <p:cNvPr id="12" name="Arrow: Right 11">
                <a:extLst>
                  <a:ext uri="{FF2B5EF4-FFF2-40B4-BE49-F238E27FC236}">
                    <a16:creationId xmlns:a16="http://schemas.microsoft.com/office/drawing/2014/main" id="{E0200807-0780-4E94-8958-E6CBCB0FF04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rot="0" spcFirstLastPara="0" vertOverflow="overflow" horzOverflow="overflow" vert="horz" wrap="square" lIns="2671597" tIns="1192405" rIns="793395" bIns="2464841" numCol="1" spcCol="1270" rtlCol="0" fromWordArt="0" anchor="ctr" anchorCtr="0" forceAA="0" compatLnSpc="1">
                <a:prstTxWarp prst="textNoShape">
                  <a:avLst/>
                </a:prstTxWarp>
                <a:noAutofit/>
              </a:bodyPr>
              <a:lstStyle/>
              <a:p>
                <a:pPr algn="ctr" defTabSz="932470">
                  <a:lnSpc>
                    <a:spcPct val="90000"/>
                  </a:lnSpc>
                  <a:spcBef>
                    <a:spcPct val="0"/>
                  </a:spcBef>
                  <a:spcAft>
                    <a:spcPct val="35000"/>
                  </a:spcAft>
                  <a:defRPr/>
                </a:pPr>
                <a:endParaRPr lang="en-US" sz="1765" kern="0" err="1">
                  <a:solidFill>
                    <a:srgbClr val="0078D4"/>
                  </a:solidFill>
                  <a:latin typeface="Segoe UI Semibold"/>
                </a:endParaRPr>
              </a:p>
            </p:txBody>
          </p:sp>
          <p:sp>
            <p:nvSpPr>
              <p:cNvPr id="13" name="Rectangle 12">
                <a:extLst>
                  <a:ext uri="{FF2B5EF4-FFF2-40B4-BE49-F238E27FC236}">
                    <a16:creationId xmlns:a16="http://schemas.microsoft.com/office/drawing/2014/main" id="{B531C6ED-1F19-4E14-9E78-217CE166CD4C}"/>
                  </a:ext>
                </a:extLst>
              </p:cNvPr>
              <p:cNvSpPr/>
              <p:nvPr/>
            </p:nvSpPr>
            <p:spPr bwMode="auto">
              <a:xfrm rot="19593980">
                <a:off x="6169551" y="4466496"/>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646AE02D-372B-4A8A-8360-D948FE62F6DD}"/>
                </a:ext>
              </a:extLst>
            </p:cNvPr>
            <p:cNvGrpSpPr/>
            <p:nvPr/>
          </p:nvGrpSpPr>
          <p:grpSpPr>
            <a:xfrm>
              <a:off x="9273575" y="5082435"/>
              <a:ext cx="709895" cy="986661"/>
              <a:chOff x="8911800" y="4290925"/>
              <a:chExt cx="709986" cy="986788"/>
            </a:xfrm>
          </p:grpSpPr>
          <p:sp>
            <p:nvSpPr>
              <p:cNvPr id="15" name="Arrow: Right 14">
                <a:extLst>
                  <a:ext uri="{FF2B5EF4-FFF2-40B4-BE49-F238E27FC236}">
                    <a16:creationId xmlns:a16="http://schemas.microsoft.com/office/drawing/2014/main" id="{683F820D-D93E-434D-9A94-DCDC71CD8845}"/>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71597" tIns="1192405" rIns="793395" bIns="2464841" numCol="1" spcCol="1270" anchor="ctr" anchorCtr="0">
                <a:noAutofit/>
              </a:bodyPr>
              <a:lstStyle/>
              <a:p>
                <a:pPr algn="ctr" defTabSz="932470">
                  <a:lnSpc>
                    <a:spcPct val="90000"/>
                  </a:lnSpc>
                  <a:spcBef>
                    <a:spcPct val="0"/>
                  </a:spcBef>
                  <a:spcAft>
                    <a:spcPct val="35000"/>
                  </a:spcAft>
                  <a:defRPr/>
                </a:pPr>
                <a:endParaRPr lang="en-US" sz="1765" kern="0" err="1">
                  <a:solidFill>
                    <a:srgbClr val="0078D4"/>
                  </a:solidFill>
                  <a:latin typeface="Segoe UI Semibold"/>
                </a:endParaRPr>
              </a:p>
            </p:txBody>
          </p:sp>
          <p:sp>
            <p:nvSpPr>
              <p:cNvPr id="16" name="Rectangle 15">
                <a:extLst>
                  <a:ext uri="{FF2B5EF4-FFF2-40B4-BE49-F238E27FC236}">
                    <a16:creationId xmlns:a16="http://schemas.microsoft.com/office/drawing/2014/main" id="{D5726B93-7AF6-4E91-8309-4FC989557F77}"/>
                  </a:ext>
                </a:extLst>
              </p:cNvPr>
              <p:cNvSpPr/>
              <p:nvPr/>
            </p:nvSpPr>
            <p:spPr bwMode="auto">
              <a:xfrm rot="2006020" flipV="1">
                <a:off x="9289237" y="4290925"/>
                <a:ext cx="332549" cy="64216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3E525CAF-7B2E-4ECC-8BBB-E5A5FEDD1CA8}"/>
                </a:ext>
              </a:extLst>
            </p:cNvPr>
            <p:cNvGrpSpPr/>
            <p:nvPr/>
          </p:nvGrpSpPr>
          <p:grpSpPr>
            <a:xfrm>
              <a:off x="7752115" y="2423853"/>
              <a:ext cx="997647" cy="653685"/>
              <a:chOff x="7390147" y="1631999"/>
              <a:chExt cx="997774" cy="653768"/>
            </a:xfrm>
          </p:grpSpPr>
          <p:sp>
            <p:nvSpPr>
              <p:cNvPr id="18" name="Arrow: Right 17">
                <a:extLst>
                  <a:ext uri="{FF2B5EF4-FFF2-40B4-BE49-F238E27FC236}">
                    <a16:creationId xmlns:a16="http://schemas.microsoft.com/office/drawing/2014/main" id="{BA196AB2-55F2-4AEC-B0A8-B56EA62087EE}"/>
                  </a:ext>
                </a:extLst>
              </p:cNvPr>
              <p:cNvSpPr/>
              <p:nvPr/>
            </p:nvSpPr>
            <p:spPr bwMode="auto">
              <a:xfrm>
                <a:off x="7729117" y="1631999"/>
                <a:ext cx="658804"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71597" tIns="1192405" rIns="793395" bIns="2464841" numCol="1" spcCol="1270" anchor="ctr" anchorCtr="0">
                <a:noAutofit/>
              </a:bodyPr>
              <a:lstStyle/>
              <a:p>
                <a:pPr algn="ctr" defTabSz="932470">
                  <a:lnSpc>
                    <a:spcPct val="90000"/>
                  </a:lnSpc>
                  <a:spcBef>
                    <a:spcPct val="0"/>
                  </a:spcBef>
                  <a:spcAft>
                    <a:spcPct val="35000"/>
                  </a:spcAft>
                  <a:defRPr/>
                </a:pPr>
                <a:endParaRPr lang="en-US" sz="1765" kern="0" err="1">
                  <a:solidFill>
                    <a:srgbClr val="0078D4"/>
                  </a:solidFill>
                  <a:latin typeface="Segoe UI Semibold"/>
                </a:endParaRPr>
              </a:p>
            </p:txBody>
          </p:sp>
          <p:sp>
            <p:nvSpPr>
              <p:cNvPr id="19" name="Rectangle 18">
                <a:extLst>
                  <a:ext uri="{FF2B5EF4-FFF2-40B4-BE49-F238E27FC236}">
                    <a16:creationId xmlns:a16="http://schemas.microsoft.com/office/drawing/2014/main" id="{784C7C84-27E7-4FCF-B5C6-FF84AA6F2949}"/>
                  </a:ext>
                </a:extLst>
              </p:cNvPr>
              <p:cNvSpPr/>
              <p:nvPr/>
            </p:nvSpPr>
            <p:spPr bwMode="auto">
              <a:xfrm rot="16200000">
                <a:off x="7544957" y="1632132"/>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0" name="Freeform: Shape 19">
            <a:extLst>
              <a:ext uri="{FF2B5EF4-FFF2-40B4-BE49-F238E27FC236}">
                <a16:creationId xmlns:a16="http://schemas.microsoft.com/office/drawing/2014/main" id="{BFF824AC-8513-40BE-B4B2-C39B07B33B5F}"/>
              </a:ext>
            </a:extLst>
          </p:cNvPr>
          <p:cNvSpPr/>
          <p:nvPr/>
        </p:nvSpPr>
        <p:spPr>
          <a:xfrm>
            <a:off x="228949" y="2470985"/>
            <a:ext cx="3277376" cy="748145"/>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31" tIns="89631" rIns="89631" bIns="89631" numCol="1" spcCol="1270" anchor="t" anchorCtr="0">
            <a:spAutoFit/>
          </a:bodyPr>
          <a:lstStyle/>
          <a:p>
            <a:pPr algn="r" defTabSz="697119">
              <a:lnSpc>
                <a:spcPct val="90000"/>
              </a:lnSpc>
              <a:spcBef>
                <a:spcPct val="0"/>
              </a:spcBef>
              <a:spcAft>
                <a:spcPct val="35000"/>
              </a:spcAft>
              <a:defRPr/>
            </a:pPr>
            <a:r>
              <a:rPr lang="en-US" sz="1961" kern="0">
                <a:solidFill>
                  <a:srgbClr val="0078D4"/>
                </a:solidFill>
                <a:latin typeface="Segoe UI Semibold"/>
              </a:rPr>
              <a:t>Management teams</a:t>
            </a:r>
          </a:p>
          <a:p>
            <a:pPr marL="0" lvl="1" algn="r" defTabSz="522840">
              <a:lnSpc>
                <a:spcPct val="90000"/>
              </a:lnSpc>
              <a:spcBef>
                <a:spcPct val="0"/>
              </a:spcBef>
              <a:spcAft>
                <a:spcPct val="15000"/>
              </a:spcAft>
              <a:defRPr/>
            </a:pPr>
            <a:endParaRPr lang="en-US" sz="1372" kern="0">
              <a:solidFill>
                <a:srgbClr val="1A1A1A"/>
              </a:solidFill>
            </a:endParaRPr>
          </a:p>
        </p:txBody>
      </p:sp>
      <p:sp>
        <p:nvSpPr>
          <p:cNvPr id="21" name="Freeform: Shape 20">
            <a:extLst>
              <a:ext uri="{FF2B5EF4-FFF2-40B4-BE49-F238E27FC236}">
                <a16:creationId xmlns:a16="http://schemas.microsoft.com/office/drawing/2014/main" id="{B83A7EDD-5427-46DF-88D4-D5BF586D46C0}"/>
              </a:ext>
            </a:extLst>
          </p:cNvPr>
          <p:cNvSpPr/>
          <p:nvPr/>
        </p:nvSpPr>
        <p:spPr>
          <a:xfrm>
            <a:off x="228949" y="3644009"/>
            <a:ext cx="3277376" cy="748145"/>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31" tIns="89631" rIns="89631" bIns="89631" numCol="1" spcCol="1270" anchor="t" anchorCtr="0">
            <a:spAutoFit/>
          </a:bodyPr>
          <a:lstStyle/>
          <a:p>
            <a:pPr algn="r" defTabSz="697119">
              <a:lnSpc>
                <a:spcPct val="90000"/>
              </a:lnSpc>
              <a:spcBef>
                <a:spcPct val="0"/>
              </a:spcBef>
              <a:spcAft>
                <a:spcPct val="35000"/>
              </a:spcAft>
              <a:defRPr/>
            </a:pPr>
            <a:r>
              <a:rPr lang="en-US" sz="1961" kern="0">
                <a:solidFill>
                  <a:srgbClr val="0078D4"/>
                </a:solidFill>
                <a:latin typeface="Segoe UI Semibold"/>
              </a:rPr>
              <a:t>Finance teams</a:t>
            </a:r>
          </a:p>
          <a:p>
            <a:pPr marL="0" lvl="1" algn="r" defTabSz="522840">
              <a:lnSpc>
                <a:spcPct val="90000"/>
              </a:lnSpc>
              <a:spcBef>
                <a:spcPct val="0"/>
              </a:spcBef>
              <a:spcAft>
                <a:spcPct val="15000"/>
              </a:spcAft>
              <a:defRPr/>
            </a:pPr>
            <a:endParaRPr lang="en-US" sz="1372" kern="0">
              <a:solidFill>
                <a:srgbClr val="1A1A1A"/>
              </a:solidFill>
            </a:endParaRPr>
          </a:p>
        </p:txBody>
      </p:sp>
      <p:sp>
        <p:nvSpPr>
          <p:cNvPr id="22" name="Freeform: Shape 21">
            <a:extLst>
              <a:ext uri="{FF2B5EF4-FFF2-40B4-BE49-F238E27FC236}">
                <a16:creationId xmlns:a16="http://schemas.microsoft.com/office/drawing/2014/main" id="{F95926BB-1DDB-4C3C-87BF-46BD56BBC1A5}"/>
              </a:ext>
            </a:extLst>
          </p:cNvPr>
          <p:cNvSpPr/>
          <p:nvPr/>
        </p:nvSpPr>
        <p:spPr>
          <a:xfrm>
            <a:off x="228949" y="4817033"/>
            <a:ext cx="3277376" cy="748145"/>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31" tIns="89631" rIns="89631" bIns="89631" numCol="1" spcCol="1270" anchor="t" anchorCtr="0">
            <a:spAutoFit/>
          </a:bodyPr>
          <a:lstStyle/>
          <a:p>
            <a:pPr algn="r" defTabSz="697119">
              <a:lnSpc>
                <a:spcPct val="90000"/>
              </a:lnSpc>
              <a:spcBef>
                <a:spcPct val="0"/>
              </a:spcBef>
              <a:spcAft>
                <a:spcPct val="35000"/>
              </a:spcAft>
              <a:defRPr/>
            </a:pPr>
            <a:r>
              <a:rPr lang="en-US" sz="1961" kern="0">
                <a:solidFill>
                  <a:srgbClr val="0078D4"/>
                </a:solidFill>
                <a:latin typeface="Segoe UI Semibold"/>
              </a:rPr>
              <a:t>App teams</a:t>
            </a:r>
          </a:p>
          <a:p>
            <a:pPr marL="0" lvl="1" algn="r" defTabSz="522840">
              <a:lnSpc>
                <a:spcPct val="90000"/>
              </a:lnSpc>
              <a:spcBef>
                <a:spcPct val="0"/>
              </a:spcBef>
              <a:spcAft>
                <a:spcPct val="15000"/>
              </a:spcAft>
              <a:defRPr/>
            </a:pPr>
            <a:endParaRPr lang="en-US" sz="1372" kern="0">
              <a:solidFill>
                <a:srgbClr val="1A1A1A"/>
              </a:solidFill>
            </a:endParaRPr>
          </a:p>
        </p:txBody>
      </p:sp>
      <p:cxnSp>
        <p:nvCxnSpPr>
          <p:cNvPr id="23" name="Straight Connector 22">
            <a:extLst>
              <a:ext uri="{FF2B5EF4-FFF2-40B4-BE49-F238E27FC236}">
                <a16:creationId xmlns:a16="http://schemas.microsoft.com/office/drawing/2014/main" id="{73CCB9F5-F2E8-41C6-8265-B3B4D973552B}"/>
              </a:ext>
            </a:extLst>
          </p:cNvPr>
          <p:cNvCxnSpPr>
            <a:cxnSpLocks/>
          </p:cNvCxnSpPr>
          <p:nvPr/>
        </p:nvCxnSpPr>
        <p:spPr>
          <a:xfrm>
            <a:off x="647873" y="2946643"/>
            <a:ext cx="2858452" cy="0"/>
          </a:xfrm>
          <a:prstGeom prst="line">
            <a:avLst/>
          </a:prstGeom>
          <a:noFill/>
          <a:ln w="9525" cap="flat" cmpd="sng" algn="ctr">
            <a:solidFill>
              <a:srgbClr val="1A1A1A">
                <a:lumMod val="25000"/>
                <a:lumOff val="75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0AE44FC6-6206-4D9F-A3C1-60AC6D6DF87B}"/>
              </a:ext>
            </a:extLst>
          </p:cNvPr>
          <p:cNvCxnSpPr>
            <a:cxnSpLocks/>
          </p:cNvCxnSpPr>
          <p:nvPr/>
        </p:nvCxnSpPr>
        <p:spPr>
          <a:xfrm>
            <a:off x="647873" y="4083452"/>
            <a:ext cx="2858452" cy="0"/>
          </a:xfrm>
          <a:prstGeom prst="line">
            <a:avLst/>
          </a:prstGeom>
          <a:noFill/>
          <a:ln w="9525" cap="flat" cmpd="sng" algn="ctr">
            <a:solidFill>
              <a:srgbClr val="1A1A1A">
                <a:lumMod val="25000"/>
                <a:lumOff val="75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64CA855B-C1F8-4513-8B27-2DDAF59257DB}"/>
              </a:ext>
            </a:extLst>
          </p:cNvPr>
          <p:cNvCxnSpPr>
            <a:cxnSpLocks/>
          </p:cNvCxnSpPr>
          <p:nvPr/>
        </p:nvCxnSpPr>
        <p:spPr>
          <a:xfrm>
            <a:off x="647873" y="5277140"/>
            <a:ext cx="2858452" cy="0"/>
          </a:xfrm>
          <a:prstGeom prst="line">
            <a:avLst/>
          </a:prstGeom>
          <a:noFill/>
          <a:ln w="9525" cap="flat" cmpd="sng" algn="ctr">
            <a:solidFill>
              <a:srgbClr val="1A1A1A">
                <a:lumMod val="25000"/>
                <a:lumOff val="75000"/>
              </a:srgbClr>
            </a:solidFill>
            <a:prstDash val="solid"/>
            <a:headEnd type="none" w="lg" len="med"/>
            <a:tailEnd type="none" w="lg" len="med"/>
          </a:ln>
          <a:effectLst/>
        </p:spPr>
      </p:cxnSp>
      <p:pic>
        <p:nvPicPr>
          <p:cNvPr id="26" name="Picture 25">
            <a:extLst>
              <a:ext uri="{FF2B5EF4-FFF2-40B4-BE49-F238E27FC236}">
                <a16:creationId xmlns:a16="http://schemas.microsoft.com/office/drawing/2014/main" id="{E4501CBF-B086-446E-ABE4-C855E9759EF0}"/>
              </a:ext>
            </a:extLst>
          </p:cNvPr>
          <p:cNvPicPr>
            <a:picLocks noChangeAspect="1"/>
          </p:cNvPicPr>
          <p:nvPr/>
        </p:nvPicPr>
        <p:blipFill>
          <a:blip r:embed="rId5"/>
          <a:stretch>
            <a:fillRect/>
          </a:stretch>
        </p:blipFill>
        <p:spPr>
          <a:xfrm>
            <a:off x="2993470" y="2035820"/>
            <a:ext cx="423606" cy="423606"/>
          </a:xfrm>
          <a:prstGeom prst="rect">
            <a:avLst/>
          </a:prstGeom>
        </p:spPr>
      </p:pic>
      <p:pic>
        <p:nvPicPr>
          <p:cNvPr id="27" name="Picture 26">
            <a:extLst>
              <a:ext uri="{FF2B5EF4-FFF2-40B4-BE49-F238E27FC236}">
                <a16:creationId xmlns:a16="http://schemas.microsoft.com/office/drawing/2014/main" id="{89C2F3CC-AEA2-4EF6-9E3B-7BE035427F3E}"/>
              </a:ext>
            </a:extLst>
          </p:cNvPr>
          <p:cNvPicPr>
            <a:picLocks noChangeAspect="1"/>
          </p:cNvPicPr>
          <p:nvPr/>
        </p:nvPicPr>
        <p:blipFill>
          <a:blip r:embed="rId6"/>
          <a:stretch>
            <a:fillRect/>
          </a:stretch>
        </p:blipFill>
        <p:spPr>
          <a:xfrm>
            <a:off x="2993470" y="3278117"/>
            <a:ext cx="423606" cy="423606"/>
          </a:xfrm>
          <a:prstGeom prst="rect">
            <a:avLst/>
          </a:prstGeom>
        </p:spPr>
      </p:pic>
      <p:pic>
        <p:nvPicPr>
          <p:cNvPr id="28" name="Picture 27">
            <a:extLst>
              <a:ext uri="{FF2B5EF4-FFF2-40B4-BE49-F238E27FC236}">
                <a16:creationId xmlns:a16="http://schemas.microsoft.com/office/drawing/2014/main" id="{66CD45DB-F98C-406E-8B0E-38C1D0FBDF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27386" y="4425961"/>
            <a:ext cx="453555" cy="453555"/>
          </a:xfrm>
          <a:prstGeom prst="rect">
            <a:avLst/>
          </a:prstGeom>
        </p:spPr>
      </p:pic>
      <p:grpSp>
        <p:nvGrpSpPr>
          <p:cNvPr id="33" name="Group 32">
            <a:extLst>
              <a:ext uri="{FF2B5EF4-FFF2-40B4-BE49-F238E27FC236}">
                <a16:creationId xmlns:a16="http://schemas.microsoft.com/office/drawing/2014/main" id="{A7F52476-E6F3-4D50-88FE-DBE0314C26C2}"/>
              </a:ext>
            </a:extLst>
          </p:cNvPr>
          <p:cNvGrpSpPr/>
          <p:nvPr/>
        </p:nvGrpSpPr>
        <p:grpSpPr>
          <a:xfrm>
            <a:off x="8267503" y="3787167"/>
            <a:ext cx="3734582" cy="2184698"/>
            <a:chOff x="600779" y="1732203"/>
            <a:chExt cx="7109750" cy="3879802"/>
          </a:xfrm>
        </p:grpSpPr>
        <p:sp>
          <p:nvSpPr>
            <p:cNvPr id="34" name="Rectangle 33">
              <a:extLst>
                <a:ext uri="{FF2B5EF4-FFF2-40B4-BE49-F238E27FC236}">
                  <a16:creationId xmlns:a16="http://schemas.microsoft.com/office/drawing/2014/main" id="{1ACBD2E4-6569-4668-B2B7-620688FE225B}"/>
                </a:ext>
              </a:extLst>
            </p:cNvPr>
            <p:cNvSpPr/>
            <p:nvPr/>
          </p:nvSpPr>
          <p:spPr bwMode="auto">
            <a:xfrm>
              <a:off x="600779" y="1732203"/>
              <a:ext cx="7109750" cy="387980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1599" kern="0" err="1">
                <a:noFill/>
                <a:latin typeface="Segoe UI Semibold"/>
                <a:cs typeface="Segoe UI" pitchFamily="34" charset="0"/>
              </a:endParaRPr>
            </a:p>
          </p:txBody>
        </p:sp>
        <p:pic>
          <p:nvPicPr>
            <p:cNvPr id="35" name="Picture 34" descr="A screenshot of a cell phone&#10;&#10;Description generated with high confidence">
              <a:extLst>
                <a:ext uri="{FF2B5EF4-FFF2-40B4-BE49-F238E27FC236}">
                  <a16:creationId xmlns:a16="http://schemas.microsoft.com/office/drawing/2014/main" id="{ED844EE3-15DC-4689-8D1B-767528CADCAB}"/>
                </a:ext>
              </a:extLst>
            </p:cNvPr>
            <p:cNvPicPr>
              <a:picLocks noChangeAspect="1"/>
            </p:cNvPicPr>
            <p:nvPr/>
          </p:nvPicPr>
          <p:blipFill rotWithShape="1">
            <a:blip r:embed="rId8"/>
            <a:srcRect l="3443" t="4636" r="3740" b="5912"/>
            <a:stretch/>
          </p:blipFill>
          <p:spPr>
            <a:xfrm>
              <a:off x="704709" y="1897316"/>
              <a:ext cx="6901892" cy="3562267"/>
            </a:xfrm>
            <a:prstGeom prst="rect">
              <a:avLst/>
            </a:prstGeom>
          </p:spPr>
        </p:pic>
        <p:pic>
          <p:nvPicPr>
            <p:cNvPr id="36" name="Picture 35" descr="A screenshot of a cell phone&#10;&#10;Description generated with high confidence">
              <a:extLst>
                <a:ext uri="{FF2B5EF4-FFF2-40B4-BE49-F238E27FC236}">
                  <a16:creationId xmlns:a16="http://schemas.microsoft.com/office/drawing/2014/main" id="{2E61414A-1C87-43C1-8513-677A5D69820B}"/>
                </a:ext>
              </a:extLst>
            </p:cNvPr>
            <p:cNvPicPr>
              <a:picLocks noChangeAspect="1"/>
            </p:cNvPicPr>
            <p:nvPr/>
          </p:nvPicPr>
          <p:blipFill rotWithShape="1">
            <a:blip r:embed="rId8"/>
            <a:srcRect l="3443" t="4636" r="3740" b="5912"/>
            <a:stretch/>
          </p:blipFill>
          <p:spPr>
            <a:xfrm>
              <a:off x="697090" y="1897316"/>
              <a:ext cx="6901892" cy="3562267"/>
            </a:xfrm>
            <a:prstGeom prst="rect">
              <a:avLst/>
            </a:prstGeom>
          </p:spPr>
        </p:pic>
      </p:grpSp>
      <p:sp>
        <p:nvSpPr>
          <p:cNvPr id="37" name="Text Placeholder 3">
            <a:extLst>
              <a:ext uri="{FF2B5EF4-FFF2-40B4-BE49-F238E27FC236}">
                <a16:creationId xmlns:a16="http://schemas.microsoft.com/office/drawing/2014/main" id="{742E11F1-9DDC-4233-AA3B-E284349F116A}"/>
              </a:ext>
            </a:extLst>
          </p:cNvPr>
          <p:cNvSpPr txBox="1">
            <a:spLocks/>
          </p:cNvSpPr>
          <p:nvPr/>
        </p:nvSpPr>
        <p:spPr>
          <a:xfrm>
            <a:off x="8277569" y="1897317"/>
            <a:ext cx="3878538" cy="242492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07" indent="-291407">
              <a:spcAft>
                <a:spcPts val="612"/>
              </a:spcAft>
              <a:defRPr/>
            </a:pPr>
            <a:r>
              <a:rPr lang="en-US" sz="1836" b="1">
                <a:latin typeface="+mn-lt"/>
                <a:cs typeface="Segoe UI Semilight"/>
              </a:rPr>
              <a:t>MG to govern tags </a:t>
            </a:r>
            <a:br>
              <a:rPr lang="en-US" sz="1836" b="1">
                <a:latin typeface="+mn-lt"/>
                <a:cs typeface="Segoe UI Semilight"/>
              </a:rPr>
            </a:br>
            <a:r>
              <a:rPr lang="en-US" sz="1836" b="1">
                <a:latin typeface="+mn-lt"/>
                <a:cs typeface="Segoe UI Semilight"/>
              </a:rPr>
              <a:t>Used as a cost scope for budget and Cost Analysis</a:t>
            </a:r>
            <a:endParaRPr lang="en-US" sz="2856"/>
          </a:p>
          <a:p>
            <a:pPr marL="0" indent="0">
              <a:spcAft>
                <a:spcPts val="612"/>
              </a:spcAft>
              <a:buNone/>
              <a:defRPr/>
            </a:pPr>
            <a:r>
              <a:rPr lang="en-US" sz="1836" b="1">
                <a:latin typeface="+mn-lt"/>
                <a:cs typeface="Segoe UI Semilight"/>
              </a:rPr>
              <a:t>    Tags for visibility cross scopes</a:t>
            </a:r>
          </a:p>
          <a:p>
            <a:pPr marL="0" indent="0">
              <a:spcAft>
                <a:spcPts val="612"/>
              </a:spcAft>
              <a:buNone/>
              <a:defRPr/>
            </a:pPr>
            <a:br>
              <a:rPr lang="en-US" sz="1836">
                <a:gradFill>
                  <a:gsLst>
                    <a:gs pos="1250">
                      <a:srgbClr val="1A1A1A"/>
                    </a:gs>
                    <a:gs pos="100000">
                      <a:srgbClr val="1A1A1A"/>
                    </a:gs>
                  </a:gsLst>
                  <a:lin ang="5400000" scaled="0"/>
                </a:gradFill>
                <a:latin typeface="+mn-lt"/>
              </a:rPr>
            </a:br>
            <a:endParaRPr lang="en-US" sz="1836">
              <a:gradFill>
                <a:gsLst>
                  <a:gs pos="1250">
                    <a:srgbClr val="1A1A1A"/>
                  </a:gs>
                  <a:gs pos="100000">
                    <a:srgbClr val="1A1A1A"/>
                  </a:gs>
                </a:gsLst>
                <a:lin ang="5400000" scaled="0"/>
              </a:gradFill>
              <a:latin typeface="+mn-lt"/>
            </a:endParaRPr>
          </a:p>
          <a:p>
            <a:pPr marL="0" indent="0">
              <a:spcAft>
                <a:spcPts val="612"/>
              </a:spcAft>
              <a:buNone/>
              <a:defRPr/>
            </a:pPr>
            <a:endParaRPr lang="en-US" sz="1836">
              <a:gradFill>
                <a:gsLst>
                  <a:gs pos="1250">
                    <a:srgbClr val="1A1A1A"/>
                  </a:gs>
                  <a:gs pos="100000">
                    <a:srgbClr val="1A1A1A"/>
                  </a:gs>
                </a:gsLst>
                <a:lin ang="5400000" scaled="0"/>
              </a:gradFill>
              <a:latin typeface="+mn-lt"/>
            </a:endParaRPr>
          </a:p>
        </p:txBody>
      </p:sp>
    </p:spTree>
    <p:extLst>
      <p:ext uri="{BB962C8B-B14F-4D97-AF65-F5344CB8AC3E}">
        <p14:creationId xmlns:p14="http://schemas.microsoft.com/office/powerpoint/2010/main" val="706054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750" fill="hold"/>
                                        <p:tgtEl>
                                          <p:spTgt spid="23"/>
                                        </p:tgtEl>
                                        <p:attrNameLst>
                                          <p:attrName>ppt_x</p:attrName>
                                        </p:attrNameLst>
                                      </p:cBhvr>
                                      <p:tavLst>
                                        <p:tav tm="0">
                                          <p:val>
                                            <p:strVal val="0-#ppt_w/2"/>
                                          </p:val>
                                        </p:tav>
                                        <p:tav tm="100000">
                                          <p:val>
                                            <p:strVal val="#ppt_x"/>
                                          </p:val>
                                        </p:tav>
                                      </p:tavLst>
                                    </p:anim>
                                    <p:anim calcmode="lin" valueType="num">
                                      <p:cBhvr additive="base">
                                        <p:cTn id="12" dur="75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0-#ppt_w/2"/>
                                          </p:val>
                                        </p:tav>
                                        <p:tav tm="100000">
                                          <p:val>
                                            <p:strVal val="#ppt_x"/>
                                          </p:val>
                                        </p:tav>
                                      </p:tavLst>
                                    </p:anim>
                                    <p:anim calcmode="lin" valueType="num">
                                      <p:cBhvr additive="base">
                                        <p:cTn id="16" dur="75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0-#ppt_w/2"/>
                                          </p:val>
                                        </p:tav>
                                        <p:tav tm="100000">
                                          <p:val>
                                            <p:strVal val="#ppt_x"/>
                                          </p:val>
                                        </p:tav>
                                      </p:tavLst>
                                    </p:anim>
                                    <p:anim calcmode="lin" valueType="num">
                                      <p:cBhvr additive="base">
                                        <p:cTn id="20" dur="7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750" fill="hold"/>
                                        <p:tgtEl>
                                          <p:spTgt spid="24"/>
                                        </p:tgtEl>
                                        <p:attrNameLst>
                                          <p:attrName>ppt_x</p:attrName>
                                        </p:attrNameLst>
                                      </p:cBhvr>
                                      <p:tavLst>
                                        <p:tav tm="0">
                                          <p:val>
                                            <p:strVal val="0-#ppt_w/2"/>
                                          </p:val>
                                        </p:tav>
                                        <p:tav tm="100000">
                                          <p:val>
                                            <p:strVal val="#ppt_x"/>
                                          </p:val>
                                        </p:tav>
                                      </p:tavLst>
                                    </p:anim>
                                    <p:anim calcmode="lin" valueType="num">
                                      <p:cBhvr additive="base">
                                        <p:cTn id="24" dur="75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0-#ppt_w/2"/>
                                          </p:val>
                                        </p:tav>
                                        <p:tav tm="100000">
                                          <p:val>
                                            <p:strVal val="#ppt_x"/>
                                          </p:val>
                                        </p:tav>
                                      </p:tavLst>
                                    </p:anim>
                                    <p:anim calcmode="lin" valueType="num">
                                      <p:cBhvr additive="base">
                                        <p:cTn id="28" dur="75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0-#ppt_w/2"/>
                                          </p:val>
                                        </p:tav>
                                        <p:tav tm="100000">
                                          <p:val>
                                            <p:strVal val="#ppt_x"/>
                                          </p:val>
                                        </p:tav>
                                      </p:tavLst>
                                    </p:anim>
                                    <p:anim calcmode="lin" valueType="num">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750" fill="hold"/>
                                        <p:tgtEl>
                                          <p:spTgt spid="25"/>
                                        </p:tgtEl>
                                        <p:attrNameLst>
                                          <p:attrName>ppt_x</p:attrName>
                                        </p:attrNameLst>
                                      </p:cBhvr>
                                      <p:tavLst>
                                        <p:tav tm="0">
                                          <p:val>
                                            <p:strVal val="0-#ppt_w/2"/>
                                          </p:val>
                                        </p:tav>
                                        <p:tav tm="100000">
                                          <p:val>
                                            <p:strVal val="#ppt_x"/>
                                          </p:val>
                                        </p:tav>
                                      </p:tavLst>
                                    </p:anim>
                                    <p:anim calcmode="lin" valueType="num">
                                      <p:cBhvr additive="base">
                                        <p:cTn id="36" dur="75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50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0-#ppt_w/2"/>
                                          </p:val>
                                        </p:tav>
                                        <p:tav tm="100000">
                                          <p:val>
                                            <p:strVal val="#ppt_x"/>
                                          </p:val>
                                        </p:tav>
                                      </p:tavLst>
                                    </p:anim>
                                    <p:anim calcmode="lin" valueType="num">
                                      <p:cBhvr additive="base">
                                        <p:cTn id="40" dur="750" fill="hold"/>
                                        <p:tgtEl>
                                          <p:spTgt spid="28"/>
                                        </p:tgtEl>
                                        <p:attrNameLst>
                                          <p:attrName>ppt_y</p:attrName>
                                        </p:attrNameLst>
                                      </p:cBhvr>
                                      <p:tavLst>
                                        <p:tav tm="0">
                                          <p:val>
                                            <p:strVal val="#ppt_y"/>
                                          </p:val>
                                        </p:tav>
                                        <p:tav tm="100000">
                                          <p:val>
                                            <p:strVal val="#ppt_y"/>
                                          </p:val>
                                        </p:tav>
                                      </p:tavLst>
                                    </p:anim>
                                  </p:childTnLst>
                                </p:cTn>
                              </p:par>
                            </p:childTnLst>
                          </p:cTn>
                        </p:par>
                        <p:par>
                          <p:cTn id="41" fill="hold">
                            <p:stCondLst>
                              <p:cond delay="1250"/>
                            </p:stCondLst>
                            <p:childTnLst>
                              <p:par>
                                <p:cTn id="42" presetID="22" presetClass="entr" presetSubtype="8" fill="hold" grpId="0" nodeType="afterEffect">
                                  <p:stCondLst>
                                    <p:cond delay="0"/>
                                  </p:stCondLst>
                                  <p:childTnLst>
                                    <p:set>
                                      <p:cBhvr>
                                        <p:cTn id="43" dur="1" fill="hold">
                                          <p:stCondLst>
                                            <p:cond delay="0"/>
                                          </p:stCondLst>
                                        </p:cTn>
                                        <p:tgtEl>
                                          <p:spTgt spid="37">
                                            <p:txEl>
                                              <p:pRg st="0" end="0"/>
                                            </p:txEl>
                                          </p:spTgt>
                                        </p:tgtEl>
                                        <p:attrNameLst>
                                          <p:attrName>style.visibility</p:attrName>
                                        </p:attrNameLst>
                                      </p:cBhvr>
                                      <p:to>
                                        <p:strVal val="visible"/>
                                      </p:to>
                                    </p:set>
                                    <p:animEffect transition="in" filter="wipe(left)">
                                      <p:cBhvr>
                                        <p:cTn id="44" dur="500"/>
                                        <p:tgtEl>
                                          <p:spTgt spid="3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7">
                                            <p:txEl>
                                              <p:pRg st="1" end="1"/>
                                            </p:txEl>
                                          </p:spTgt>
                                        </p:tgtEl>
                                        <p:attrNameLst>
                                          <p:attrName>style.visibility</p:attrName>
                                        </p:attrNameLst>
                                      </p:cBhvr>
                                      <p:to>
                                        <p:strVal val="visible"/>
                                      </p:to>
                                    </p:set>
                                    <p:animEffect transition="in" filter="wipe(left)">
                                      <p:cBhvr>
                                        <p:cTn id="49" dur="500"/>
                                        <p:tgtEl>
                                          <p:spTgt spid="3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7">
                                            <p:txEl>
                                              <p:pRg st="2" end="2"/>
                                            </p:txEl>
                                          </p:spTgt>
                                        </p:tgtEl>
                                        <p:attrNameLst>
                                          <p:attrName>style.visibility</p:attrName>
                                        </p:attrNameLst>
                                      </p:cBhvr>
                                      <p:to>
                                        <p:strVal val="visible"/>
                                      </p:to>
                                    </p:set>
                                    <p:animEffect transition="in" filter="wipe(left)">
                                      <p:cBhvr>
                                        <p:cTn id="54"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7" grpId="0" uiExpand="1" build="p" bldLvl="5"/>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tar: 7 Points 20">
            <a:extLst>
              <a:ext uri="{FF2B5EF4-FFF2-40B4-BE49-F238E27FC236}">
                <a16:creationId xmlns:a16="http://schemas.microsoft.com/office/drawing/2014/main" id="{9AE0252F-6E93-441B-9744-5DBD76FF8DAB}"/>
              </a:ext>
            </a:extLst>
          </p:cNvPr>
          <p:cNvSpPr/>
          <p:nvPr/>
        </p:nvSpPr>
        <p:spPr bwMode="auto">
          <a:xfrm>
            <a:off x="7309543" y="2069907"/>
            <a:ext cx="2854711" cy="2854711"/>
          </a:xfrm>
          <a:prstGeom prst="star7">
            <a:avLst>
              <a:gd name="adj" fmla="val 0"/>
              <a:gd name="hf" fmla="val 102572"/>
              <a:gd name="vf" fmla="val 105210"/>
            </a:avLst>
          </a:prstGeom>
          <a:solidFill>
            <a:schemeClr val="accent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67355973-CD2F-44AA-B9A5-ABD997B7BE7E}"/>
              </a:ext>
            </a:extLst>
          </p:cNvPr>
          <p:cNvSpPr txBox="1"/>
          <p:nvPr/>
        </p:nvSpPr>
        <p:spPr>
          <a:xfrm>
            <a:off x="675435" y="1727230"/>
            <a:ext cx="4173634" cy="4708981"/>
          </a:xfrm>
          <a:prstGeom prst="rect">
            <a:avLst/>
          </a:prstGeom>
          <a:noFill/>
        </p:spPr>
        <p:txBody>
          <a:bodyPr wrap="square" lIns="0" tIns="0" rIns="0" bIns="0" rtlCol="0">
            <a:spAutoFit/>
          </a:bodyPr>
          <a:lstStyle/>
          <a:p>
            <a:pPr algn="ctr" defTabSz="932470">
              <a:defRPr/>
            </a:pPr>
            <a:r>
              <a:rPr lang="en-US">
                <a:solidFill>
                  <a:srgbClr val="0078D4"/>
                </a:solidFill>
                <a:latin typeface="Segoe UI Semibold" panose="020B0702040204020203" pitchFamily="34" charset="0"/>
                <a:cs typeface="Segoe UI Semibold" panose="020B0702040204020203" pitchFamily="34" charset="0"/>
              </a:rPr>
              <a:t>Cost Management in Azure</a:t>
            </a:r>
          </a:p>
          <a:p>
            <a:pPr algn="ctr" defTabSz="932470">
              <a:defRPr/>
            </a:pPr>
            <a:endParaRPr lang="en-US">
              <a:solidFill>
                <a:srgbClr val="0078D4"/>
              </a:solidFill>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Always on by default, no setup needed</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Data hygiene for tags and policies</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Optimize through Azure Advisor</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Notifications through action groups</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RBAC and management groups ensures better access controls</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Manage AWS costs and usage in Azure</a:t>
            </a:r>
          </a:p>
        </p:txBody>
      </p:sp>
      <p:grpSp>
        <p:nvGrpSpPr>
          <p:cNvPr id="35" name="Group 34">
            <a:extLst>
              <a:ext uri="{FF2B5EF4-FFF2-40B4-BE49-F238E27FC236}">
                <a16:creationId xmlns:a16="http://schemas.microsoft.com/office/drawing/2014/main" id="{56536A26-F424-4184-B2A2-C7ADD903855A}"/>
              </a:ext>
            </a:extLst>
          </p:cNvPr>
          <p:cNvGrpSpPr/>
          <p:nvPr/>
        </p:nvGrpSpPr>
        <p:grpSpPr>
          <a:xfrm>
            <a:off x="5925641" y="738521"/>
            <a:ext cx="5622512" cy="5517482"/>
            <a:chOff x="4255708" y="738169"/>
            <a:chExt cx="5623230" cy="5518186"/>
          </a:xfrm>
        </p:grpSpPr>
        <p:grpSp>
          <p:nvGrpSpPr>
            <p:cNvPr id="23" name="Group 22">
              <a:extLst>
                <a:ext uri="{FF2B5EF4-FFF2-40B4-BE49-F238E27FC236}">
                  <a16:creationId xmlns:a16="http://schemas.microsoft.com/office/drawing/2014/main" id="{6E2CA86B-DAC1-4604-8903-7D09DE278224}"/>
                </a:ext>
              </a:extLst>
            </p:cNvPr>
            <p:cNvGrpSpPr/>
            <p:nvPr/>
          </p:nvGrpSpPr>
          <p:grpSpPr>
            <a:xfrm>
              <a:off x="4255708" y="738169"/>
              <a:ext cx="5623230" cy="5518186"/>
              <a:chOff x="4255708" y="738169"/>
              <a:chExt cx="5623230" cy="5518186"/>
            </a:xfrm>
          </p:grpSpPr>
          <p:sp>
            <p:nvSpPr>
              <p:cNvPr id="8" name="Freeform: Shape 7">
                <a:extLst>
                  <a:ext uri="{FF2B5EF4-FFF2-40B4-BE49-F238E27FC236}">
                    <a16:creationId xmlns:a16="http://schemas.microsoft.com/office/drawing/2014/main" id="{6A03A0C8-8AD2-41E4-B516-CA2B19FBD700}"/>
                  </a:ext>
                </a:extLst>
              </p:cNvPr>
              <p:cNvSpPr/>
              <p:nvPr/>
            </p:nvSpPr>
            <p:spPr>
              <a:xfrm>
                <a:off x="6350566" y="73816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tx2"/>
              </a:solidFill>
              <a:ln w="5715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209906" tIns="209906" rIns="209906" bIns="209906" numCol="1" spcCol="1270" anchor="ctr" anchorCtr="0">
                <a:noAutofit/>
              </a:bodyPr>
              <a:lstStyle/>
              <a:p>
                <a:pPr algn="ctr" defTabSz="711129">
                  <a:lnSpc>
                    <a:spcPct val="90000"/>
                  </a:lnSpc>
                  <a:spcBef>
                    <a:spcPct val="0"/>
                  </a:spcBef>
                  <a:spcAft>
                    <a:spcPct val="35000"/>
                  </a:spcAft>
                </a:pPr>
                <a:r>
                  <a:rPr lang="en-US" sz="1600">
                    <a:solidFill>
                      <a:schemeClr val="bg1"/>
                    </a:solidFill>
                    <a:latin typeface="+mj-lt"/>
                  </a:rPr>
                  <a:t>Management </a:t>
                </a:r>
                <a:br>
                  <a:rPr lang="en-US" sz="1600">
                    <a:solidFill>
                      <a:schemeClr val="bg1"/>
                    </a:solidFill>
                    <a:latin typeface="+mj-lt"/>
                  </a:rPr>
                </a:br>
                <a:r>
                  <a:rPr lang="en-US" sz="1600">
                    <a:solidFill>
                      <a:schemeClr val="bg1"/>
                    </a:solidFill>
                    <a:latin typeface="+mj-lt"/>
                  </a:rPr>
                  <a:t>Groups</a:t>
                </a:r>
              </a:p>
            </p:txBody>
          </p:sp>
          <p:sp>
            <p:nvSpPr>
              <p:cNvPr id="10" name="Freeform: Shape 9">
                <a:extLst>
                  <a:ext uri="{FF2B5EF4-FFF2-40B4-BE49-F238E27FC236}">
                    <a16:creationId xmlns:a16="http://schemas.microsoft.com/office/drawing/2014/main" id="{86F83F4D-4B71-41F0-8361-971049D2D882}"/>
                  </a:ext>
                </a:extLst>
              </p:cNvPr>
              <p:cNvSpPr/>
              <p:nvPr/>
            </p:nvSpPr>
            <p:spPr>
              <a:xfrm>
                <a:off x="8030513" y="154718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tx1">
                  <a:lumMod val="40000"/>
                  <a:lumOff val="60000"/>
                </a:schemeClr>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Action Groups</a:t>
                </a:r>
              </a:p>
            </p:txBody>
          </p:sp>
          <p:sp>
            <p:nvSpPr>
              <p:cNvPr id="12" name="Freeform: Shape 11">
                <a:extLst>
                  <a:ext uri="{FF2B5EF4-FFF2-40B4-BE49-F238E27FC236}">
                    <a16:creationId xmlns:a16="http://schemas.microsoft.com/office/drawing/2014/main" id="{C13E6061-0B73-4CD1-8AAF-DCE71C41349F}"/>
                  </a:ext>
                </a:extLst>
              </p:cNvPr>
              <p:cNvSpPr/>
              <p:nvPr/>
            </p:nvSpPr>
            <p:spPr>
              <a:xfrm>
                <a:off x="8445425" y="336503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tx1"/>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Advisor</a:t>
                </a:r>
              </a:p>
            </p:txBody>
          </p:sp>
          <p:sp>
            <p:nvSpPr>
              <p:cNvPr id="14" name="Freeform: Shape 13">
                <a:extLst>
                  <a:ext uri="{FF2B5EF4-FFF2-40B4-BE49-F238E27FC236}">
                    <a16:creationId xmlns:a16="http://schemas.microsoft.com/office/drawing/2014/main" id="{8C36076A-1F64-46A5-A041-E4E97F41C251}"/>
                  </a:ext>
                </a:extLst>
              </p:cNvPr>
              <p:cNvSpPr/>
              <p:nvPr/>
            </p:nvSpPr>
            <p:spPr>
              <a:xfrm>
                <a:off x="7282866" y="4822842"/>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accent3"/>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Policy</a:t>
                </a:r>
              </a:p>
            </p:txBody>
          </p:sp>
          <p:sp>
            <p:nvSpPr>
              <p:cNvPr id="16" name="Freeform: Shape 15">
                <a:extLst>
                  <a:ext uri="{FF2B5EF4-FFF2-40B4-BE49-F238E27FC236}">
                    <a16:creationId xmlns:a16="http://schemas.microsoft.com/office/drawing/2014/main" id="{B533CA66-F72C-4421-A92B-55C5691BE74E}"/>
                  </a:ext>
                </a:extLst>
              </p:cNvPr>
              <p:cNvSpPr/>
              <p:nvPr/>
            </p:nvSpPr>
            <p:spPr>
              <a:xfrm>
                <a:off x="5418267" y="4822842"/>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tx2"/>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ARM</a:t>
                </a:r>
              </a:p>
            </p:txBody>
          </p:sp>
          <p:sp>
            <p:nvSpPr>
              <p:cNvPr id="18" name="Freeform: Shape 17">
                <a:extLst>
                  <a:ext uri="{FF2B5EF4-FFF2-40B4-BE49-F238E27FC236}">
                    <a16:creationId xmlns:a16="http://schemas.microsoft.com/office/drawing/2014/main" id="{8C1E5004-D548-436C-B8D0-8856BBC0A1CB}"/>
                  </a:ext>
                </a:extLst>
              </p:cNvPr>
              <p:cNvSpPr/>
              <p:nvPr/>
            </p:nvSpPr>
            <p:spPr>
              <a:xfrm>
                <a:off x="4255708" y="336503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bg1">
                  <a:lumMod val="85000"/>
                </a:schemeClr>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solidFill>
                      <a:schemeClr val="tx1"/>
                    </a:solidFill>
                    <a:latin typeface="+mj-lt"/>
                  </a:rPr>
                  <a:t>RBAC</a:t>
                </a:r>
              </a:p>
            </p:txBody>
          </p:sp>
          <p:sp>
            <p:nvSpPr>
              <p:cNvPr id="20" name="Freeform: Shape 19">
                <a:extLst>
                  <a:ext uri="{FF2B5EF4-FFF2-40B4-BE49-F238E27FC236}">
                    <a16:creationId xmlns:a16="http://schemas.microsoft.com/office/drawing/2014/main" id="{79BB83CC-14A9-450D-BEF5-FBEB9497B110}"/>
                  </a:ext>
                </a:extLst>
              </p:cNvPr>
              <p:cNvSpPr/>
              <p:nvPr/>
            </p:nvSpPr>
            <p:spPr>
              <a:xfrm>
                <a:off x="4670620" y="154718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rgbClr val="000000"/>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Tags</a:t>
                </a:r>
              </a:p>
            </p:txBody>
          </p:sp>
        </p:grpSp>
        <p:sp>
          <p:nvSpPr>
            <p:cNvPr id="25" name="Rectangle 272">
              <a:extLst>
                <a:ext uri="{FF2B5EF4-FFF2-40B4-BE49-F238E27FC236}">
                  <a16:creationId xmlns:a16="http://schemas.microsoft.com/office/drawing/2014/main" id="{5763E91F-31D8-41CE-A7EB-81107DF05D99}"/>
                </a:ext>
              </a:extLst>
            </p:cNvPr>
            <p:cNvSpPr/>
            <p:nvPr/>
          </p:nvSpPr>
          <p:spPr bwMode="auto">
            <a:xfrm rot="8100000" flipV="1">
              <a:off x="6981533" y="2240540"/>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26" name="Rectangle 272">
              <a:extLst>
                <a:ext uri="{FF2B5EF4-FFF2-40B4-BE49-F238E27FC236}">
                  <a16:creationId xmlns:a16="http://schemas.microsoft.com/office/drawing/2014/main" id="{70E6B6C6-1871-4958-BF47-33F22574AFE7}"/>
                </a:ext>
              </a:extLst>
            </p:cNvPr>
            <p:cNvSpPr/>
            <p:nvPr/>
          </p:nvSpPr>
          <p:spPr bwMode="auto">
            <a:xfrm rot="5400000" flipV="1">
              <a:off x="6005016" y="2685794"/>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27" name="Rectangle 272">
              <a:extLst>
                <a:ext uri="{FF2B5EF4-FFF2-40B4-BE49-F238E27FC236}">
                  <a16:creationId xmlns:a16="http://schemas.microsoft.com/office/drawing/2014/main" id="{9AE4AE98-F4FB-40CD-8CB3-356AD90198C1}"/>
                </a:ext>
              </a:extLst>
            </p:cNvPr>
            <p:cNvSpPr/>
            <p:nvPr/>
          </p:nvSpPr>
          <p:spPr bwMode="auto">
            <a:xfrm rot="10800000" flipV="1">
              <a:off x="7977082" y="2677903"/>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28" name="Rectangle 272">
              <a:extLst>
                <a:ext uri="{FF2B5EF4-FFF2-40B4-BE49-F238E27FC236}">
                  <a16:creationId xmlns:a16="http://schemas.microsoft.com/office/drawing/2014/main" id="{699129AE-7038-44B2-9FAD-1AABDE2C4694}"/>
                </a:ext>
              </a:extLst>
            </p:cNvPr>
            <p:cNvSpPr/>
            <p:nvPr/>
          </p:nvSpPr>
          <p:spPr bwMode="auto">
            <a:xfrm rot="1738311" flipV="1">
              <a:off x="5703948" y="3779439"/>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30" name="Rectangle 272">
              <a:extLst>
                <a:ext uri="{FF2B5EF4-FFF2-40B4-BE49-F238E27FC236}">
                  <a16:creationId xmlns:a16="http://schemas.microsoft.com/office/drawing/2014/main" id="{32F5CC51-1AF6-4995-981B-00FB5B22DE9B}"/>
                </a:ext>
              </a:extLst>
            </p:cNvPr>
            <p:cNvSpPr/>
            <p:nvPr/>
          </p:nvSpPr>
          <p:spPr bwMode="auto">
            <a:xfrm rot="19861689" flipH="1" flipV="1">
              <a:off x="8253886" y="3779438"/>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31" name="Rectangle 272">
              <a:extLst>
                <a:ext uri="{FF2B5EF4-FFF2-40B4-BE49-F238E27FC236}">
                  <a16:creationId xmlns:a16="http://schemas.microsoft.com/office/drawing/2014/main" id="{6160135F-9A80-4E32-84FF-EA5BC30C339A}"/>
                </a:ext>
              </a:extLst>
            </p:cNvPr>
            <p:cNvSpPr/>
            <p:nvPr/>
          </p:nvSpPr>
          <p:spPr bwMode="auto">
            <a:xfrm rot="20389228" flipV="1">
              <a:off x="6411650" y="4691058"/>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32" name="Rectangle 272">
              <a:extLst>
                <a:ext uri="{FF2B5EF4-FFF2-40B4-BE49-F238E27FC236}">
                  <a16:creationId xmlns:a16="http://schemas.microsoft.com/office/drawing/2014/main" id="{F2A01AAB-BAD3-4798-A4DD-DD277ADB5344}"/>
                </a:ext>
              </a:extLst>
            </p:cNvPr>
            <p:cNvSpPr/>
            <p:nvPr/>
          </p:nvSpPr>
          <p:spPr bwMode="auto">
            <a:xfrm rot="1210772" flipH="1" flipV="1">
              <a:off x="7550530" y="4686305"/>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grpSp>
      <p:grpSp>
        <p:nvGrpSpPr>
          <p:cNvPr id="34" name="Group 33">
            <a:extLst>
              <a:ext uri="{FF2B5EF4-FFF2-40B4-BE49-F238E27FC236}">
                <a16:creationId xmlns:a16="http://schemas.microsoft.com/office/drawing/2014/main" id="{DBB4A5E1-2612-468A-8F18-B58DEE707D63}"/>
              </a:ext>
            </a:extLst>
          </p:cNvPr>
          <p:cNvGrpSpPr/>
          <p:nvPr/>
        </p:nvGrpSpPr>
        <p:grpSpPr>
          <a:xfrm>
            <a:off x="7940603" y="2738998"/>
            <a:ext cx="1592589" cy="1592589"/>
            <a:chOff x="6270927" y="2738901"/>
            <a:chExt cx="1592792" cy="1592792"/>
          </a:xfrm>
        </p:grpSpPr>
        <p:sp>
          <p:nvSpPr>
            <p:cNvPr id="6" name="Freeform: Shape 5">
              <a:extLst>
                <a:ext uri="{FF2B5EF4-FFF2-40B4-BE49-F238E27FC236}">
                  <a16:creationId xmlns:a16="http://schemas.microsoft.com/office/drawing/2014/main" id="{182A24F4-173F-4B32-886A-5C3CB827ACCC}"/>
                </a:ext>
              </a:extLst>
            </p:cNvPr>
            <p:cNvSpPr/>
            <p:nvPr/>
          </p:nvSpPr>
          <p:spPr>
            <a:xfrm>
              <a:off x="6270927" y="2738901"/>
              <a:ext cx="1592792" cy="1592792"/>
            </a:xfrm>
            <a:custGeom>
              <a:avLst/>
              <a:gdLst>
                <a:gd name="connsiteX0" fmla="*/ 0 w 1592792"/>
                <a:gd name="connsiteY0" fmla="*/ 796396 h 1592792"/>
                <a:gd name="connsiteX1" fmla="*/ 796396 w 1592792"/>
                <a:gd name="connsiteY1" fmla="*/ 0 h 1592792"/>
                <a:gd name="connsiteX2" fmla="*/ 1592792 w 1592792"/>
                <a:gd name="connsiteY2" fmla="*/ 796396 h 1592792"/>
                <a:gd name="connsiteX3" fmla="*/ 796396 w 1592792"/>
                <a:gd name="connsiteY3" fmla="*/ 1592792 h 1592792"/>
                <a:gd name="connsiteX4" fmla="*/ 0 w 1592792"/>
                <a:gd name="connsiteY4" fmla="*/ 796396 h 159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92" h="1592792">
                  <a:moveTo>
                    <a:pt x="0" y="796396"/>
                  </a:moveTo>
                  <a:cubicBezTo>
                    <a:pt x="0" y="356559"/>
                    <a:pt x="356559" y="0"/>
                    <a:pt x="796396" y="0"/>
                  </a:cubicBezTo>
                  <a:cubicBezTo>
                    <a:pt x="1236233" y="0"/>
                    <a:pt x="1592792" y="356559"/>
                    <a:pt x="1592792" y="796396"/>
                  </a:cubicBezTo>
                  <a:cubicBezTo>
                    <a:pt x="1592792" y="1236233"/>
                    <a:pt x="1236233" y="1592792"/>
                    <a:pt x="796396" y="1592792"/>
                  </a:cubicBezTo>
                  <a:cubicBezTo>
                    <a:pt x="356559" y="1592792"/>
                    <a:pt x="0" y="1236233"/>
                    <a:pt x="0" y="796396"/>
                  </a:cubicBezTo>
                  <a:close/>
                </a:path>
              </a:pathLst>
            </a:custGeom>
            <a:solidFill>
              <a:schemeClr val="bg1"/>
            </a:solidFill>
            <a:ln w="10795" cap="flat" cmpd="sng" algn="ctr">
              <a:noFill/>
              <a:prstDash val="solid"/>
            </a:ln>
            <a:effectLst>
              <a:outerShdw blurRad="254000" sx="102000" sy="102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233229" tIns="233229" rIns="233229" bIns="233229" numCol="1" spcCol="1270" anchor="ctr" anchorCtr="0">
              <a:noAutofit/>
            </a:bodyPr>
            <a:lstStyle/>
            <a:p>
              <a:pPr algn="ctr" defTabSz="932470">
                <a:lnSpc>
                  <a:spcPct val="90000"/>
                </a:lnSpc>
                <a:spcBef>
                  <a:spcPct val="0"/>
                </a:spcBef>
                <a:spcAft>
                  <a:spcPct val="35000"/>
                </a:spcAft>
              </a:pPr>
              <a:endParaRPr lang="en-US" sz="1765">
                <a:solidFill>
                  <a:srgbClr val="0078D4"/>
                </a:solidFill>
                <a:latin typeface="+mj-lt"/>
              </a:endParaRPr>
            </a:p>
          </p:txBody>
        </p:sp>
        <p:pic>
          <p:nvPicPr>
            <p:cNvPr id="22" name="Graphic 21">
              <a:extLst>
                <a:ext uri="{FF2B5EF4-FFF2-40B4-BE49-F238E27FC236}">
                  <a16:creationId xmlns:a16="http://schemas.microsoft.com/office/drawing/2014/main" id="{F6D503F6-964A-4CBB-BEA8-00A56C050F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971" y="3114503"/>
              <a:ext cx="782705" cy="765518"/>
            </a:xfrm>
            <a:prstGeom prst="rect">
              <a:avLst/>
            </a:prstGeom>
          </p:spPr>
        </p:pic>
        <p:sp>
          <p:nvSpPr>
            <p:cNvPr id="24" name="Rectangle 23">
              <a:extLst>
                <a:ext uri="{FF2B5EF4-FFF2-40B4-BE49-F238E27FC236}">
                  <a16:creationId xmlns:a16="http://schemas.microsoft.com/office/drawing/2014/main" id="{7193C4C5-C568-4AEF-871D-C56E2B41A999}"/>
                </a:ext>
              </a:extLst>
            </p:cNvPr>
            <p:cNvSpPr/>
            <p:nvPr/>
          </p:nvSpPr>
          <p:spPr>
            <a:xfrm>
              <a:off x="6737291" y="3880021"/>
              <a:ext cx="660951" cy="341632"/>
            </a:xfrm>
            <a:prstGeom prst="rect">
              <a:avLst/>
            </a:prstGeom>
          </p:spPr>
          <p:txBody>
            <a:bodyPr wrap="none">
              <a:spAutoFit/>
            </a:bodyPr>
            <a:lstStyle/>
            <a:p>
              <a:pPr algn="ctr" defTabSz="932470">
                <a:lnSpc>
                  <a:spcPct val="90000"/>
                </a:lnSpc>
                <a:spcBef>
                  <a:spcPct val="0"/>
                </a:spcBef>
                <a:spcAft>
                  <a:spcPct val="35000"/>
                </a:spcAft>
              </a:pPr>
              <a:r>
                <a:rPr lang="en-US">
                  <a:solidFill>
                    <a:srgbClr val="0078D4"/>
                  </a:solidFill>
                  <a:latin typeface="+mj-lt"/>
                </a:rPr>
                <a:t>ACM</a:t>
              </a:r>
            </a:p>
          </p:txBody>
        </p:sp>
      </p:grpSp>
      <p:sp>
        <p:nvSpPr>
          <p:cNvPr id="5" name="Title 4">
            <a:extLst>
              <a:ext uri="{FF2B5EF4-FFF2-40B4-BE49-F238E27FC236}">
                <a16:creationId xmlns:a16="http://schemas.microsoft.com/office/drawing/2014/main" id="{1183192D-F7B1-4E23-B1C0-698446ADD8F6}"/>
              </a:ext>
            </a:extLst>
          </p:cNvPr>
          <p:cNvSpPr>
            <a:spLocks noGrp="1"/>
          </p:cNvSpPr>
          <p:nvPr>
            <p:ph type="title"/>
          </p:nvPr>
        </p:nvSpPr>
        <p:spPr>
          <a:xfrm>
            <a:off x="451586" y="365612"/>
            <a:ext cx="11531715" cy="664669"/>
          </a:xfrm>
        </p:spPr>
        <p:txBody>
          <a:bodyPr vert="horz" wrap="square" lIns="146304" tIns="91440" rIns="146304" bIns="91440" rtlCol="0" anchor="t">
            <a:noAutofit/>
          </a:bodyPr>
          <a:lstStyle/>
          <a:p>
            <a:pPr>
              <a:lnSpc>
                <a:spcPct val="90000"/>
              </a:lnSpc>
            </a:pPr>
            <a:r>
              <a:rPr lang="en-US" sz="4799">
                <a:gradFill>
                  <a:gsLst>
                    <a:gs pos="1250">
                      <a:schemeClr val="tx1"/>
                    </a:gs>
                    <a:gs pos="100000">
                      <a:schemeClr val="tx1"/>
                    </a:gs>
                  </a:gsLst>
                  <a:lin ang="5400000" scaled="0"/>
                </a:gradFill>
                <a:latin typeface="Segoe UI Semibold "/>
              </a:rPr>
              <a:t>Azure Cost Management</a:t>
            </a:r>
          </a:p>
        </p:txBody>
      </p:sp>
    </p:spTree>
    <p:extLst>
      <p:ext uri="{BB962C8B-B14F-4D97-AF65-F5344CB8AC3E}">
        <p14:creationId xmlns:p14="http://schemas.microsoft.com/office/powerpoint/2010/main" val="2181952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34"/>
                                        </p:tgtEl>
                                      </p:cBhvr>
                                      <p:by x="0" y="0"/>
                                    </p:animScale>
                                  </p:childTnLst>
                                </p:cTn>
                              </p:par>
                              <p:par>
                                <p:cTn id="9" presetID="1" presetClass="entr" presetSubtype="0" fill="hold" grpId="0" nodeType="withEffect">
                                  <p:stCondLst>
                                    <p:cond delay="500"/>
                                  </p:stCondLst>
                                  <p:childTnLst>
                                    <p:set>
                                      <p:cBhvr>
                                        <p:cTn id="10" dur="1" fill="hold">
                                          <p:stCondLst>
                                            <p:cond delay="499"/>
                                          </p:stCondLst>
                                        </p:cTn>
                                        <p:tgtEl>
                                          <p:spTgt spid="21"/>
                                        </p:tgtEl>
                                        <p:attrNameLst>
                                          <p:attrName>style.visibility</p:attrName>
                                        </p:attrNameLst>
                                      </p:cBhvr>
                                      <p:to>
                                        <p:strVal val="visible"/>
                                      </p:to>
                                    </p:set>
                                  </p:childTnLst>
                                </p:cTn>
                              </p:par>
                              <p:par>
                                <p:cTn id="11" presetID="6" presetClass="emph" presetSubtype="0" accel="100000" autoRev="1" fill="hold" grpId="1" nodeType="withEffect">
                                  <p:stCondLst>
                                    <p:cond delay="500"/>
                                  </p:stCondLst>
                                  <p:childTnLst>
                                    <p:animScale>
                                      <p:cBhvr>
                                        <p:cTn id="12" dur="500" fill="hold"/>
                                        <p:tgtEl>
                                          <p:spTgt spid="21"/>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3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35"/>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970313" y="1678685"/>
            <a:ext cx="4383236" cy="2211602"/>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956992" y="3903611"/>
            <a:ext cx="4303297" cy="2358154"/>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latin typeface="Segoe UI Semibold "/>
              </a:rPr>
              <a:t>Bring the best together </a:t>
            </a:r>
            <a:r>
              <a:rPr lang="en-US">
                <a:solidFill>
                  <a:schemeClr val="accent1"/>
                </a:solidFill>
                <a:latin typeface="Segoe UI Semibold" panose="020B0702040204020203" pitchFamily="34" charset="0"/>
                <a:cs typeface="Segoe UI Semibold" panose="020B0702040204020203" pitchFamily="34" charset="0"/>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82339" y="4336999"/>
            <a:ext cx="3248031" cy="215125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42802" y="4126260"/>
            <a:ext cx="3248031" cy="25615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32"/>
              <a:t>Cost Management By </a:t>
            </a:r>
            <a:r>
              <a:rPr lang="en-US" sz="1632" err="1"/>
              <a:t>Cloudyn</a:t>
            </a:r>
            <a:endParaRPr lang="en-US" sz="1632"/>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82340" y="1565592"/>
            <a:ext cx="3248027" cy="215125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30621" y="1327721"/>
            <a:ext cx="3248027" cy="256159"/>
          </a:xfrm>
          <a:prstGeom prst="rect">
            <a:avLst/>
          </a:prstGeom>
          <a:noFill/>
        </p:spPr>
        <p:txBody>
          <a:bodyPr wrap="square" lIns="0" tIns="0" rIns="0" bIns="0" rtlCol="0">
            <a:spAutoFit/>
          </a:bodyPr>
          <a:lstStyle/>
          <a:p>
            <a:pPr defTabSz="932563">
              <a:defRPr/>
            </a:pPr>
            <a:r>
              <a:rPr lang="en-US" sz="1632" kern="0">
                <a:gradFill>
                  <a:gsLst>
                    <a:gs pos="2917">
                      <a:srgbClr val="1A1A1A"/>
                    </a:gs>
                    <a:gs pos="30000">
                      <a:srgbClr val="1A1A1A"/>
                    </a:gs>
                  </a:gsLst>
                  <a:lin ang="5400000" scaled="0"/>
                </a:gradFill>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9750" y="1691714"/>
            <a:ext cx="3073206" cy="1731021"/>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69749" y="4463929"/>
            <a:ext cx="3073206" cy="173577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280635" y="1918036"/>
            <a:ext cx="6464591" cy="4281667"/>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407771" y="1597633"/>
            <a:ext cx="4228846" cy="448228"/>
          </a:xfrm>
          <a:prstGeom prst="rect">
            <a:avLst/>
          </a:prstGeom>
          <a:noFill/>
        </p:spPr>
        <p:txBody>
          <a:bodyPr wrap="square" lIns="0" tIns="0" rIns="0" bIns="0" rtlCol="0">
            <a:spAutoFit/>
          </a:bodyPr>
          <a:lstStyle/>
          <a:p>
            <a:pPr defTabSz="932563">
              <a:defRPr/>
            </a:pPr>
            <a:r>
              <a:rPr lang="en-US" sz="2856" kern="0">
                <a:gradFill>
                  <a:gsLst>
                    <a:gs pos="2917">
                      <a:srgbClr val="1A1A1A"/>
                    </a:gs>
                    <a:gs pos="30000">
                      <a:srgbClr val="1A1A1A"/>
                    </a:gs>
                  </a:gsLst>
                  <a:lin ang="5400000" scaled="0"/>
                </a:gradFill>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1014023" y="1670749"/>
            <a:ext cx="1061238" cy="1061238"/>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725129" tIns="1216298" rIns="809292" bIns="2514231" numCol="1" spcCol="1270" rtlCol="0" fromWordArt="0" anchor="ctr" anchorCtr="0" forceAA="0" compatLnSpc="1">
              <a:prstTxWarp prst="textNoShape">
                <a:avLst/>
              </a:prstTxWarp>
              <a:noAutofit/>
            </a:bodyPr>
            <a:lstStyle/>
            <a:p>
              <a:pPr algn="ctr" defTabSz="951121">
                <a:lnSpc>
                  <a:spcPct val="90000"/>
                </a:lnSpc>
                <a:spcBef>
                  <a:spcPct val="0"/>
                </a:spcBef>
                <a:spcAft>
                  <a:spcPct val="35000"/>
                </a:spcAft>
              </a:pPr>
              <a:endParaRPr lang="en-US" sz="1836"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a:xfrm>
            <a:off x="274604" y="295275"/>
            <a:ext cx="12305493" cy="917575"/>
          </a:xfrm>
        </p:spPr>
        <p:txBody>
          <a:bodyPr/>
          <a:lstStyle/>
          <a:p>
            <a:r>
              <a:rPr lang="en-US" sz="4400">
                <a:solidFill>
                  <a:schemeClr val="tx2"/>
                </a:solidFill>
                <a:latin typeface="Segoe UI Semibold "/>
              </a:rPr>
              <a:t>Cost management </a:t>
            </a:r>
            <a:r>
              <a:rPr lang="en-US" sz="4400">
                <a:latin typeface="Segoe UI Semibold "/>
              </a:rPr>
              <a:t>solutions for a variety of needs</a:t>
            </a:r>
          </a:p>
        </p:txBody>
      </p:sp>
      <p:grpSp>
        <p:nvGrpSpPr>
          <p:cNvPr id="102" name="Group 101">
            <a:extLst>
              <a:ext uri="{FF2B5EF4-FFF2-40B4-BE49-F238E27FC236}">
                <a16:creationId xmlns:a16="http://schemas.microsoft.com/office/drawing/2014/main" id="{EEEA957F-7AA5-4699-AC49-F35BE7A3E5D5}"/>
              </a:ext>
            </a:extLst>
          </p:cNvPr>
          <p:cNvGrpSpPr/>
          <p:nvPr/>
        </p:nvGrpSpPr>
        <p:grpSpPr>
          <a:xfrm>
            <a:off x="524140" y="4022170"/>
            <a:ext cx="11386609" cy="1252913"/>
            <a:chOff x="523399" y="4237463"/>
            <a:chExt cx="11389677" cy="1253250"/>
          </a:xfrm>
        </p:grpSpPr>
        <p:sp>
          <p:nvSpPr>
            <p:cNvPr id="103" name="Rectangle 102">
              <a:extLst>
                <a:ext uri="{FF2B5EF4-FFF2-40B4-BE49-F238E27FC236}">
                  <a16:creationId xmlns:a16="http://schemas.microsoft.com/office/drawing/2014/main" id="{A66855C7-AE20-4F29-B727-FC2F2DD3E37C}"/>
                </a:ext>
              </a:extLst>
            </p:cNvPr>
            <p:cNvSpPr/>
            <p:nvPr/>
          </p:nvSpPr>
          <p:spPr bwMode="auto">
            <a:xfrm>
              <a:off x="8443740" y="4864036"/>
              <a:ext cx="3469336" cy="62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42" fontAlgn="base">
                <a:lnSpc>
                  <a:spcPts val="2419"/>
                </a:lnSpc>
                <a:defRPr/>
              </a:pPr>
              <a:r>
                <a:rPr lang="en-US" sz="2000" kern="0">
                  <a:solidFill>
                    <a:schemeClr val="accent3"/>
                  </a:solidFill>
                  <a:latin typeface="Segoe UI Semibold" panose="020B0502040204020203" pitchFamily="34" charset="0"/>
                  <a:ea typeface="Segoe UI" charset="0"/>
                  <a:cs typeface="Segoe UI Semibold" panose="020B0502040204020203" pitchFamily="34" charset="0"/>
                </a:rPr>
                <a:t>Custom solutions</a:t>
              </a:r>
            </a:p>
          </p:txBody>
        </p:sp>
        <p:sp>
          <p:nvSpPr>
            <p:cNvPr id="104" name="Rectangle 103">
              <a:extLst>
                <a:ext uri="{FF2B5EF4-FFF2-40B4-BE49-F238E27FC236}">
                  <a16:creationId xmlns:a16="http://schemas.microsoft.com/office/drawing/2014/main" id="{38C3384B-0656-4D4C-8444-6E715662EF68}"/>
                </a:ext>
              </a:extLst>
            </p:cNvPr>
            <p:cNvSpPr/>
            <p:nvPr/>
          </p:nvSpPr>
          <p:spPr bwMode="auto">
            <a:xfrm>
              <a:off x="523399" y="4864036"/>
              <a:ext cx="3052850" cy="379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0">
                <a:lnSpc>
                  <a:spcPts val="2419"/>
                </a:lnSpc>
                <a:defRPr/>
              </a:pPr>
              <a:r>
                <a:rPr lang="en-US" sz="2000" kern="0">
                  <a:solidFill>
                    <a:schemeClr val="tx2"/>
                  </a:solidFill>
                  <a:latin typeface="Segoe UI Semibold" panose="020B0502040204020203" pitchFamily="34" charset="0"/>
                  <a:ea typeface="Segoe UI" charset="0"/>
                  <a:cs typeface="Segoe UI Semibold" panose="020B0502040204020203" pitchFamily="34" charset="0"/>
                </a:rPr>
                <a:t>Ready to use</a:t>
              </a:r>
            </a:p>
          </p:txBody>
        </p:sp>
        <p:sp>
          <p:nvSpPr>
            <p:cNvPr id="105" name="Rectangle 104">
              <a:extLst>
                <a:ext uri="{FF2B5EF4-FFF2-40B4-BE49-F238E27FC236}">
                  <a16:creationId xmlns:a16="http://schemas.microsoft.com/office/drawing/2014/main" id="{8A08E487-60B1-470A-B43D-CBA149EE6A20}"/>
                </a:ext>
              </a:extLst>
            </p:cNvPr>
            <p:cNvSpPr/>
            <p:nvPr/>
          </p:nvSpPr>
          <p:spPr bwMode="auto">
            <a:xfrm>
              <a:off x="4183119" y="4868007"/>
              <a:ext cx="4070234" cy="581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42" fontAlgn="base">
                <a:lnSpc>
                  <a:spcPts val="2419"/>
                </a:lnSpc>
                <a:defRPr/>
              </a:pPr>
              <a:r>
                <a:rPr lang="en-US" sz="2000" kern="0">
                  <a:solidFill>
                    <a:srgbClr val="003C89"/>
                  </a:solidFill>
                  <a:latin typeface="Segoe UI Semibold" panose="020B0502040204020203" pitchFamily="34" charset="0"/>
                  <a:ea typeface="Segoe UI" charset="0"/>
                  <a:cs typeface="Segoe UI Semibold" panose="020B0502040204020203" pitchFamily="34" charset="0"/>
                </a:rPr>
                <a:t>Custom dashboards</a:t>
              </a:r>
            </a:p>
          </p:txBody>
        </p:sp>
        <p:sp>
          <p:nvSpPr>
            <p:cNvPr id="106" name="Rectangle 105">
              <a:extLst>
                <a:ext uri="{FF2B5EF4-FFF2-40B4-BE49-F238E27FC236}">
                  <a16:creationId xmlns:a16="http://schemas.microsoft.com/office/drawing/2014/main" id="{125D2A06-8BCC-4A51-BDDE-254DADCEABCD}"/>
                </a:ext>
              </a:extLst>
            </p:cNvPr>
            <p:cNvSpPr/>
            <p:nvPr/>
          </p:nvSpPr>
          <p:spPr bwMode="auto">
            <a:xfrm>
              <a:off x="546410" y="4488069"/>
              <a:ext cx="11240429" cy="60852"/>
            </a:xfrm>
            <a:prstGeom prst="rect">
              <a:avLst/>
            </a:prstGeom>
            <a:gradFill flip="none" rotWithShape="1">
              <a:gsLst>
                <a:gs pos="0">
                  <a:schemeClr val="tx2"/>
                </a:gs>
                <a:gs pos="50400">
                  <a:srgbClr val="003C89"/>
                </a:gs>
                <a:gs pos="100000">
                  <a:schemeClr val="accent3"/>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7CC9323D-4481-4AAD-9D04-61231FCDD8E0}"/>
                </a:ext>
              </a:extLst>
            </p:cNvPr>
            <p:cNvCxnSpPr/>
            <p:nvPr/>
          </p:nvCxnSpPr>
          <p:spPr>
            <a:xfrm>
              <a:off x="546410" y="4237463"/>
              <a:ext cx="0" cy="546410"/>
            </a:xfrm>
            <a:prstGeom prst="line">
              <a:avLst/>
            </a:prstGeom>
            <a:ln w="571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1975D1E-4872-42C1-A9A1-670B4983C47B}"/>
                </a:ext>
              </a:extLst>
            </p:cNvPr>
            <p:cNvCxnSpPr/>
            <p:nvPr/>
          </p:nvCxnSpPr>
          <p:spPr>
            <a:xfrm>
              <a:off x="11786839" y="4237463"/>
              <a:ext cx="0" cy="546410"/>
            </a:xfrm>
            <a:prstGeom prst="line">
              <a:avLst/>
            </a:prstGeom>
            <a:ln w="571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E33A983-E5E0-4C4F-96C8-45EEF5343E0E}"/>
              </a:ext>
            </a:extLst>
          </p:cNvPr>
          <p:cNvGrpSpPr/>
          <p:nvPr/>
        </p:nvGrpSpPr>
        <p:grpSpPr>
          <a:xfrm>
            <a:off x="4635104" y="2410945"/>
            <a:ext cx="3164681" cy="1462042"/>
            <a:chOff x="4635695" y="2410806"/>
            <a:chExt cx="3165085" cy="1462229"/>
          </a:xfrm>
        </p:grpSpPr>
        <p:sp>
          <p:nvSpPr>
            <p:cNvPr id="91" name="Rectangle 90">
              <a:extLst>
                <a:ext uri="{FF2B5EF4-FFF2-40B4-BE49-F238E27FC236}">
                  <a16:creationId xmlns:a16="http://schemas.microsoft.com/office/drawing/2014/main" id="{44AA7B57-9734-4D9D-A8FA-9B593B78B0BC}"/>
                </a:ext>
              </a:extLst>
            </p:cNvPr>
            <p:cNvSpPr/>
            <p:nvPr/>
          </p:nvSpPr>
          <p:spPr bwMode="auto">
            <a:xfrm>
              <a:off x="4635695" y="2410806"/>
              <a:ext cx="3165085" cy="581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42" fontAlgn="base">
                <a:lnSpc>
                  <a:spcPts val="2419"/>
                </a:lnSpc>
                <a:defRPr/>
              </a:pPr>
              <a:r>
                <a:rPr lang="en-US" sz="2000" kern="0">
                  <a:solidFill>
                    <a:srgbClr val="003C89"/>
                  </a:solidFill>
                  <a:latin typeface="Segoe UI Semibold" panose="020B0502040204020203" pitchFamily="34" charset="0"/>
                  <a:ea typeface="Segoe UI" charset="0"/>
                  <a:cs typeface="Segoe UI Semibold" panose="020B0502040204020203" pitchFamily="34" charset="0"/>
                </a:rPr>
                <a:t>Connectors </a:t>
              </a:r>
              <a:br>
                <a:rPr lang="en-US" sz="2000" kern="0">
                  <a:solidFill>
                    <a:srgbClr val="003C89"/>
                  </a:solidFill>
                  <a:latin typeface="Segoe UI Semibold" panose="020B0502040204020203" pitchFamily="34" charset="0"/>
                  <a:ea typeface="Segoe UI" charset="0"/>
                  <a:cs typeface="Segoe UI Semibold" panose="020B0502040204020203" pitchFamily="34" charset="0"/>
                </a:rPr>
              </a:br>
              <a:r>
                <a:rPr lang="en-US" sz="2000" kern="0">
                  <a:solidFill>
                    <a:srgbClr val="003C89"/>
                  </a:solidFill>
                  <a:latin typeface="Segoe UI Semibold" panose="020B0502040204020203" pitchFamily="34" charset="0"/>
                  <a:ea typeface="Segoe UI" charset="0"/>
                  <a:cs typeface="Segoe UI Semibold" panose="020B0502040204020203" pitchFamily="34" charset="0"/>
                </a:rPr>
                <a:t>to </a:t>
              </a:r>
              <a:r>
                <a:rPr lang="en-US" sz="2000" kern="0" err="1">
                  <a:solidFill>
                    <a:srgbClr val="003C89"/>
                  </a:solidFill>
                  <a:latin typeface="Segoe UI Semibold" panose="020B0502040204020203" pitchFamily="34" charset="0"/>
                  <a:ea typeface="Segoe UI" charset="0"/>
                  <a:cs typeface="Segoe UI Semibold" panose="020B0502040204020203" pitchFamily="34" charset="0"/>
                </a:rPr>
                <a:t>PowerBI</a:t>
              </a:r>
              <a:endParaRPr lang="en-US" sz="2000" kern="0">
                <a:solidFill>
                  <a:srgbClr val="003C89"/>
                </a:solidFill>
                <a:latin typeface="Segoe UI Semibold" panose="020B0502040204020203" pitchFamily="34" charset="0"/>
                <a:ea typeface="Segoe UI" charset="0"/>
                <a:cs typeface="Segoe UI Semibold" panose="020B0502040204020203" pitchFamily="34" charset="0"/>
              </a:endParaRPr>
            </a:p>
          </p:txBody>
        </p:sp>
        <p:pic>
          <p:nvPicPr>
            <p:cNvPr id="52" name="Picture 51">
              <a:extLst>
                <a:ext uri="{FF2B5EF4-FFF2-40B4-BE49-F238E27FC236}">
                  <a16:creationId xmlns:a16="http://schemas.microsoft.com/office/drawing/2014/main" id="{9BBFC81E-6E68-41EE-B2B7-65E0E755CC6F}"/>
                </a:ext>
              </a:extLst>
            </p:cNvPr>
            <p:cNvPicPr>
              <a:picLocks noChangeAspect="1"/>
            </p:cNvPicPr>
            <p:nvPr/>
          </p:nvPicPr>
          <p:blipFill>
            <a:blip r:embed="rId3"/>
            <a:stretch>
              <a:fillRect/>
            </a:stretch>
          </p:blipFill>
          <p:spPr>
            <a:xfrm>
              <a:off x="5921057" y="3278675"/>
              <a:ext cx="594360" cy="594360"/>
            </a:xfrm>
            <a:prstGeom prst="rect">
              <a:avLst/>
            </a:prstGeom>
          </p:spPr>
        </p:pic>
      </p:grpSp>
      <p:grpSp>
        <p:nvGrpSpPr>
          <p:cNvPr id="23" name="Group 22">
            <a:extLst>
              <a:ext uri="{FF2B5EF4-FFF2-40B4-BE49-F238E27FC236}">
                <a16:creationId xmlns:a16="http://schemas.microsoft.com/office/drawing/2014/main" id="{E04C3FFB-EE35-4480-AE26-A58A97ED9699}"/>
              </a:ext>
            </a:extLst>
          </p:cNvPr>
          <p:cNvGrpSpPr/>
          <p:nvPr/>
        </p:nvGrpSpPr>
        <p:grpSpPr>
          <a:xfrm>
            <a:off x="8405725" y="2407400"/>
            <a:ext cx="3468401" cy="1465587"/>
            <a:chOff x="8541267" y="2407261"/>
            <a:chExt cx="3468844" cy="1465774"/>
          </a:xfrm>
        </p:grpSpPr>
        <p:sp>
          <p:nvSpPr>
            <p:cNvPr id="84" name="Rectangle 83">
              <a:extLst>
                <a:ext uri="{FF2B5EF4-FFF2-40B4-BE49-F238E27FC236}">
                  <a16:creationId xmlns:a16="http://schemas.microsoft.com/office/drawing/2014/main" id="{468B3A95-183C-46D0-A75D-61AD01053BD7}"/>
                </a:ext>
              </a:extLst>
            </p:cNvPr>
            <p:cNvSpPr/>
            <p:nvPr/>
          </p:nvSpPr>
          <p:spPr bwMode="auto">
            <a:xfrm>
              <a:off x="8541267" y="2407261"/>
              <a:ext cx="3468844" cy="456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42" fontAlgn="base">
                <a:lnSpc>
                  <a:spcPts val="2419"/>
                </a:lnSpc>
                <a:defRPr/>
              </a:pPr>
              <a:r>
                <a:rPr lang="en-US" sz="2000" kern="0">
                  <a:solidFill>
                    <a:schemeClr val="accent3"/>
                  </a:solidFill>
                  <a:latin typeface="Segoe UI Semibold" panose="020B0502040204020203" pitchFamily="34" charset="0"/>
                  <a:ea typeface="Segoe UI" charset="0"/>
                  <a:cs typeface="Segoe UI Semibold" panose="020B0502040204020203" pitchFamily="34" charset="0"/>
                </a:rPr>
                <a:t>Azure </a:t>
              </a:r>
              <a:br>
                <a:rPr lang="en-US" sz="2000" kern="0">
                  <a:solidFill>
                    <a:schemeClr val="accent3"/>
                  </a:solidFill>
                  <a:latin typeface="Segoe UI Semibold" panose="020B0502040204020203" pitchFamily="34" charset="0"/>
                  <a:ea typeface="Segoe UI" charset="0"/>
                  <a:cs typeface="Segoe UI Semibold" panose="020B0502040204020203" pitchFamily="34" charset="0"/>
                </a:rPr>
              </a:br>
              <a:r>
                <a:rPr lang="en-US" sz="2000" kern="0">
                  <a:solidFill>
                    <a:schemeClr val="accent3"/>
                  </a:solidFill>
                  <a:latin typeface="Segoe UI Semibold" panose="020B0502040204020203" pitchFamily="34" charset="0"/>
                  <a:ea typeface="Segoe UI" charset="0"/>
                  <a:cs typeface="Segoe UI Semibold" panose="020B0502040204020203" pitchFamily="34" charset="0"/>
                </a:rPr>
                <a:t>APIs</a:t>
              </a:r>
            </a:p>
          </p:txBody>
        </p:sp>
        <p:pic>
          <p:nvPicPr>
            <p:cNvPr id="53" name="Picture 52">
              <a:extLst>
                <a:ext uri="{FF2B5EF4-FFF2-40B4-BE49-F238E27FC236}">
                  <a16:creationId xmlns:a16="http://schemas.microsoft.com/office/drawing/2014/main" id="{63525838-1A1D-450E-B850-CAD0D04CEDD2}"/>
                </a:ext>
              </a:extLst>
            </p:cNvPr>
            <p:cNvPicPr>
              <a:picLocks noChangeAspect="1"/>
            </p:cNvPicPr>
            <p:nvPr/>
          </p:nvPicPr>
          <p:blipFill>
            <a:blip r:embed="rId4"/>
            <a:stretch>
              <a:fillRect/>
            </a:stretch>
          </p:blipFill>
          <p:spPr>
            <a:xfrm>
              <a:off x="10011738" y="3278675"/>
              <a:ext cx="594360" cy="594360"/>
            </a:xfrm>
            <a:prstGeom prst="rect">
              <a:avLst/>
            </a:prstGeom>
          </p:spPr>
        </p:pic>
      </p:grpSp>
      <p:grpSp>
        <p:nvGrpSpPr>
          <p:cNvPr id="21" name="Group 20">
            <a:extLst>
              <a:ext uri="{FF2B5EF4-FFF2-40B4-BE49-F238E27FC236}">
                <a16:creationId xmlns:a16="http://schemas.microsoft.com/office/drawing/2014/main" id="{C15CB6AF-1960-41A1-982D-AE9433B68F2E}"/>
              </a:ext>
            </a:extLst>
          </p:cNvPr>
          <p:cNvGrpSpPr/>
          <p:nvPr/>
        </p:nvGrpSpPr>
        <p:grpSpPr>
          <a:xfrm>
            <a:off x="793462" y="2407400"/>
            <a:ext cx="2513384" cy="1465587"/>
            <a:chOff x="659092" y="2407261"/>
            <a:chExt cx="2513705" cy="1465774"/>
          </a:xfrm>
        </p:grpSpPr>
        <p:sp>
          <p:nvSpPr>
            <p:cNvPr id="98" name="Rectangle 97">
              <a:extLst>
                <a:ext uri="{FF2B5EF4-FFF2-40B4-BE49-F238E27FC236}">
                  <a16:creationId xmlns:a16="http://schemas.microsoft.com/office/drawing/2014/main" id="{BF8C5B44-E0C8-4383-9C23-63CE3A132B53}"/>
                </a:ext>
              </a:extLst>
            </p:cNvPr>
            <p:cNvSpPr/>
            <p:nvPr/>
          </p:nvSpPr>
          <p:spPr bwMode="auto">
            <a:xfrm>
              <a:off x="659092" y="2407261"/>
              <a:ext cx="2513705" cy="3732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0">
                <a:lnSpc>
                  <a:spcPts val="2419"/>
                </a:lnSpc>
                <a:defRPr/>
              </a:pPr>
              <a:r>
                <a:rPr lang="en-US" sz="2000" kern="0">
                  <a:solidFill>
                    <a:srgbClr val="0078D4"/>
                  </a:solidFill>
                  <a:latin typeface="Segoe UI Semibold" panose="020B0502040204020203" pitchFamily="34" charset="0"/>
                  <a:ea typeface="Segoe UI" charset="0"/>
                  <a:cs typeface="Segoe UI Semibold" panose="020B0502040204020203" pitchFamily="34" charset="0"/>
                </a:rPr>
                <a:t>Cost Management </a:t>
              </a:r>
            </a:p>
            <a:p>
              <a:pPr algn="ctr" defTabSz="932470">
                <a:lnSpc>
                  <a:spcPts val="2419"/>
                </a:lnSpc>
                <a:defRPr/>
              </a:pPr>
              <a:r>
                <a:rPr lang="en-US" sz="2000" kern="0">
                  <a:solidFill>
                    <a:srgbClr val="0078D4"/>
                  </a:solidFill>
                  <a:latin typeface="Segoe UI Semibold" panose="020B0502040204020203" pitchFamily="34" charset="0"/>
                  <a:ea typeface="Segoe UI" charset="0"/>
                  <a:cs typeface="Segoe UI Semibold" panose="020B0502040204020203" pitchFamily="34" charset="0"/>
                </a:rPr>
                <a:t>in Azure Portal</a:t>
              </a:r>
            </a:p>
          </p:txBody>
        </p:sp>
        <p:pic>
          <p:nvPicPr>
            <p:cNvPr id="55" name="Picture 54">
              <a:extLst>
                <a:ext uri="{FF2B5EF4-FFF2-40B4-BE49-F238E27FC236}">
                  <a16:creationId xmlns:a16="http://schemas.microsoft.com/office/drawing/2014/main" id="{CEEC13B3-45DB-4B7C-B024-6F83E0B6585A}"/>
                </a:ext>
              </a:extLst>
            </p:cNvPr>
            <p:cNvPicPr>
              <a:picLocks noChangeAspect="1"/>
            </p:cNvPicPr>
            <p:nvPr/>
          </p:nvPicPr>
          <p:blipFill>
            <a:blip r:embed="rId5"/>
            <a:stretch>
              <a:fillRect/>
            </a:stretch>
          </p:blipFill>
          <p:spPr>
            <a:xfrm>
              <a:off x="1618764" y="3278675"/>
              <a:ext cx="594360" cy="594360"/>
            </a:xfrm>
            <a:prstGeom prst="rect">
              <a:avLst/>
            </a:prstGeom>
          </p:spPr>
        </p:pic>
      </p:grpSp>
    </p:spTree>
    <p:extLst>
      <p:ext uri="{BB962C8B-B14F-4D97-AF65-F5344CB8AC3E}">
        <p14:creationId xmlns:p14="http://schemas.microsoft.com/office/powerpoint/2010/main" val="287620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1000"/>
                                        <p:tgtEl>
                                          <p:spTgt spid="10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42" presetClass="path" presetSubtype="0" decel="100000" fill="hold" nodeType="withEffect">
                                  <p:stCondLst>
                                    <p:cond delay="0"/>
                                  </p:stCondLst>
                                  <p:childTnLst>
                                    <p:animMotion origin="layout" path="M -4.48558E-6 -0.1069 L -4.48558E-6 -3.27281E-6 " pathEditMode="relative" rAng="0" ptsTypes="AA">
                                      <p:cBhvr>
                                        <p:cTn id="12" dur="500" fill="hold"/>
                                        <p:tgtEl>
                                          <p:spTgt spid="21"/>
                                        </p:tgtEl>
                                        <p:attrNameLst>
                                          <p:attrName>ppt_x</p:attrName>
                                          <p:attrName>ppt_y</p:attrName>
                                        </p:attrNameLst>
                                      </p:cBhvr>
                                      <p:rCtr x="0" y="5334"/>
                                    </p:animMotion>
                                  </p:childTnLst>
                                </p:cTn>
                              </p:par>
                              <p:par>
                                <p:cTn id="13" presetID="10" presetClass="entr" presetSubtype="0" fill="hold" nodeType="with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42" presetClass="path" presetSubtype="0" decel="100000" fill="hold" nodeType="withEffect">
                                  <p:stCondLst>
                                    <p:cond delay="250"/>
                                  </p:stCondLst>
                                  <p:childTnLst>
                                    <p:animMotion origin="layout" path="M -4.34516E-6 -0.1069 L -4.34516E-6 -3.90377E-7 " pathEditMode="relative" rAng="0" ptsTypes="AA">
                                      <p:cBhvr>
                                        <p:cTn id="17" dur="500" fill="hold"/>
                                        <p:tgtEl>
                                          <p:spTgt spid="22"/>
                                        </p:tgtEl>
                                        <p:attrNameLst>
                                          <p:attrName>ppt_x</p:attrName>
                                          <p:attrName>ppt_y</p:attrName>
                                        </p:attrNameLst>
                                      </p:cBhvr>
                                      <p:rCtr x="0" y="5334"/>
                                    </p:animMotion>
                                  </p:childTnLst>
                                </p:cTn>
                              </p:par>
                              <p:par>
                                <p:cTn id="18" presetID="10" presetClass="entr" presetSubtype="0" fill="hold"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500"/>
                                  </p:stCondLst>
                                  <p:childTnLst>
                                    <p:animMotion origin="layout" path="M 3.57416E-8 -0.1069 L 3.57416E-8 -3.27281E-6 " pathEditMode="relative" rAng="0" ptsTypes="AA">
                                      <p:cBhvr>
                                        <p:cTn id="22" dur="500" fill="hold"/>
                                        <p:tgtEl>
                                          <p:spTgt spid="23"/>
                                        </p:tgtEl>
                                        <p:attrNameLst>
                                          <p:attrName>ppt_x</p:attrName>
                                          <p:attrName>ppt_y</p:attrName>
                                        </p:attrNameLst>
                                      </p:cBhvr>
                                      <p:rCtr x="0" y="53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8BC45-E49E-4251-A61C-B348545953D2}"/>
              </a:ext>
            </a:extLst>
          </p:cNvPr>
          <p:cNvPicPr>
            <a:picLocks noChangeAspect="1"/>
          </p:cNvPicPr>
          <p:nvPr/>
        </p:nvPicPr>
        <p:blipFill>
          <a:blip r:embed="rId3"/>
          <a:stretch>
            <a:fillRect/>
          </a:stretch>
        </p:blipFill>
        <p:spPr>
          <a:xfrm>
            <a:off x="638079" y="1774540"/>
            <a:ext cx="9531563" cy="4879705"/>
          </a:xfrm>
          <a:prstGeom prst="rect">
            <a:avLst/>
          </a:prstGeom>
        </p:spPr>
      </p:pic>
      <p:sp>
        <p:nvSpPr>
          <p:cNvPr id="4" name="Title 4">
            <a:extLst>
              <a:ext uri="{FF2B5EF4-FFF2-40B4-BE49-F238E27FC236}">
                <a16:creationId xmlns:a16="http://schemas.microsoft.com/office/drawing/2014/main" id="{DBE550EE-B367-4496-B3E4-7646607FC176}"/>
              </a:ext>
            </a:extLst>
          </p:cNvPr>
          <p:cNvSpPr>
            <a:spLocks noGrp="1"/>
          </p:cNvSpPr>
          <p:nvPr>
            <p:ph type="title"/>
          </p:nvPr>
        </p:nvSpPr>
        <p:spPr>
          <a:xfrm>
            <a:off x="429904" y="188191"/>
            <a:ext cx="11531715" cy="664669"/>
          </a:xfrm>
        </p:spPr>
        <p:txBody>
          <a:bodyPr vert="horz" wrap="square" lIns="146304" tIns="91440" rIns="146304" bIns="91440" rtlCol="0" anchor="t">
            <a:noAutofit/>
          </a:bodyPr>
          <a:lstStyle/>
          <a:p>
            <a:pPr>
              <a:lnSpc>
                <a:spcPct val="90000"/>
              </a:lnSpc>
            </a:pPr>
            <a:r>
              <a:rPr lang="en-US" sz="3600">
                <a:gradFill>
                  <a:gsLst>
                    <a:gs pos="1250">
                      <a:schemeClr val="tx1"/>
                    </a:gs>
                    <a:gs pos="100000">
                      <a:schemeClr val="tx1"/>
                    </a:gs>
                  </a:gsLst>
                  <a:lin ang="5400000" scaled="0"/>
                </a:gradFill>
                <a:latin typeface="Segoe UI Semibold "/>
              </a:rPr>
              <a:t>Cost Management tools in Azure</a:t>
            </a:r>
          </a:p>
        </p:txBody>
      </p:sp>
      <p:sp>
        <p:nvSpPr>
          <p:cNvPr id="5" name="Rectangle 4">
            <a:extLst>
              <a:ext uri="{FF2B5EF4-FFF2-40B4-BE49-F238E27FC236}">
                <a16:creationId xmlns:a16="http://schemas.microsoft.com/office/drawing/2014/main" id="{141B6EB1-D4DB-45B1-8C64-1AB0BE9DC5C4}"/>
              </a:ext>
            </a:extLst>
          </p:cNvPr>
          <p:cNvSpPr/>
          <p:nvPr/>
        </p:nvSpPr>
        <p:spPr>
          <a:xfrm>
            <a:off x="638079" y="940667"/>
            <a:ext cx="11531715" cy="646331"/>
          </a:xfrm>
          <a:prstGeom prst="rect">
            <a:avLst/>
          </a:prstGeom>
        </p:spPr>
        <p:txBody>
          <a:bodyPr wrap="square">
            <a:spAutoFit/>
          </a:bodyPr>
          <a:lstStyle/>
          <a:p>
            <a:r>
              <a:rPr lang="en-US">
                <a:solidFill>
                  <a:srgbClr val="171717"/>
                </a:solidFill>
                <a:latin typeface="Segoe UI" panose="020B0502040204020203" pitchFamily="34" charset="0"/>
              </a:rPr>
              <a:t>The following is a list of Azure native tools that can help mature the policies and processes that support this governance discipline.</a:t>
            </a:r>
            <a:endParaRPr lang="en-US"/>
          </a:p>
        </p:txBody>
      </p:sp>
    </p:spTree>
    <p:extLst>
      <p:ext uri="{BB962C8B-B14F-4D97-AF65-F5344CB8AC3E}">
        <p14:creationId xmlns:p14="http://schemas.microsoft.com/office/powerpoint/2010/main" val="14086198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424B-4101-4076-B275-7F0AE3A6344E}"/>
              </a:ext>
            </a:extLst>
          </p:cNvPr>
          <p:cNvSpPr>
            <a:spLocks noGrp="1"/>
          </p:cNvSpPr>
          <p:nvPr>
            <p:ph type="title"/>
          </p:nvPr>
        </p:nvSpPr>
        <p:spPr>
          <a:xfrm>
            <a:off x="157374" y="154598"/>
            <a:ext cx="11888047" cy="917575"/>
          </a:xfrm>
        </p:spPr>
        <p:txBody>
          <a:bodyPr/>
          <a:lstStyle/>
          <a:p>
            <a:r>
              <a:rPr lang="en-US" sz="4400">
                <a:latin typeface="Segoe UI Semibold "/>
              </a:rPr>
              <a:t>Exercise | Defining cost policies</a:t>
            </a:r>
          </a:p>
        </p:txBody>
      </p:sp>
      <p:sp>
        <p:nvSpPr>
          <p:cNvPr id="3" name="Text Placeholder 2">
            <a:extLst>
              <a:ext uri="{FF2B5EF4-FFF2-40B4-BE49-F238E27FC236}">
                <a16:creationId xmlns:a16="http://schemas.microsoft.com/office/drawing/2014/main" id="{9262FC4F-E9AB-4921-BE40-CE54569BF1DA}"/>
              </a:ext>
            </a:extLst>
          </p:cNvPr>
          <p:cNvSpPr>
            <a:spLocks noGrp="1"/>
          </p:cNvSpPr>
          <p:nvPr>
            <p:ph type="body" sz="quarter" idx="10"/>
          </p:nvPr>
        </p:nvSpPr>
        <p:spPr>
          <a:xfrm>
            <a:off x="344943" y="2833060"/>
            <a:ext cx="11887269" cy="3243965"/>
          </a:xfrm>
        </p:spPr>
        <p:txBody>
          <a:bodyPr/>
          <a:lstStyle/>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How are you landing accountability of budget?</a:t>
            </a:r>
          </a:p>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Are you going to allow the use of any Azure service / resource?</a:t>
            </a:r>
          </a:p>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What are the policies around budget over-run?</a:t>
            </a:r>
          </a:p>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What is the cadence in the business to set, review, adjust and optimize on budgets?</a:t>
            </a:r>
          </a:p>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Will there be different policies for spend based on internal use or a potential to impact customer experience?</a:t>
            </a:r>
            <a:endParaRPr lang="en-US" sz="3200">
              <a:latin typeface="Segoe UI" panose="020B0502040204020203" pitchFamily="34" charset="0"/>
              <a:cs typeface="Segoe UI" panose="020B0502040204020203" pitchFamily="34" charset="0"/>
            </a:endParaRPr>
          </a:p>
        </p:txBody>
      </p:sp>
      <p:pic>
        <p:nvPicPr>
          <p:cNvPr id="8" name="Graphic 7" descr="Questions">
            <a:extLst>
              <a:ext uri="{FF2B5EF4-FFF2-40B4-BE49-F238E27FC236}">
                <a16:creationId xmlns:a16="http://schemas.microsoft.com/office/drawing/2014/main" id="{8D2E59D5-803C-45A3-B1BC-2E6AB2EE6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2128" y="1071594"/>
            <a:ext cx="1255930" cy="1255930"/>
          </a:xfrm>
          <a:prstGeom prst="rect">
            <a:avLst/>
          </a:prstGeom>
        </p:spPr>
      </p:pic>
      <p:pic>
        <p:nvPicPr>
          <p:cNvPr id="9" name="Graphic 8" descr="Customer review">
            <a:extLst>
              <a:ext uri="{FF2B5EF4-FFF2-40B4-BE49-F238E27FC236}">
                <a16:creationId xmlns:a16="http://schemas.microsoft.com/office/drawing/2014/main" id="{CDD6C42D-C508-4E29-9A71-1A27A96FE4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7061" y="1071594"/>
            <a:ext cx="1255930" cy="1255930"/>
          </a:xfrm>
          <a:prstGeom prst="rect">
            <a:avLst/>
          </a:prstGeom>
        </p:spPr>
      </p:pic>
      <p:grpSp>
        <p:nvGrpSpPr>
          <p:cNvPr id="10" name="Group 9">
            <a:extLst>
              <a:ext uri="{FF2B5EF4-FFF2-40B4-BE49-F238E27FC236}">
                <a16:creationId xmlns:a16="http://schemas.microsoft.com/office/drawing/2014/main" id="{807CBFBB-7E80-479F-AE9F-DFAEBCF2A501}"/>
              </a:ext>
            </a:extLst>
          </p:cNvPr>
          <p:cNvGrpSpPr/>
          <p:nvPr/>
        </p:nvGrpSpPr>
        <p:grpSpPr>
          <a:xfrm>
            <a:off x="5168958" y="823484"/>
            <a:ext cx="1767203" cy="1767203"/>
            <a:chOff x="-942995" y="827470"/>
            <a:chExt cx="1767203" cy="1767203"/>
          </a:xfrm>
        </p:grpSpPr>
        <p:pic>
          <p:nvPicPr>
            <p:cNvPr id="11" name="Graphic 10" descr="Flowchart">
              <a:extLst>
                <a:ext uri="{FF2B5EF4-FFF2-40B4-BE49-F238E27FC236}">
                  <a16:creationId xmlns:a16="http://schemas.microsoft.com/office/drawing/2014/main" id="{0A56301D-CBBB-4A0D-992B-B8B173DE43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40" y="1272276"/>
              <a:ext cx="566386" cy="566386"/>
            </a:xfrm>
            <a:prstGeom prst="rect">
              <a:avLst/>
            </a:prstGeom>
          </p:spPr>
        </p:pic>
        <p:pic>
          <p:nvPicPr>
            <p:cNvPr id="12" name="Graphic 11" descr="Teacher">
              <a:extLst>
                <a:ext uri="{FF2B5EF4-FFF2-40B4-BE49-F238E27FC236}">
                  <a16:creationId xmlns:a16="http://schemas.microsoft.com/office/drawing/2014/main" id="{8AC3DDA1-6CFE-4D70-BD7C-A53DF65294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995" y="827470"/>
              <a:ext cx="1767203" cy="1767203"/>
            </a:xfrm>
            <a:prstGeom prst="rect">
              <a:avLst/>
            </a:prstGeom>
          </p:spPr>
        </p:pic>
      </p:grpSp>
    </p:spTree>
    <p:extLst>
      <p:ext uri="{BB962C8B-B14F-4D97-AF65-F5344CB8AC3E}">
        <p14:creationId xmlns:p14="http://schemas.microsoft.com/office/powerpoint/2010/main" val="39343931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474185" y="4436713"/>
            <a:ext cx="9800336" cy="1015663"/>
          </a:xfrm>
        </p:spPr>
        <p:txBody>
          <a:bodyPr/>
          <a:lstStyle/>
          <a:p>
            <a:r>
              <a:rPr lang="en-US" dirty="0"/>
              <a:t>Speaker</a:t>
            </a:r>
          </a:p>
          <a:p>
            <a:r>
              <a:rPr lang="en-US" dirty="0"/>
              <a:t>Title </a:t>
            </a:r>
          </a:p>
          <a:p>
            <a:endParaRPr lang="en-US" dirty="0"/>
          </a:p>
        </p:txBody>
      </p:sp>
      <p:sp>
        <p:nvSpPr>
          <p:cNvPr id="4" name="Title 3"/>
          <p:cNvSpPr>
            <a:spLocks noGrp="1"/>
          </p:cNvSpPr>
          <p:nvPr>
            <p:ph type="title"/>
          </p:nvPr>
        </p:nvSpPr>
        <p:spPr>
          <a:xfrm>
            <a:off x="354632" y="2387205"/>
            <a:ext cx="6387543" cy="1828800"/>
          </a:xfrm>
        </p:spPr>
        <p:txBody>
          <a:bodyPr/>
          <a:lstStyle/>
          <a:p>
            <a:r>
              <a:rPr lang="en-US" sz="3600" dirty="0"/>
              <a:t>Cloud Adoption Framework for Azure | Governance Workshop</a:t>
            </a: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7048" y="53430"/>
            <a:ext cx="3468119" cy="6887664"/>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235" y="2191548"/>
            <a:ext cx="4031260" cy="2220114"/>
          </a:xfrm>
          <a:prstGeom prst="rect">
            <a:avLst/>
          </a:prstGeom>
        </p:spPr>
      </p:pic>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599982" y="466301"/>
            <a:ext cx="11238030" cy="677108"/>
          </a:xfrm>
        </p:spPr>
        <p:txBody>
          <a:bodyPr/>
          <a:lstStyle/>
          <a:p>
            <a:r>
              <a:rPr lang="en-US" sz="4400" spc="-102">
                <a:gradFill>
                  <a:gsLst>
                    <a:gs pos="1250">
                      <a:schemeClr val="tx1"/>
                    </a:gs>
                    <a:gs pos="100000">
                      <a:schemeClr val="tx1"/>
                    </a:gs>
                  </a:gsLst>
                  <a:lin ang="5400000" scaled="0"/>
                </a:gradFill>
                <a:latin typeface="Segoe UI Semibold "/>
              </a:rPr>
              <a:t>Sample policies </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599982" y="1465289"/>
            <a:ext cx="11238030" cy="4542654"/>
          </a:xfrm>
        </p:spPr>
        <p:txBody>
          <a:bodyPr/>
          <a:lstStyle/>
          <a:p>
            <a:pPr marL="571500" indent="-571500">
              <a:buFont typeface="Arial" panose="020B0604020202020204" pitchFamily="34" charset="0"/>
              <a:buChar char="•"/>
            </a:pP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Modify </a:t>
            </a:r>
            <a:r>
              <a:rPr lang="en-US" sz="280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CostCenter</a:t>
            </a: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Tag &amp; Its value from Resource Group</a:t>
            </a:r>
          </a:p>
          <a:p>
            <a:pPr marL="571500" indent="-571500">
              <a:buFont typeface="Arial" panose="020B0604020202020204" pitchFamily="34" charset="0"/>
              <a:buChar char="•"/>
            </a:pP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Modify </a:t>
            </a:r>
            <a:r>
              <a:rPr lang="en-US" sz="280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CostCenter</a:t>
            </a: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Tag to Resource Groups</a:t>
            </a:r>
          </a:p>
          <a:p>
            <a:pPr marL="571500" indent="-571500">
              <a:buFont typeface="Arial" panose="020B0604020202020204" pitchFamily="34" charset="0"/>
              <a:buChar char="•"/>
            </a:pP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For tracking purposes, all assets must be assigned to an application owner within one of the core business functions.</a:t>
            </a:r>
          </a:p>
          <a:p>
            <a:pPr marL="571500" indent="-571500">
              <a:buFont typeface="Arial" panose="020B0604020202020204" pitchFamily="34" charset="0"/>
              <a:buChar char="•"/>
            </a:pP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When cost concerns arise, additional governance requirements will be established with the finance team.</a:t>
            </a:r>
          </a:p>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Allowed Azure Region for Resources and Resource Groups​</a:t>
            </a:r>
          </a:p>
          <a:p>
            <a:pPr marL="571500" indent="-571500">
              <a:buFont typeface="Arial" panose="020B0604020202020204" pitchFamily="34" charset="0"/>
              <a:buChar char="•"/>
            </a:pPr>
            <a:r>
              <a:rPr lang="en-US" sz="2800">
                <a:latin typeface="Segoe UI" panose="020B0502040204020203" pitchFamily="34" charset="0"/>
                <a:cs typeface="Segoe UI" panose="020B0502040204020203" pitchFamily="34" charset="0"/>
              </a:rPr>
              <a:t>Allowed Azure VM SKUs</a:t>
            </a:r>
          </a:p>
          <a:p>
            <a:pPr marL="571500" indent="-571500">
              <a:buFont typeface="Arial" panose="020B0604020202020204" pitchFamily="34" charset="0"/>
              <a:buChar char="•"/>
            </a:pPr>
            <a:endParaRPr lang="en-US" sz="3599">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833986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60357" y="993449"/>
            <a:ext cx="3690414" cy="896457"/>
          </a:xfrm>
        </p:spPr>
        <p:txBody>
          <a:bodyPr/>
          <a:lstStyle/>
          <a:p>
            <a:pPr defTabSz="951304">
              <a:lnSpc>
                <a:spcPct val="100000"/>
              </a:lnSpc>
              <a:defRPr/>
            </a:pPr>
            <a:r>
              <a:rPr lang="en-US" sz="2856" b="1" spc="-51">
                <a:solidFill>
                  <a:schemeClr val="bg1"/>
                </a:solidFill>
              </a:rPr>
              <a:t>Where to go for </a:t>
            </a:r>
            <a:br>
              <a:rPr lang="en-US" sz="2856" b="1" spc="-51">
                <a:solidFill>
                  <a:schemeClr val="bg1"/>
                </a:solidFill>
              </a:rPr>
            </a:br>
            <a:r>
              <a:rPr lang="en-US" sz="2856" b="1" spc="-51">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379396" y="993449"/>
            <a:ext cx="6955275" cy="5960528"/>
          </a:xfrm>
        </p:spPr>
        <p:txBody>
          <a:bodyPr/>
          <a:lstStyle/>
          <a:p>
            <a:pPr>
              <a:spcAft>
                <a:spcPts val="0"/>
              </a:spcAft>
            </a:pPr>
            <a:r>
              <a:rPr lang="en-US" sz="1632" dirty="0">
                <a:solidFill>
                  <a:schemeClr val="tx1"/>
                </a:solidFill>
                <a:latin typeface="Segoe UI" panose="020B0502040204020203" pitchFamily="34" charset="0"/>
              </a:rPr>
              <a:t>Cloud Adoption Framework – Cost Management</a:t>
            </a:r>
          </a:p>
          <a:p>
            <a:pPr>
              <a:spcAft>
                <a:spcPts val="0"/>
              </a:spcAft>
            </a:pPr>
            <a:r>
              <a:rPr lang="en-US" sz="1600" dirty="0">
                <a:latin typeface="+mj-lt"/>
                <a:hlinkClick r:id="rId3"/>
              </a:rPr>
              <a:t>https://docs.microsoft.com/en-us/azure/cloud-adoption-framework/govern/cost-management/</a:t>
            </a:r>
            <a:endParaRPr lang="en-US" sz="1600" dirty="0">
              <a:latin typeface="+mj-lt"/>
            </a:endParaRPr>
          </a:p>
          <a:p>
            <a:pPr>
              <a:spcAft>
                <a:spcPts val="0"/>
              </a:spcAft>
            </a:pPr>
            <a:endParaRPr lang="en-US" sz="1632" dirty="0">
              <a:solidFill>
                <a:schemeClr val="tx1"/>
              </a:solidFill>
              <a:latin typeface="Segoe UI" panose="020B0502040204020203" pitchFamily="34" charset="0"/>
            </a:endParaRPr>
          </a:p>
          <a:p>
            <a:pPr>
              <a:spcAft>
                <a:spcPts val="0"/>
              </a:spcAft>
            </a:pPr>
            <a:r>
              <a:rPr lang="en-US" sz="1632" dirty="0">
                <a:solidFill>
                  <a:schemeClr val="tx1"/>
                </a:solidFill>
                <a:latin typeface="Segoe UI" panose="020B0502040204020203" pitchFamily="34" charset="0"/>
              </a:rPr>
              <a:t>Azure Cost Management product page</a:t>
            </a:r>
          </a:p>
          <a:p>
            <a:pPr>
              <a:spcAft>
                <a:spcPts val="0"/>
              </a:spcAft>
            </a:pPr>
            <a:r>
              <a:rPr lang="en-US" sz="1632" dirty="0">
                <a:solidFill>
                  <a:schemeClr val="tx1"/>
                </a:solidFill>
                <a:latin typeface="+mj-lt"/>
                <a:hlinkClick r:id="rId4"/>
              </a:rPr>
              <a:t>https://azure.microsoft.com/services/cost-management/</a:t>
            </a:r>
            <a:endParaRPr lang="en-US" sz="1632" dirty="0">
              <a:solidFill>
                <a:schemeClr val="tx1"/>
              </a:solidFill>
              <a:latin typeface="+mj-lt"/>
            </a:endParaRPr>
          </a:p>
          <a:p>
            <a:pPr>
              <a:spcAft>
                <a:spcPts val="0"/>
              </a:spcAft>
            </a:pPr>
            <a:r>
              <a:rPr lang="en-US" sz="1632" dirty="0">
                <a:solidFill>
                  <a:schemeClr val="tx1"/>
                </a:solidFill>
                <a:latin typeface="Segoe UI" panose="020B0502040204020203" pitchFamily="34" charset="0"/>
              </a:rPr>
              <a:t> </a:t>
            </a:r>
          </a:p>
          <a:p>
            <a:pPr>
              <a:spcAft>
                <a:spcPts val="0"/>
              </a:spcAft>
            </a:pPr>
            <a:r>
              <a:rPr lang="en-US" sz="1632" dirty="0">
                <a:solidFill>
                  <a:schemeClr val="tx1"/>
                </a:solidFill>
                <a:latin typeface="Segoe UI" panose="020B0502040204020203" pitchFamily="34" charset="0"/>
              </a:rPr>
              <a:t>Azure Cost Management documentation</a:t>
            </a:r>
          </a:p>
          <a:p>
            <a:pPr>
              <a:spcAft>
                <a:spcPts val="0"/>
              </a:spcAft>
            </a:pPr>
            <a:r>
              <a:rPr lang="en-US" sz="1632" dirty="0">
                <a:solidFill>
                  <a:schemeClr val="tx1"/>
                </a:solidFill>
                <a:latin typeface="+mj-lt"/>
                <a:hlinkClick r:id="rId5"/>
              </a:rPr>
              <a:t>https://docs.microsoft.com/azure/cost-management/</a:t>
            </a:r>
            <a:r>
              <a:rPr lang="en-US" sz="1632" dirty="0">
                <a:solidFill>
                  <a:schemeClr val="tx1"/>
                </a:solidFill>
                <a:latin typeface="+mj-lt"/>
              </a:rPr>
              <a:t>  </a:t>
            </a:r>
          </a:p>
          <a:p>
            <a:pPr>
              <a:spcAft>
                <a:spcPts val="0"/>
              </a:spcAft>
            </a:pPr>
            <a:endParaRPr lang="en-US" sz="1632" dirty="0">
              <a:solidFill>
                <a:schemeClr val="tx1"/>
              </a:solidFill>
              <a:latin typeface="Segoe UI" panose="020B0502040204020203" pitchFamily="34" charset="0"/>
            </a:endParaRPr>
          </a:p>
          <a:p>
            <a:pPr>
              <a:spcAft>
                <a:spcPts val="0"/>
              </a:spcAft>
            </a:pPr>
            <a:r>
              <a:rPr lang="en-US" sz="1632" dirty="0">
                <a:solidFill>
                  <a:schemeClr val="tx1"/>
                </a:solidFill>
                <a:latin typeface="Segoe UI" panose="020B0502040204020203" pitchFamily="34" charset="0"/>
              </a:rPr>
              <a:t>Azure Cost Management API reference</a:t>
            </a:r>
          </a:p>
          <a:p>
            <a:pPr>
              <a:spcAft>
                <a:spcPts val="0"/>
              </a:spcAft>
            </a:pPr>
            <a:r>
              <a:rPr lang="en-US" sz="1632" dirty="0">
                <a:solidFill>
                  <a:schemeClr val="tx1"/>
                </a:solidFill>
                <a:latin typeface="+mj-lt"/>
                <a:hlinkClick r:id="rId6"/>
              </a:rPr>
              <a:t>https://docs.microsoft.com/rest/api/cost-management/</a:t>
            </a:r>
            <a:endParaRPr lang="en-US" sz="1632" dirty="0">
              <a:solidFill>
                <a:schemeClr val="tx1"/>
              </a:solidFill>
              <a:latin typeface="+mj-lt"/>
            </a:endParaRPr>
          </a:p>
          <a:p>
            <a:pPr>
              <a:spcAft>
                <a:spcPts val="0"/>
              </a:spcAft>
            </a:pPr>
            <a:endParaRPr lang="en-US" sz="1632" dirty="0">
              <a:solidFill>
                <a:schemeClr val="tx1"/>
              </a:solidFill>
              <a:latin typeface="Segoe UI" panose="020B0502040204020203" pitchFamily="34" charset="0"/>
            </a:endParaRPr>
          </a:p>
          <a:p>
            <a:pPr>
              <a:spcAft>
                <a:spcPts val="0"/>
              </a:spcAft>
            </a:pPr>
            <a:r>
              <a:rPr lang="en-US" sz="1632" dirty="0">
                <a:solidFill>
                  <a:schemeClr val="tx1"/>
                </a:solidFill>
                <a:latin typeface="Segoe UI" panose="020B0502040204020203" pitchFamily="34" charset="0"/>
              </a:rPr>
              <a:t>FastTrack for Azure (deployment guidance)</a:t>
            </a:r>
          </a:p>
          <a:p>
            <a:pPr>
              <a:spcAft>
                <a:spcPts val="0"/>
              </a:spcAft>
            </a:pPr>
            <a:r>
              <a:rPr lang="en-US" sz="1632" dirty="0">
                <a:solidFill>
                  <a:schemeClr val="tx1"/>
                </a:solidFill>
                <a:latin typeface="+mj-lt"/>
                <a:hlinkClick r:id="rId7"/>
              </a:rPr>
              <a:t>https://azure.microsoft.com/programs/azure-fasttrack/</a:t>
            </a:r>
            <a:r>
              <a:rPr lang="en-US" sz="1632" dirty="0">
                <a:solidFill>
                  <a:schemeClr val="tx1"/>
                </a:solidFill>
                <a:latin typeface="+mj-lt"/>
              </a:rPr>
              <a:t> </a:t>
            </a:r>
          </a:p>
          <a:p>
            <a:pPr>
              <a:spcAft>
                <a:spcPts val="0"/>
              </a:spcAft>
            </a:pPr>
            <a:endParaRPr lang="en-US" sz="1632" dirty="0">
              <a:solidFill>
                <a:schemeClr val="tx1"/>
              </a:solidFill>
              <a:latin typeface="Segoe UI" panose="020B0502040204020203" pitchFamily="34" charset="0"/>
            </a:endParaRPr>
          </a:p>
          <a:p>
            <a:pPr>
              <a:spcAft>
                <a:spcPts val="0"/>
              </a:spcAft>
            </a:pPr>
            <a:endParaRPr lang="en-US" sz="1632" dirty="0">
              <a:solidFill>
                <a:schemeClr val="tx1"/>
              </a:solidFill>
              <a:latin typeface="Segoe UI" panose="020B0502040204020203" pitchFamily="34" charset="0"/>
            </a:endParaRPr>
          </a:p>
          <a:p>
            <a:pPr>
              <a:spcAft>
                <a:spcPts val="0"/>
              </a:spcAft>
            </a:pPr>
            <a:r>
              <a:rPr lang="en-US" sz="1632" dirty="0">
                <a:solidFill>
                  <a:schemeClr val="tx1"/>
                </a:solidFill>
                <a:latin typeface="Segoe UI" panose="020B0502040204020203" pitchFamily="34" charset="0"/>
              </a:rPr>
              <a:t> </a:t>
            </a:r>
          </a:p>
          <a:p>
            <a:pPr>
              <a:spcAft>
                <a:spcPts val="0"/>
              </a:spcAft>
            </a:pPr>
            <a:endParaRPr lang="en-US" sz="1632"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7001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D5FE-A8C1-4865-A88F-7DEEB6021F9F}"/>
              </a:ext>
            </a:extLst>
          </p:cNvPr>
          <p:cNvSpPr>
            <a:spLocks noGrp="1"/>
          </p:cNvSpPr>
          <p:nvPr>
            <p:ph type="title"/>
          </p:nvPr>
        </p:nvSpPr>
        <p:spPr/>
        <p:txBody>
          <a:bodyPr/>
          <a:lstStyle/>
          <a:p>
            <a:r>
              <a:rPr lang="en-US"/>
              <a:t>Cost Management Discipline Activities </a:t>
            </a:r>
          </a:p>
        </p:txBody>
      </p:sp>
      <p:sp>
        <p:nvSpPr>
          <p:cNvPr id="4" name="Text Placeholder 3">
            <a:extLst>
              <a:ext uri="{FF2B5EF4-FFF2-40B4-BE49-F238E27FC236}">
                <a16:creationId xmlns:a16="http://schemas.microsoft.com/office/drawing/2014/main" id="{C3B42E7C-581D-4701-B0AF-223D4D902E22}"/>
              </a:ext>
            </a:extLst>
          </p:cNvPr>
          <p:cNvSpPr>
            <a:spLocks noGrp="1"/>
          </p:cNvSpPr>
          <p:nvPr>
            <p:ph type="body" sz="quarter" idx="10"/>
          </p:nvPr>
        </p:nvSpPr>
        <p:spPr>
          <a:xfrm>
            <a:off x="598152" y="1462924"/>
            <a:ext cx="11237870" cy="2958345"/>
          </a:xfrm>
        </p:spPr>
        <p:txBody>
          <a:bodyPr/>
          <a:lstStyle/>
          <a:p>
            <a:pPr marL="466298" indent="-466298">
              <a:buFont typeface="Arial" panose="020B0604020202020204" pitchFamily="34" charset="0"/>
              <a:buChar char="•"/>
            </a:pPr>
            <a:r>
              <a:rPr lang="en-US"/>
              <a:t>Define Enterprise Enrollment Hierarchy Process &amp; RACI </a:t>
            </a:r>
          </a:p>
          <a:p>
            <a:pPr marL="466298" indent="-466298">
              <a:buFont typeface="Arial" panose="020B0604020202020204" pitchFamily="34" charset="0"/>
              <a:buChar char="•"/>
            </a:pPr>
            <a:r>
              <a:rPr lang="en-US"/>
              <a:t>Define Azure Cost Management Budgets &amp; Alerts + RACI</a:t>
            </a:r>
          </a:p>
          <a:p>
            <a:pPr marL="466298" indent="-466298">
              <a:buFont typeface="Arial" panose="020B0604020202020204" pitchFamily="34" charset="0"/>
              <a:buChar char="•"/>
            </a:pPr>
            <a:r>
              <a:rPr lang="en-US"/>
              <a:t>Define Cost Management RBAC Model</a:t>
            </a:r>
          </a:p>
          <a:p>
            <a:pPr marL="466298" indent="-466298">
              <a:buFont typeface="Arial" panose="020B0604020202020204" pitchFamily="34" charset="0"/>
              <a:buChar char="•"/>
            </a:pPr>
            <a:r>
              <a:rPr lang="en-US"/>
              <a:t>Define Cost Management Policies (Tagging | Allowed VM SKUs | Allowed Storage SKUs | Allowed Networking SKUs | Allowed Database SKUs)</a:t>
            </a:r>
          </a:p>
        </p:txBody>
      </p:sp>
    </p:spTree>
    <p:extLst>
      <p:ext uri="{BB962C8B-B14F-4D97-AF65-F5344CB8AC3E}">
        <p14:creationId xmlns:p14="http://schemas.microsoft.com/office/powerpoint/2010/main" val="163191359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34685" y="674997"/>
            <a:ext cx="11237870" cy="1216704"/>
          </a:xfrm>
        </p:spPr>
        <p:txBody>
          <a:bodyPr/>
          <a:lstStyle/>
          <a:p>
            <a:pPr>
              <a:spcBef>
                <a:spcPts val="1224"/>
              </a:spcBef>
              <a:spcAft>
                <a:spcPts val="612"/>
              </a:spcAft>
            </a:pPr>
            <a:r>
              <a:rPr lang="en-US" sz="4488">
                <a:solidFill>
                  <a:schemeClr val="bg1"/>
                </a:solidFill>
              </a:rPr>
              <a:t>Workshop Lab B - Govern</a:t>
            </a:r>
            <a:br>
              <a:rPr lang="en-US" sz="4488">
                <a:solidFill>
                  <a:schemeClr val="bg1"/>
                </a:solidFill>
              </a:rPr>
            </a:br>
            <a:r>
              <a:rPr lang="en-US" sz="3264">
                <a:solidFill>
                  <a:schemeClr val="bg1"/>
                </a:solidFill>
              </a:rPr>
              <a:t>Building a Cloud Governance MVP</a:t>
            </a:r>
            <a:endParaRPr lang="en-US">
              <a:solidFill>
                <a:schemeClr val="bg1"/>
              </a:solidFill>
            </a:endParaRPr>
          </a:p>
        </p:txBody>
      </p:sp>
      <p:sp>
        <p:nvSpPr>
          <p:cNvPr id="3" name="TextBox 2">
            <a:extLst>
              <a:ext uri="{FF2B5EF4-FFF2-40B4-BE49-F238E27FC236}">
                <a16:creationId xmlns:a16="http://schemas.microsoft.com/office/drawing/2014/main" id="{56116777-CBC1-4CBD-B255-FDDB899FFC61}"/>
              </a:ext>
            </a:extLst>
          </p:cNvPr>
          <p:cNvSpPr txBox="1"/>
          <p:nvPr/>
        </p:nvSpPr>
        <p:spPr>
          <a:xfrm>
            <a:off x="434685" y="1970478"/>
            <a:ext cx="9942596" cy="3364511"/>
          </a:xfrm>
          <a:prstGeom prst="rect">
            <a:avLst/>
          </a:prstGeom>
          <a:noFill/>
        </p:spPr>
        <p:txBody>
          <a:bodyPr wrap="square" lIns="0" tIns="0" rIns="0" bIns="0" rtlCol="0">
            <a:spAutoFit/>
          </a:bodyPr>
          <a:lstStyle/>
          <a:p>
            <a:pPr defTabSz="932597">
              <a:defRPr/>
            </a:pPr>
            <a:r>
              <a:rPr lang="en-US" sz="2800">
                <a:solidFill>
                  <a:srgbClr val="FFFFFF"/>
                </a:solidFill>
              </a:rPr>
              <a:t>Deploy the CAF Foundation landing zone blueprint to your subscription </a:t>
            </a:r>
            <a:r>
              <a:rPr lang="en-US" sz="2800">
                <a:solidFill>
                  <a:schemeClr val="bg1"/>
                </a:solidFill>
              </a:rPr>
              <a:t>- </a:t>
            </a:r>
            <a:r>
              <a:rPr lang="en-US" sz="2800">
                <a:solidFill>
                  <a:schemeClr val="bg1"/>
                </a:solidFill>
                <a:hlinkClick r:id="rId3">
                  <a:extLst>
                    <a:ext uri="{A12FA001-AC4F-418D-AE19-62706E023703}">
                      <ahyp:hlinkClr xmlns:ahyp="http://schemas.microsoft.com/office/drawing/2018/hyperlinkcolor" val="tx"/>
                    </a:ext>
                  </a:extLst>
                </a:hlinkClick>
              </a:rPr>
              <a:t>https://docs.microsoft.com/en-us/azure/governance/blueprints/samples/caf-foundation/</a:t>
            </a:r>
            <a:endParaRPr lang="en-US" sz="2800">
              <a:solidFill>
                <a:schemeClr val="bg1"/>
              </a:solidFill>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FFFFFF"/>
                </a:solidFill>
                <a:effectLst/>
                <a:uLnTx/>
                <a:uFillTx/>
                <a:latin typeface="Segoe UI"/>
                <a:ea typeface="+mn-ea"/>
                <a:cs typeface="+mn-cs"/>
              </a:rPr>
              <a:t>Based on the </a:t>
            </a:r>
            <a:r>
              <a:rPr kumimoji="0" lang="en-US" sz="2856" b="0" i="0" u="none" strike="noStrike" kern="1200" cap="none" spc="0" normalizeH="0" baseline="0" noProof="0">
                <a:ln>
                  <a:noFill/>
                </a:ln>
                <a:solidFill>
                  <a:srgbClr val="FFFFFF"/>
                </a:solidFill>
                <a:effectLst/>
                <a:uLnTx/>
                <a:uFillTx/>
                <a:latin typeface="Segoe UI"/>
                <a:ea typeface="+mn-ea"/>
                <a:cs typeface="+mn-cs"/>
                <a:hlinkClick r:id="rId4" action="ppaction://hlinksldjump"/>
              </a:rPr>
              <a:t>Customer situation</a:t>
            </a:r>
            <a:r>
              <a:rPr kumimoji="0" lang="en-US" sz="2856" b="0" i="0" u="none" strike="noStrike" kern="1200" cap="none" spc="0" normalizeH="0" baseline="0" noProof="0">
                <a:ln>
                  <a:noFill/>
                </a:ln>
                <a:solidFill>
                  <a:srgbClr val="FFFFFF"/>
                </a:solidFill>
                <a:effectLst/>
                <a:uLnTx/>
                <a:uFillTx/>
                <a:latin typeface="Segoe UI"/>
                <a:ea typeface="+mn-ea"/>
                <a:cs typeface="+mn-cs"/>
              </a:rPr>
              <a:t> and Customer needs (next slides) prioritize and implement </a:t>
            </a:r>
            <a:r>
              <a:rPr lang="en-US" sz="2856" b="1">
                <a:solidFill>
                  <a:srgbClr val="FFFFFF"/>
                </a:solidFill>
                <a:latin typeface="Segoe UI"/>
              </a:rPr>
              <a:t>Cost Management</a:t>
            </a:r>
            <a:r>
              <a:rPr kumimoji="0" lang="en-US" sz="2856" b="1" i="0" u="none" strike="noStrike" kern="1200" cap="none" spc="0" normalizeH="0" baseline="0" noProof="0">
                <a:ln>
                  <a:noFill/>
                </a:ln>
                <a:solidFill>
                  <a:srgbClr val="FFFFFF"/>
                </a:solidFill>
                <a:effectLst/>
                <a:uLnTx/>
                <a:uFillTx/>
                <a:latin typeface="Segoe UI"/>
                <a:ea typeface="+mn-ea"/>
                <a:cs typeface="+mn-cs"/>
              </a:rPr>
              <a:t>.</a:t>
            </a:r>
            <a:endParaRPr kumimoji="0" lang="en-US" sz="2856"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br>
              <a:rPr kumimoji="0" lang="en-US" sz="2856" b="0" i="0" u="none" strike="noStrike" kern="1200" cap="none" spc="0" normalizeH="0" baseline="0" noProof="0">
                <a:ln>
                  <a:noFill/>
                </a:ln>
                <a:solidFill>
                  <a:srgbClr val="FFFFFF"/>
                </a:solidFill>
                <a:effectLst/>
                <a:uLnTx/>
                <a:uFillTx/>
                <a:latin typeface="Segoe UI"/>
                <a:ea typeface="+mn-ea"/>
                <a:cs typeface="+mn-cs"/>
              </a:rPr>
            </a:br>
            <a:endParaRPr kumimoji="0" lang="en-US" sz="204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959833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323909" y="1076034"/>
            <a:ext cx="11884216" cy="4480201"/>
          </a:xfrm>
        </p:spPr>
        <p:txBody>
          <a:bodyPr/>
          <a:lstStyle/>
          <a:p>
            <a:pPr>
              <a:spcBef>
                <a:spcPts val="1836"/>
              </a:spcBef>
            </a:pPr>
            <a:r>
              <a:rPr lang="en-US" sz="3264"/>
              <a:t>Provide cost management tools for budgets, alerts, dashboards, spending reports, forecasts, anomaly detection and investigation, and cost-saving recommendations</a:t>
            </a:r>
          </a:p>
          <a:p>
            <a:pPr>
              <a:spcBef>
                <a:spcPts val="1836"/>
              </a:spcBef>
            </a:pPr>
            <a:r>
              <a:rPr lang="en-US" sz="3264"/>
              <a:t>Implement a charge back mechanism for the business units for resources they consume based on the IO code for each application</a:t>
            </a:r>
          </a:p>
          <a:p>
            <a:pPr>
              <a:spcBef>
                <a:spcPts val="1836"/>
              </a:spcBef>
            </a:pPr>
            <a:r>
              <a:rPr lang="en-US" sz="3264"/>
              <a:t>Enable allocation of costs between categories: Development and Test, Production, Support Services, and Infrastructure</a:t>
            </a:r>
            <a:endParaRPr lang="en-IE" sz="3264"/>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323909" y="273349"/>
            <a:ext cx="11236575" cy="565067"/>
          </a:xfrm>
        </p:spPr>
        <p:txBody>
          <a:bodyPr/>
          <a:lstStyle/>
          <a:p>
            <a:r>
              <a:rPr lang="en-IE"/>
              <a:t>Customer Needs—Cost Management</a:t>
            </a:r>
          </a:p>
        </p:txBody>
      </p:sp>
    </p:spTree>
    <p:extLst>
      <p:ext uri="{BB962C8B-B14F-4D97-AF65-F5344CB8AC3E}">
        <p14:creationId xmlns:p14="http://schemas.microsoft.com/office/powerpoint/2010/main" val="28406713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323909" y="1076034"/>
            <a:ext cx="11884216" cy="2092429"/>
          </a:xfrm>
        </p:spPr>
        <p:txBody>
          <a:bodyPr/>
          <a:lstStyle/>
          <a:p>
            <a:pPr>
              <a:spcBef>
                <a:spcPts val="1836"/>
              </a:spcBef>
            </a:pPr>
            <a:r>
              <a:rPr lang="en-US"/>
              <a:t>You should associate all assets deployed to the cloud with a billing unit and application/workload. This policy will ensure that future Cost Management efforts will be effective.</a:t>
            </a:r>
          </a:p>
          <a:p>
            <a:pPr>
              <a:spcBef>
                <a:spcPts val="1836"/>
              </a:spcBef>
            </a:pPr>
            <a:endParaRPr lang="en-IE" sz="3264"/>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323909" y="273349"/>
            <a:ext cx="11236575" cy="512317"/>
          </a:xfrm>
        </p:spPr>
        <p:txBody>
          <a:bodyPr/>
          <a:lstStyle/>
          <a:p>
            <a:r>
              <a:rPr lang="en-IE" sz="3264"/>
              <a:t>Customer Needs—Cost Management Controls Backlog</a:t>
            </a:r>
          </a:p>
        </p:txBody>
      </p:sp>
    </p:spTree>
    <p:extLst>
      <p:ext uri="{BB962C8B-B14F-4D97-AF65-F5344CB8AC3E}">
        <p14:creationId xmlns:p14="http://schemas.microsoft.com/office/powerpoint/2010/main" val="31776861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3B9C-5D8A-4A47-BCC8-FA8E89AD27DF}"/>
              </a:ext>
            </a:extLst>
          </p:cNvPr>
          <p:cNvSpPr>
            <a:spLocks noGrp="1"/>
          </p:cNvSpPr>
          <p:nvPr>
            <p:ph type="title"/>
          </p:nvPr>
        </p:nvSpPr>
        <p:spPr/>
        <p:txBody>
          <a:bodyPr/>
          <a:lstStyle/>
          <a:p>
            <a:r>
              <a:rPr lang="en-US"/>
              <a:t>Build the Identity Baseline</a:t>
            </a:r>
          </a:p>
        </p:txBody>
      </p:sp>
      <p:sp>
        <p:nvSpPr>
          <p:cNvPr id="3" name="Text Placeholder 2">
            <a:extLst>
              <a:ext uri="{FF2B5EF4-FFF2-40B4-BE49-F238E27FC236}">
                <a16:creationId xmlns:a16="http://schemas.microsoft.com/office/drawing/2014/main" id="{90564B74-43E7-4E26-97C1-11397DAAABD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9349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8D6D3-5923-44DB-A93C-A53ABFA1D06D}"/>
              </a:ext>
            </a:extLst>
          </p:cNvPr>
          <p:cNvSpPr>
            <a:spLocks noGrp="1"/>
          </p:cNvSpPr>
          <p:nvPr>
            <p:ph type="title"/>
          </p:nvPr>
        </p:nvSpPr>
        <p:spPr/>
        <p:txBody>
          <a:bodyPr/>
          <a:lstStyle/>
          <a:p>
            <a:r>
              <a:rPr lang="en-US" sz="3600">
                <a:latin typeface="Segoe UI Semibold" panose="020B0702040204020203" pitchFamily="34" charset="0"/>
                <a:cs typeface="Segoe UI Semibold" panose="020B0702040204020203" pitchFamily="34" charset="0"/>
              </a:rPr>
              <a:t>Workshop | Creating the Identity mgmt. baseline</a:t>
            </a:r>
          </a:p>
        </p:txBody>
      </p:sp>
      <p:sp>
        <p:nvSpPr>
          <p:cNvPr id="5" name="Text Placeholder 4">
            <a:extLst>
              <a:ext uri="{FF2B5EF4-FFF2-40B4-BE49-F238E27FC236}">
                <a16:creationId xmlns:a16="http://schemas.microsoft.com/office/drawing/2014/main" id="{E9F239CA-6AE4-4F59-B942-93C18F7A7EF0}"/>
              </a:ext>
            </a:extLst>
          </p:cNvPr>
          <p:cNvSpPr>
            <a:spLocks noGrp="1"/>
          </p:cNvSpPr>
          <p:nvPr>
            <p:ph type="body" sz="quarter" idx="10"/>
          </p:nvPr>
        </p:nvSpPr>
        <p:spPr>
          <a:xfrm>
            <a:off x="274604" y="1212850"/>
            <a:ext cx="11887269" cy="5392245"/>
          </a:xfrm>
        </p:spPr>
        <p:txBody>
          <a:bodyPr/>
          <a:lstStyle/>
          <a:p>
            <a:r>
              <a:rPr lang="en-US" sz="2400">
                <a:latin typeface="Segoe UI" panose="020B0502040204020203" pitchFamily="34" charset="0"/>
                <a:cs typeface="Segoe UI" panose="020B0502040204020203" pitchFamily="34" charset="0"/>
              </a:rPr>
              <a:t>Estimated time frame: approx. ~ 2hrs</a:t>
            </a:r>
          </a:p>
          <a:p>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Participants: Cloud Architects</a:t>
            </a:r>
          </a:p>
          <a:p>
            <a:pPr marL="571500" indent="-571500">
              <a:buFontTx/>
              <a:buChar char="-"/>
            </a:pPr>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Outcomes:</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Management groups, subscriptions, RBAC</a:t>
            </a:r>
          </a:p>
          <a:p>
            <a:pPr marL="571500" indent="-571500">
              <a:buFontTx/>
              <a:buChar char="-"/>
            </a:pPr>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Requirements:</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Understanding of internal org structures, compliance requirements?</a:t>
            </a:r>
          </a:p>
          <a:p>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Triggers: </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Getting started with Azure and need help in cloud environment setup</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Interested in learning about best practices in resource management in Azure</a:t>
            </a:r>
          </a:p>
        </p:txBody>
      </p:sp>
    </p:spTree>
    <p:extLst>
      <p:ext uri="{BB962C8B-B14F-4D97-AF65-F5344CB8AC3E}">
        <p14:creationId xmlns:p14="http://schemas.microsoft.com/office/powerpoint/2010/main" val="171018002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AC161C-AEF8-42D9-9D8B-F23A05491BA7}"/>
              </a:ext>
            </a:extLst>
          </p:cNvPr>
          <p:cNvSpPr txBox="1"/>
          <p:nvPr/>
        </p:nvSpPr>
        <p:spPr>
          <a:xfrm>
            <a:off x="461719" y="2433735"/>
            <a:ext cx="4376004" cy="2215991"/>
          </a:xfrm>
          <a:prstGeom prst="rect">
            <a:avLst/>
          </a:prstGeom>
          <a:noFill/>
        </p:spPr>
        <p:txBody>
          <a:bodyPr wrap="square" lIns="0" tIns="0" rIns="0" bIns="0" numCol="1"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Central to protecting your data and assets in the cloud is a combination of </a:t>
            </a:r>
            <a:r>
              <a:rPr kumimoji="0" lang="en-US" sz="2000" b="0" i="0" u="sng" strike="noStrike" kern="1200" cap="none" spc="0" normalizeH="0" baseline="0" noProof="0">
                <a:ln>
                  <a:noFill/>
                </a:ln>
                <a:solidFill>
                  <a:prstClr val="black"/>
                </a:solidFill>
                <a:effectLst/>
                <a:uLnTx/>
                <a:uFillTx/>
                <a:latin typeface="Segoe UI"/>
                <a:ea typeface="+mn-ea"/>
                <a:cs typeface="+mn-cs"/>
              </a:rPr>
              <a:t>identity management and access control</a:t>
            </a:r>
            <a:r>
              <a:rPr kumimoji="0" lang="en-US" sz="2000" b="0" i="0" u="none" strike="noStrike" kern="1200" cap="none" spc="0" normalizeH="0" baseline="0" noProof="0">
                <a:ln>
                  <a:noFill/>
                </a:ln>
                <a:solidFill>
                  <a:prstClr val="black"/>
                </a:solidFill>
                <a:effectLst/>
                <a:uLnTx/>
                <a:uFillTx/>
                <a:latin typeface="Segoe UI"/>
                <a:ea typeface="+mn-ea"/>
                <a:cs typeface="+mn-cs"/>
              </a:rPr>
              <a:t>. Here are some of the key practices to follow:</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F4B9FF16-8ECA-4288-8A57-AF76F28394D5}"/>
              </a:ext>
            </a:extLst>
          </p:cNvPr>
          <p:cNvSpPr>
            <a:spLocks noGrp="1"/>
          </p:cNvSpPr>
          <p:nvPr>
            <p:ph type="title"/>
          </p:nvPr>
        </p:nvSpPr>
        <p:spPr>
          <a:xfrm>
            <a:off x="599982" y="263101"/>
            <a:ext cx="11238030" cy="995978"/>
          </a:xfrm>
        </p:spPr>
        <p:txBody>
          <a:bodyPr/>
          <a:lstStyle/>
          <a:p>
            <a:r>
              <a:rPr lang="en-US"/>
              <a:t>Identity Management and Access Control</a:t>
            </a:r>
            <a:br>
              <a:rPr lang="en-US"/>
            </a:br>
            <a:r>
              <a:rPr lang="en-US" sz="2800" i="1">
                <a:solidFill>
                  <a:schemeClr val="bg1">
                    <a:lumMod val="50000"/>
                  </a:schemeClr>
                </a:solidFill>
              </a:rPr>
              <a:t>Best Practices</a:t>
            </a:r>
            <a:endParaRPr lang="en-US" i="1">
              <a:solidFill>
                <a:schemeClr val="bg1">
                  <a:lumMod val="50000"/>
                </a:schemeClr>
              </a:solidFill>
            </a:endParaRPr>
          </a:p>
        </p:txBody>
      </p:sp>
      <p:sp>
        <p:nvSpPr>
          <p:cNvPr id="2" name="Rectangle 1">
            <a:extLst>
              <a:ext uri="{FF2B5EF4-FFF2-40B4-BE49-F238E27FC236}">
                <a16:creationId xmlns:a16="http://schemas.microsoft.com/office/drawing/2014/main" id="{1823DF5E-297E-4F42-B9F4-EE1C0A3AE8CE}"/>
              </a:ext>
            </a:extLst>
          </p:cNvPr>
          <p:cNvSpPr/>
          <p:nvPr/>
        </p:nvSpPr>
        <p:spPr>
          <a:xfrm>
            <a:off x="0" y="6448956"/>
            <a:ext cx="9732352" cy="369332"/>
          </a:xfrm>
          <a:prstGeom prst="rect">
            <a:avLst/>
          </a:prstGeom>
        </p:spPr>
        <p:txBody>
          <a:bodyPr wrap="square">
            <a:spAutoFit/>
          </a:bodyPr>
          <a:lstStyle/>
          <a:p>
            <a:pPr lvl="0">
              <a:defRPr/>
            </a:pPr>
            <a:r>
              <a:rPr lang="en-US" u="sng">
                <a:solidFill>
                  <a:prstClr val="black"/>
                </a:solidFill>
                <a:hlinkClick r:id="rId2"/>
              </a:rPr>
              <a:t>Learn more: Azure Identity Management and access control security best practices</a:t>
            </a:r>
            <a:r>
              <a:rPr lang="en-US">
                <a:solidFill>
                  <a:prstClr val="black"/>
                </a:solidFill>
              </a:rPr>
              <a:t>.</a:t>
            </a:r>
          </a:p>
        </p:txBody>
      </p:sp>
      <p:sp>
        <p:nvSpPr>
          <p:cNvPr id="4" name="Rectangle 3">
            <a:extLst>
              <a:ext uri="{FF2B5EF4-FFF2-40B4-BE49-F238E27FC236}">
                <a16:creationId xmlns:a16="http://schemas.microsoft.com/office/drawing/2014/main" id="{1A838A89-334E-4B61-84F2-1126DC7D4630}"/>
              </a:ext>
            </a:extLst>
          </p:cNvPr>
          <p:cNvSpPr/>
          <p:nvPr/>
        </p:nvSpPr>
        <p:spPr>
          <a:xfrm>
            <a:off x="5025292" y="1411956"/>
            <a:ext cx="6947877" cy="4632037"/>
          </a:xfrm>
          <a:prstGeom prst="rect">
            <a:avLst/>
          </a:prstGeom>
        </p:spPr>
        <p:txBody>
          <a:bodyPr wrap="square" numCol="2">
            <a:spAutoFit/>
          </a:bodyPr>
          <a:lstStyle/>
          <a:p>
            <a:pPr marL="752121" lvl="1" indent="-285750">
              <a:spcAft>
                <a:spcPts val="300"/>
              </a:spcAft>
              <a:buFont typeface="Wingdings" panose="05000000000000000000" pitchFamily="2" charset="2"/>
              <a:buChar char="ü"/>
              <a:defRPr/>
            </a:pPr>
            <a:r>
              <a:rPr lang="en-US" sz="2000">
                <a:solidFill>
                  <a:prstClr val="black"/>
                </a:solidFill>
              </a:rPr>
              <a:t>Treat identity as the primary security perimeter</a:t>
            </a:r>
          </a:p>
          <a:p>
            <a:pPr marL="752121" lvl="1" indent="-285750">
              <a:spcAft>
                <a:spcPts val="300"/>
              </a:spcAft>
              <a:buFont typeface="Wingdings" panose="05000000000000000000" pitchFamily="2" charset="2"/>
              <a:buChar char="ü"/>
              <a:defRPr/>
            </a:pPr>
            <a:r>
              <a:rPr lang="en-US" sz="2000">
                <a:solidFill>
                  <a:prstClr val="black"/>
                </a:solidFill>
              </a:rPr>
              <a:t>Centralize Identity Management</a:t>
            </a:r>
          </a:p>
          <a:p>
            <a:pPr marL="752121" lvl="1" indent="-285750">
              <a:spcAft>
                <a:spcPts val="300"/>
              </a:spcAft>
              <a:buFont typeface="Wingdings" panose="05000000000000000000" pitchFamily="2" charset="2"/>
              <a:buChar char="ü"/>
              <a:defRPr/>
            </a:pPr>
            <a:r>
              <a:rPr lang="en-US" sz="2000">
                <a:solidFill>
                  <a:prstClr val="black"/>
                </a:solidFill>
              </a:rPr>
              <a:t>Manage connected tenants</a:t>
            </a:r>
          </a:p>
          <a:p>
            <a:pPr marL="752121" lvl="1" indent="-285750">
              <a:spcAft>
                <a:spcPts val="300"/>
              </a:spcAft>
              <a:buFont typeface="Wingdings" panose="05000000000000000000" pitchFamily="2" charset="2"/>
              <a:buChar char="ü"/>
              <a:defRPr/>
            </a:pPr>
            <a:r>
              <a:rPr lang="en-US" sz="2000">
                <a:solidFill>
                  <a:prstClr val="black"/>
                </a:solidFill>
              </a:rPr>
              <a:t>Enable single sign-on</a:t>
            </a:r>
          </a:p>
          <a:p>
            <a:pPr marL="752121" lvl="1" indent="-285750">
              <a:spcAft>
                <a:spcPts val="300"/>
              </a:spcAft>
              <a:buFont typeface="Wingdings" panose="05000000000000000000" pitchFamily="2" charset="2"/>
              <a:buChar char="ü"/>
              <a:defRPr/>
            </a:pPr>
            <a:r>
              <a:rPr lang="en-US" sz="2000">
                <a:solidFill>
                  <a:prstClr val="black"/>
                </a:solidFill>
              </a:rPr>
              <a:t>Turn on conditional access</a:t>
            </a:r>
          </a:p>
          <a:p>
            <a:pPr marL="752121" lvl="1" indent="-285750">
              <a:spcAft>
                <a:spcPts val="300"/>
              </a:spcAft>
              <a:buFont typeface="Wingdings" panose="05000000000000000000" pitchFamily="2" charset="2"/>
              <a:buChar char="ü"/>
              <a:defRPr/>
            </a:pPr>
            <a:r>
              <a:rPr lang="en-US" sz="2000">
                <a:solidFill>
                  <a:prstClr val="black"/>
                </a:solidFill>
              </a:rPr>
              <a:t>Plan for routine security improvements</a:t>
            </a:r>
          </a:p>
          <a:p>
            <a:pPr marL="752121" lvl="1" indent="-285750">
              <a:spcAft>
                <a:spcPts val="300"/>
              </a:spcAft>
              <a:buFont typeface="Wingdings" panose="05000000000000000000" pitchFamily="2" charset="2"/>
              <a:buChar char="ü"/>
              <a:defRPr/>
            </a:pPr>
            <a:r>
              <a:rPr lang="en-US" sz="2000">
                <a:solidFill>
                  <a:prstClr val="black"/>
                </a:solidFill>
              </a:rPr>
              <a:t>Enable password management</a:t>
            </a:r>
          </a:p>
          <a:p>
            <a:pPr marL="752121" lvl="1" indent="-285750">
              <a:spcAft>
                <a:spcPts val="300"/>
              </a:spcAft>
              <a:buFont typeface="Wingdings" panose="05000000000000000000" pitchFamily="2" charset="2"/>
              <a:buChar char="ü"/>
              <a:defRPr/>
            </a:pPr>
            <a:r>
              <a:rPr lang="en-US" sz="2000">
                <a:solidFill>
                  <a:prstClr val="black"/>
                </a:solidFill>
              </a:rPr>
              <a:t>Enable multifactor verification for users</a:t>
            </a:r>
          </a:p>
          <a:p>
            <a:pPr marL="752121" lvl="1" indent="-285750">
              <a:spcAft>
                <a:spcPts val="300"/>
              </a:spcAft>
              <a:buFont typeface="Wingdings" panose="05000000000000000000" pitchFamily="2" charset="2"/>
              <a:buChar char="ü"/>
              <a:defRPr/>
            </a:pPr>
            <a:r>
              <a:rPr lang="en-US" sz="2000">
                <a:solidFill>
                  <a:prstClr val="black"/>
                </a:solidFill>
              </a:rPr>
              <a:t>Use role-based access control</a:t>
            </a:r>
          </a:p>
          <a:p>
            <a:pPr marL="752121" lvl="1" indent="-285750">
              <a:spcAft>
                <a:spcPts val="300"/>
              </a:spcAft>
              <a:buFont typeface="Wingdings" panose="05000000000000000000" pitchFamily="2" charset="2"/>
              <a:buChar char="ü"/>
              <a:defRPr/>
            </a:pPr>
            <a:r>
              <a:rPr lang="en-US" sz="2000">
                <a:solidFill>
                  <a:prstClr val="black"/>
                </a:solidFill>
              </a:rPr>
              <a:t>Lower exposure of privileged accounts</a:t>
            </a:r>
          </a:p>
          <a:p>
            <a:pPr marL="752121" lvl="1" indent="-285750">
              <a:spcAft>
                <a:spcPts val="300"/>
              </a:spcAft>
              <a:buFont typeface="Wingdings" panose="05000000000000000000" pitchFamily="2" charset="2"/>
              <a:buChar char="ü"/>
              <a:defRPr/>
            </a:pPr>
            <a:r>
              <a:rPr lang="en-US" sz="2000">
                <a:solidFill>
                  <a:prstClr val="black"/>
                </a:solidFill>
              </a:rPr>
              <a:t>Control locations where resources are created</a:t>
            </a:r>
          </a:p>
          <a:p>
            <a:pPr marL="752121" lvl="1" indent="-285750">
              <a:spcAft>
                <a:spcPts val="300"/>
              </a:spcAft>
              <a:buFont typeface="Wingdings" panose="05000000000000000000" pitchFamily="2" charset="2"/>
              <a:buChar char="ü"/>
              <a:defRPr/>
            </a:pPr>
            <a:r>
              <a:rPr lang="en-US" sz="2000">
                <a:solidFill>
                  <a:prstClr val="black"/>
                </a:solidFill>
              </a:rPr>
              <a:t>Actively monitor for suspicious activities</a:t>
            </a:r>
          </a:p>
          <a:p>
            <a:pPr marL="752121" lvl="1" indent="-285750">
              <a:spcAft>
                <a:spcPts val="300"/>
              </a:spcAft>
              <a:buFont typeface="Wingdings" panose="05000000000000000000" pitchFamily="2" charset="2"/>
              <a:buChar char="ü"/>
              <a:defRPr/>
            </a:pPr>
            <a:r>
              <a:rPr lang="en-US" sz="2000">
                <a:solidFill>
                  <a:prstClr val="black"/>
                </a:solidFill>
              </a:rPr>
              <a:t>Use Azure AD for storage authentication</a:t>
            </a:r>
          </a:p>
        </p:txBody>
      </p:sp>
    </p:spTree>
    <p:extLst>
      <p:ext uri="{BB962C8B-B14F-4D97-AF65-F5344CB8AC3E}">
        <p14:creationId xmlns:p14="http://schemas.microsoft.com/office/powerpoint/2010/main" val="14940520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9B58623-1DC2-4DD0-AC30-8C2A3E9FFA9A}"/>
              </a:ext>
            </a:extLst>
          </p:cNvPr>
          <p:cNvPicPr>
            <a:picLocks noChangeAspect="1"/>
          </p:cNvPicPr>
          <p:nvPr/>
        </p:nvPicPr>
        <p:blipFill>
          <a:blip r:embed="rId3"/>
          <a:stretch>
            <a:fillRect/>
          </a:stretch>
        </p:blipFill>
        <p:spPr>
          <a:xfrm>
            <a:off x="510985" y="839704"/>
            <a:ext cx="11208808" cy="4445802"/>
          </a:xfrm>
          <a:prstGeom prst="rect">
            <a:avLst/>
          </a:prstGeom>
          <a:ln>
            <a:solidFill>
              <a:schemeClr val="bg1">
                <a:lumMod val="85000"/>
              </a:schemeClr>
            </a:solidFill>
          </a:ln>
        </p:spPr>
      </p:pic>
      <p:sp>
        <p:nvSpPr>
          <p:cNvPr id="6" name="Title 3">
            <a:extLst>
              <a:ext uri="{FF2B5EF4-FFF2-40B4-BE49-F238E27FC236}">
                <a16:creationId xmlns:a16="http://schemas.microsoft.com/office/drawing/2014/main" id="{F57D110C-8C01-4982-B9FF-01CEF3D11657}"/>
              </a:ext>
            </a:extLst>
          </p:cNvPr>
          <p:cNvSpPr>
            <a:spLocks noGrp="1"/>
          </p:cNvSpPr>
          <p:nvPr>
            <p:ph type="title"/>
          </p:nvPr>
        </p:nvSpPr>
        <p:spPr>
          <a:xfrm>
            <a:off x="171366" y="85222"/>
            <a:ext cx="11888047" cy="917575"/>
          </a:xfrm>
        </p:spPr>
        <p:txBody>
          <a:bodyPr/>
          <a:lstStyle/>
          <a:p>
            <a:r>
              <a:rPr lang="en-US" sz="3600">
                <a:latin typeface="Segoe UI Semibold" panose="020B0702040204020203" pitchFamily="34" charset="0"/>
                <a:cs typeface="Segoe UI Semibold" panose="020B0702040204020203" pitchFamily="34" charset="0"/>
              </a:rPr>
              <a:t>Identity management decision guide</a:t>
            </a:r>
          </a:p>
        </p:txBody>
      </p:sp>
      <p:sp>
        <p:nvSpPr>
          <p:cNvPr id="7" name="TextBox 6">
            <a:extLst>
              <a:ext uri="{FF2B5EF4-FFF2-40B4-BE49-F238E27FC236}">
                <a16:creationId xmlns:a16="http://schemas.microsoft.com/office/drawing/2014/main" id="{B9A99514-8C0D-4D84-992B-B8D1DBC12760}"/>
              </a:ext>
            </a:extLst>
          </p:cNvPr>
          <p:cNvSpPr txBox="1"/>
          <p:nvPr/>
        </p:nvSpPr>
        <p:spPr>
          <a:xfrm>
            <a:off x="671944" y="5333998"/>
            <a:ext cx="10745229" cy="1335750"/>
          </a:xfrm>
          <a:prstGeom prst="rect">
            <a:avLst/>
          </a:prstGeom>
          <a:noFill/>
        </p:spPr>
        <p:txBody>
          <a:bodyPr wrap="square" lIns="182880" tIns="146304" rIns="182880" bIns="146304" numCol="1" rtlCol="0">
            <a:spAutoFit/>
          </a:bodyPr>
          <a:lstStyle/>
          <a:p>
            <a:pPr marL="342900" indent="-342900">
              <a:lnSpc>
                <a:spcPct val="90000"/>
              </a:lnSpc>
              <a:spcAft>
                <a:spcPts val="600"/>
              </a:spcAft>
              <a:buFont typeface="Arial" panose="020B0604020202020204" pitchFamily="34" charset="0"/>
              <a:buChar char="•"/>
            </a:pP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Several options are available for managing identity in a cloud environment which vary in cost and complexity. </a:t>
            </a:r>
          </a:p>
          <a:p>
            <a:pPr marL="342900" indent="-342900">
              <a:lnSpc>
                <a:spcPct val="90000"/>
              </a:lnSpc>
              <a:spcAft>
                <a:spcPts val="600"/>
              </a:spcAft>
              <a:buFont typeface="Arial" panose="020B0604020202020204" pitchFamily="34" charset="0"/>
              <a:buChar char="•"/>
            </a:pP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 key factor in structuring your cloud-based identity services is the level of integration required with your existing on-premises identity infrastructure.</a:t>
            </a:r>
          </a:p>
          <a:p>
            <a:pPr marL="342900" indent="-342900">
              <a:lnSpc>
                <a:spcPct val="90000"/>
              </a:lnSpc>
              <a:spcAft>
                <a:spcPts val="600"/>
              </a:spcAft>
              <a:buFont typeface="Arial" panose="020B0604020202020204" pitchFamily="34" charset="0"/>
              <a:buChar char="•"/>
            </a:pP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Cloud-based identity management is an iterative process. </a:t>
            </a:r>
          </a:p>
        </p:txBody>
      </p:sp>
    </p:spTree>
    <p:extLst>
      <p:ext uri="{BB962C8B-B14F-4D97-AF65-F5344CB8AC3E}">
        <p14:creationId xmlns:p14="http://schemas.microsoft.com/office/powerpoint/2010/main" val="33720304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65162" y="1706456"/>
            <a:ext cx="4609092" cy="3629025"/>
          </a:xfrm>
        </p:spPr>
        <p:txBody>
          <a:bodyPr anchor="ctr">
            <a:normAutofit/>
          </a:bodyPr>
          <a:lstStyle/>
          <a:p>
            <a:r>
              <a:rPr lang="en-US" sz="4896"/>
              <a:t>Microsoft </a:t>
            </a:r>
            <a:br>
              <a:rPr lang="en-US" sz="4896"/>
            </a:br>
            <a:r>
              <a:rPr lang="en-US" sz="4896"/>
              <a:t>Cloud Adoption Framework</a:t>
            </a:r>
          </a:p>
        </p:txBody>
      </p:sp>
      <p:sp>
        <p:nvSpPr>
          <p:cNvPr id="3" name="Title 3">
            <a:extLst>
              <a:ext uri="{FF2B5EF4-FFF2-40B4-BE49-F238E27FC236}">
                <a16:creationId xmlns:a16="http://schemas.microsoft.com/office/drawing/2014/main" id="{11953A83-F56E-4C6D-8202-8CAC4ED4030B}"/>
              </a:ext>
            </a:extLst>
          </p:cNvPr>
          <p:cNvSpPr txBox="1">
            <a:spLocks/>
          </p:cNvSpPr>
          <p:nvPr/>
        </p:nvSpPr>
        <p:spPr>
          <a:xfrm>
            <a:off x="5611252" y="2287018"/>
            <a:ext cx="3076771" cy="246790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97"/>
            <a:r>
              <a:rPr lang="en-US" sz="4896">
                <a:solidFill>
                  <a:srgbClr val="FFFFFF"/>
                </a:solidFill>
                <a:latin typeface="Segoe UI Semibold"/>
              </a:rPr>
              <a:t>Overview</a:t>
            </a:r>
          </a:p>
        </p:txBody>
      </p:sp>
      <p:cxnSp>
        <p:nvCxnSpPr>
          <p:cNvPr id="5" name="Straight Connector 4">
            <a:extLst>
              <a:ext uri="{FF2B5EF4-FFF2-40B4-BE49-F238E27FC236}">
                <a16:creationId xmlns:a16="http://schemas.microsoft.com/office/drawing/2014/main" id="{83D0AF8F-80F5-4AE6-8CF9-1CB3BE1DE1D5}"/>
              </a:ext>
            </a:extLst>
          </p:cNvPr>
          <p:cNvCxnSpPr>
            <a:cxnSpLocks/>
          </p:cNvCxnSpPr>
          <p:nvPr/>
        </p:nvCxnSpPr>
        <p:spPr>
          <a:xfrm>
            <a:off x="5342753" y="2362576"/>
            <a:ext cx="0" cy="2316783"/>
          </a:xfrm>
          <a:prstGeom prst="line">
            <a:avLst/>
          </a:prstGeom>
          <a:ln w="38100">
            <a:solidFill>
              <a:schemeClr val="bg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AF148BF-652B-4CA7-A787-9AF29BFE824F}"/>
              </a:ext>
            </a:extLst>
          </p:cNvPr>
          <p:cNvSpPr txBox="1"/>
          <p:nvPr/>
        </p:nvSpPr>
        <p:spPr>
          <a:xfrm>
            <a:off x="465163" y="4908268"/>
            <a:ext cx="11471550" cy="862647"/>
          </a:xfrm>
          <a:prstGeom prst="rect">
            <a:avLst/>
          </a:prstGeom>
          <a:noFill/>
        </p:spPr>
        <p:txBody>
          <a:bodyPr wrap="square" rtlCol="0">
            <a:spAutoFit/>
          </a:bodyPr>
          <a:lstStyle/>
          <a:p>
            <a:pPr defTabSz="932597"/>
            <a:r>
              <a:rPr lang="en-US" sz="1632" dirty="0">
                <a:solidFill>
                  <a:srgbClr val="FFFFFF"/>
                </a:solidFill>
                <a:latin typeface="Segoe UI" panose="020B0502040204020203" pitchFamily="34" charset="0"/>
                <a:cs typeface="Segoe UI" panose="020B0502040204020203" pitchFamily="34" charset="0"/>
              </a:rPr>
              <a:t>The Microsoft Cloud Adoption Framework for Azure is a collection of documentation, technical guidance, best practices and tools that aligns strategies for business, organizational readiness, and technology to enable desired business outcomes faster and adopt the cloud with confidence </a:t>
            </a:r>
            <a:endParaRPr lang="en-US" sz="1632" dirty="0">
              <a:solidFill>
                <a:srgbClr val="FFFFFF"/>
              </a:solidFill>
              <a:latin typeface="Segoe UI"/>
            </a:endParaRPr>
          </a:p>
        </p:txBody>
      </p:sp>
    </p:spTree>
    <p:extLst>
      <p:ext uri="{BB962C8B-B14F-4D97-AF65-F5344CB8AC3E}">
        <p14:creationId xmlns:p14="http://schemas.microsoft.com/office/powerpoint/2010/main" val="260026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1645342-0462-46ED-8429-DE9CB3026017}"/>
              </a:ext>
            </a:extLst>
          </p:cNvPr>
          <p:cNvGraphicFramePr>
            <a:graphicFrameLocks noGrp="1"/>
          </p:cNvGraphicFramePr>
          <p:nvPr>
            <p:extLst>
              <p:ext uri="{D42A27DB-BD31-4B8C-83A1-F6EECF244321}">
                <p14:modId xmlns:p14="http://schemas.microsoft.com/office/powerpoint/2010/main" val="2565084976"/>
              </p:ext>
            </p:extLst>
          </p:nvPr>
        </p:nvGraphicFramePr>
        <p:xfrm>
          <a:off x="171366" y="766406"/>
          <a:ext cx="12146826" cy="5226700"/>
        </p:xfrm>
        <a:graphic>
          <a:graphicData uri="http://schemas.openxmlformats.org/drawingml/2006/table">
            <a:tbl>
              <a:tblPr firstRow="1" bandRow="1">
                <a:tableStyleId>{5940675A-B579-460E-94D1-54222C63F5DA}</a:tableStyleId>
              </a:tblPr>
              <a:tblGrid>
                <a:gridCol w="1203146">
                  <a:extLst>
                    <a:ext uri="{9D8B030D-6E8A-4147-A177-3AD203B41FA5}">
                      <a16:colId xmlns:a16="http://schemas.microsoft.com/office/drawing/2014/main" val="620852999"/>
                    </a:ext>
                  </a:extLst>
                </a:gridCol>
                <a:gridCol w="2655837">
                  <a:extLst>
                    <a:ext uri="{9D8B030D-6E8A-4147-A177-3AD203B41FA5}">
                      <a16:colId xmlns:a16="http://schemas.microsoft.com/office/drawing/2014/main" val="1609791250"/>
                    </a:ext>
                  </a:extLst>
                </a:gridCol>
                <a:gridCol w="2981992">
                  <a:extLst>
                    <a:ext uri="{9D8B030D-6E8A-4147-A177-3AD203B41FA5}">
                      <a16:colId xmlns:a16="http://schemas.microsoft.com/office/drawing/2014/main" val="3367431431"/>
                    </a:ext>
                  </a:extLst>
                </a:gridCol>
                <a:gridCol w="2859684">
                  <a:extLst>
                    <a:ext uri="{9D8B030D-6E8A-4147-A177-3AD203B41FA5}">
                      <a16:colId xmlns:a16="http://schemas.microsoft.com/office/drawing/2014/main" val="3652794328"/>
                    </a:ext>
                  </a:extLst>
                </a:gridCol>
                <a:gridCol w="2446167">
                  <a:extLst>
                    <a:ext uri="{9D8B030D-6E8A-4147-A177-3AD203B41FA5}">
                      <a16:colId xmlns:a16="http://schemas.microsoft.com/office/drawing/2014/main" val="3776565437"/>
                    </a:ext>
                  </a:extLst>
                </a:gridCol>
              </a:tblGrid>
              <a:tr h="519185">
                <a:tc>
                  <a:txBody>
                    <a:bodyPr/>
                    <a:lstStyle/>
                    <a:p>
                      <a:endParaRPr lang="en-US" sz="1400" b="1">
                        <a:solidFill>
                          <a:schemeClr val="bg1"/>
                        </a:solidFill>
                      </a:endParaRPr>
                    </a:p>
                  </a:txBody>
                  <a:tcPr marL="91720" marR="91720" marT="45860" marB="45860">
                    <a:solidFill>
                      <a:srgbClr val="002050"/>
                    </a:solidFill>
                  </a:tcPr>
                </a:tc>
                <a:tc>
                  <a:txBody>
                    <a:bodyPr/>
                    <a:lstStyle/>
                    <a:p>
                      <a:r>
                        <a:rPr lang="en-US" sz="1400" b="1">
                          <a:solidFill>
                            <a:schemeClr val="bg1"/>
                          </a:solidFill>
                        </a:rPr>
                        <a:t>Cloud Baseline </a:t>
                      </a:r>
                    </a:p>
                    <a:p>
                      <a:r>
                        <a:rPr lang="en-US" sz="1400" b="1">
                          <a:solidFill>
                            <a:schemeClr val="bg1"/>
                          </a:solidFill>
                        </a:rPr>
                        <a:t>(Azure AD)</a:t>
                      </a:r>
                    </a:p>
                  </a:txBody>
                  <a:tcPr marL="91720" marR="91720" marT="45860" marB="45860">
                    <a:solidFill>
                      <a:srgbClr val="002050"/>
                    </a:solidFill>
                  </a:tcPr>
                </a:tc>
                <a:tc>
                  <a:txBody>
                    <a:bodyPr/>
                    <a:lstStyle/>
                    <a:p>
                      <a:r>
                        <a:rPr lang="en-US" sz="1400" b="1">
                          <a:solidFill>
                            <a:schemeClr val="bg1"/>
                          </a:solidFill>
                        </a:rPr>
                        <a:t>Directory Synchronization</a:t>
                      </a:r>
                    </a:p>
                  </a:txBody>
                  <a:tcPr marL="91720" marR="91720" marT="45860" marB="45860">
                    <a:solidFill>
                      <a:srgbClr val="002050"/>
                    </a:solidFill>
                  </a:tcPr>
                </a:tc>
                <a:tc>
                  <a:txBody>
                    <a:bodyPr/>
                    <a:lstStyle/>
                    <a:p>
                      <a:r>
                        <a:rPr lang="en-US" sz="1400" b="1">
                          <a:solidFill>
                            <a:schemeClr val="bg1"/>
                          </a:solidFill>
                        </a:rPr>
                        <a:t>Cloud-hosted domain services</a:t>
                      </a:r>
                    </a:p>
                  </a:txBody>
                  <a:tcPr marL="91720" marR="91720" marT="45860" marB="45860">
                    <a:solidFill>
                      <a:srgbClr val="002050"/>
                    </a:solidFill>
                  </a:tcPr>
                </a:tc>
                <a:tc>
                  <a:txBody>
                    <a:bodyPr/>
                    <a:lstStyle/>
                    <a:p>
                      <a:r>
                        <a:rPr lang="en-US" sz="1400" b="1">
                          <a:solidFill>
                            <a:schemeClr val="bg1"/>
                          </a:solidFill>
                        </a:rPr>
                        <a:t>Active Directory Federation Services</a:t>
                      </a:r>
                    </a:p>
                  </a:txBody>
                  <a:tcPr marL="91720" marR="91720" marT="45860" marB="45860">
                    <a:solidFill>
                      <a:srgbClr val="002050"/>
                    </a:solidFill>
                  </a:tcPr>
                </a:tc>
                <a:extLst>
                  <a:ext uri="{0D108BD9-81ED-4DB2-BD59-A6C34878D82A}">
                    <a16:rowId xmlns:a16="http://schemas.microsoft.com/office/drawing/2014/main" val="610409218"/>
                  </a:ext>
                </a:extLst>
              </a:tr>
              <a:tr h="2217862">
                <a:tc>
                  <a:txBody>
                    <a:bodyPr/>
                    <a:lstStyle/>
                    <a:p>
                      <a:r>
                        <a:rPr lang="en-US" sz="1200" i="1">
                          <a:latin typeface="Segoe UI" panose="020B0502040204020203" pitchFamily="34" charset="0"/>
                          <a:cs typeface="Segoe UI" panose="020B0502040204020203" pitchFamily="34" charset="0"/>
                        </a:rPr>
                        <a:t>When to use</a:t>
                      </a:r>
                    </a:p>
                  </a:txBody>
                  <a:tcPr marL="91720" marR="91720" marT="45860" marB="45860"/>
                </a:tc>
                <a:tc>
                  <a:txBody>
                    <a:bodyPr/>
                    <a:lstStyle/>
                    <a:p>
                      <a:r>
                        <a:rPr lang="en-US" sz="1200" b="0" i="0" u="none" strike="noStrike" kern="1200">
                          <a:solidFill>
                            <a:schemeClr val="tx1"/>
                          </a:solidFill>
                          <a:effectLst/>
                          <a:latin typeface="Segoe UI" panose="020B0502040204020203" pitchFamily="34" charset="0"/>
                          <a:ea typeface="+mn-ea"/>
                          <a:cs typeface="Segoe UI" panose="020B0502040204020203" pitchFamily="34" charset="0"/>
                        </a:rPr>
                        <a:t>Organization lacks an on-premises identity solution, and plans on migrating workloads to be compatible with cloud-based authentication mechanisms</a:t>
                      </a:r>
                      <a:endParaRPr lang="en-US" sz="1200">
                        <a:latin typeface="Segoe UI" panose="020B0502040204020203" pitchFamily="34" charset="0"/>
                        <a:cs typeface="Segoe UI" panose="020B0502040204020203" pitchFamily="34" charset="0"/>
                      </a:endParaRPr>
                    </a:p>
                  </a:txBody>
                  <a:tcPr marL="91720" marR="91720" marT="45860" marB="45860"/>
                </a:tc>
                <a:tc>
                  <a:txBody>
                    <a:bodyPr/>
                    <a:lstStyle/>
                    <a:p>
                      <a:r>
                        <a:rPr lang="en-US" sz="1200">
                          <a:latin typeface="Segoe UI" panose="020B0502040204020203" pitchFamily="34" charset="0"/>
                          <a:cs typeface="Segoe UI" panose="020B0502040204020203" pitchFamily="34" charset="0"/>
                        </a:rPr>
                        <a:t>For organizations with existing on-premises Active Directory infrastructure; best solution for preserving existing user and access management</a:t>
                      </a:r>
                    </a:p>
                  </a:txBody>
                  <a:tcPr marL="91720" marR="91720" marT="45860" marB="45860"/>
                </a:tc>
                <a:tc>
                  <a:txBody>
                    <a:bodyPr/>
                    <a:lstStyle/>
                    <a:p>
                      <a:r>
                        <a:rPr lang="en-US" sz="1200" kern="1200">
                          <a:solidFill>
                            <a:schemeClr val="tx1"/>
                          </a:solidFill>
                          <a:latin typeface="Segoe UI" panose="020B0502040204020203" pitchFamily="34" charset="0"/>
                          <a:ea typeface="+mn-ea"/>
                          <a:cs typeface="Segoe UI" panose="020B0502040204020203" pitchFamily="34" charset="0"/>
                        </a:rPr>
                        <a:t>Workloads that depend on claims-based authentication using legacy protocols such as Kerberos or NTLM, and they cannot be refactored to accept modern authentication protocols such as SAML or OAuth and OpenID Connect.</a:t>
                      </a:r>
                    </a:p>
                  </a:txBody>
                  <a:tcPr marL="91720" marR="91720" marT="45860" marB="45860"/>
                </a:tc>
                <a:tc>
                  <a:txBody>
                    <a:bodyPr/>
                    <a:lstStyle/>
                    <a:p>
                      <a:r>
                        <a:rPr lang="en-US" sz="1200" kern="1200">
                          <a:solidFill>
                            <a:schemeClr val="tx1"/>
                          </a:solidFill>
                          <a:latin typeface="Segoe UI" panose="020B0502040204020203" pitchFamily="34" charset="0"/>
                          <a:ea typeface="+mn-ea"/>
                          <a:cs typeface="Segoe UI" panose="020B0502040204020203" pitchFamily="34" charset="0"/>
                        </a:rPr>
                        <a:t>Identity federation establishes trust relationships across multiple identity management systems to allow common authentication and authorization capabilities. </a:t>
                      </a:r>
                    </a:p>
                  </a:txBody>
                  <a:tcPr marL="91720" marR="91720" marT="45860" marB="45860"/>
                </a:tc>
                <a:extLst>
                  <a:ext uri="{0D108BD9-81ED-4DB2-BD59-A6C34878D82A}">
                    <a16:rowId xmlns:a16="http://schemas.microsoft.com/office/drawing/2014/main" val="51044914"/>
                  </a:ext>
                </a:extLst>
              </a:tr>
              <a:tr h="2489653">
                <a:tc>
                  <a:txBody>
                    <a:bodyPr/>
                    <a:lstStyle/>
                    <a:p>
                      <a:r>
                        <a:rPr lang="en-US" sz="1200" i="1">
                          <a:latin typeface="Segoe UI" panose="020B0502040204020203" pitchFamily="34" charset="0"/>
                          <a:cs typeface="Segoe UI" panose="020B0502040204020203" pitchFamily="34" charset="0"/>
                        </a:rPr>
                        <a:t>Assumptions</a:t>
                      </a:r>
                    </a:p>
                  </a:txBody>
                  <a:tcPr marL="91720" marR="91720" marT="45860" marB="45860"/>
                </a:tc>
                <a:tc>
                  <a: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Cloud-based resources will not have dependencies on on-premises directory services or Active Directory servers</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Workloads being migrated either support authentication mechanisms compatible with Azure AD </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Existing workloads that depend on legacy authentication methods such as Kerberos might need to be refactored</a:t>
                      </a:r>
                    </a:p>
                  </a:txBody>
                  <a:tcPr marL="91720" marR="91720" marT="45860" marB="45860"/>
                </a:tc>
                <a:tc>
                  <a: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You need to maintain a common set of user accounts and groups across your cloud and on-premises IT infrastructure.</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Your on-premises identity services support replication with Azure AD.</a:t>
                      </a:r>
                    </a:p>
                  </a:txBody>
                  <a:tcPr marL="91720" marR="91720" marT="45860" marB="45860"/>
                </a:tc>
                <a:tc>
                  <a:txBody>
                    <a:bodyPr/>
                    <a:lstStyle/>
                    <a:p>
                      <a:pPr marL="171450" indent="-171450">
                        <a:buFont typeface="Arial" panose="020B0604020202020204" pitchFamily="34" charset="0"/>
                        <a:buChar char="•"/>
                      </a:pPr>
                      <a:r>
                        <a:rPr lang="en-US" sz="1200" kern="1200">
                          <a:solidFill>
                            <a:schemeClr val="tx1"/>
                          </a:solidFill>
                          <a:latin typeface="Segoe UI" panose="020B0502040204020203" pitchFamily="34" charset="0"/>
                          <a:ea typeface="+mn-ea"/>
                          <a:cs typeface="Segoe UI" panose="020B0502040204020203" pitchFamily="34" charset="0"/>
                        </a:rPr>
                        <a:t>Your workloads depend on claims-based authentication using protocols like Kerberos or NTLM.</a:t>
                      </a:r>
                    </a:p>
                    <a:p>
                      <a:pPr marL="171450" indent="-171450">
                        <a:buFont typeface="Arial" panose="020B0604020202020204" pitchFamily="34" charset="0"/>
                        <a:buChar char="•"/>
                      </a:pPr>
                      <a:r>
                        <a:rPr lang="en-US" sz="1200" kern="1200">
                          <a:solidFill>
                            <a:schemeClr val="tx1"/>
                          </a:solidFill>
                          <a:latin typeface="Segoe UI" panose="020B0502040204020203" pitchFamily="34" charset="0"/>
                          <a:ea typeface="+mn-ea"/>
                          <a:cs typeface="Segoe UI" panose="020B0502040204020203" pitchFamily="34" charset="0"/>
                        </a:rPr>
                        <a:t>Your workload virtual machines need to be domain-joined for management or application of Active Directory group policy purposes.</a:t>
                      </a:r>
                    </a:p>
                    <a:p>
                      <a:endParaRPr lang="en-US" sz="1200">
                        <a:latin typeface="Segoe UI" panose="020B0502040204020203" pitchFamily="34" charset="0"/>
                        <a:cs typeface="Segoe UI" panose="020B0502040204020203" pitchFamily="34" charset="0"/>
                      </a:endParaRPr>
                    </a:p>
                  </a:txBody>
                  <a:tcPr marL="91720" marR="91720" marT="45860" marB="45860"/>
                </a:tc>
                <a:tc>
                  <a: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You need single sign on capability across multiple identity management systems</a:t>
                      </a:r>
                    </a:p>
                  </a:txBody>
                  <a:tcPr marL="91720" marR="91720" marT="45860" marB="45860"/>
                </a:tc>
                <a:extLst>
                  <a:ext uri="{0D108BD9-81ED-4DB2-BD59-A6C34878D82A}">
                    <a16:rowId xmlns:a16="http://schemas.microsoft.com/office/drawing/2014/main" val="2712141786"/>
                  </a:ext>
                </a:extLst>
              </a:tr>
            </a:tbl>
          </a:graphicData>
        </a:graphic>
      </p:graphicFrame>
      <p:sp>
        <p:nvSpPr>
          <p:cNvPr id="6" name="Title 3">
            <a:extLst>
              <a:ext uri="{FF2B5EF4-FFF2-40B4-BE49-F238E27FC236}">
                <a16:creationId xmlns:a16="http://schemas.microsoft.com/office/drawing/2014/main" id="{122BF2B8-7B45-4773-B8E7-C8C28C8D10B9}"/>
              </a:ext>
            </a:extLst>
          </p:cNvPr>
          <p:cNvSpPr>
            <a:spLocks noGrp="1"/>
          </p:cNvSpPr>
          <p:nvPr>
            <p:ph type="title"/>
          </p:nvPr>
        </p:nvSpPr>
        <p:spPr>
          <a:xfrm>
            <a:off x="171366" y="0"/>
            <a:ext cx="11888047" cy="917575"/>
          </a:xfrm>
        </p:spPr>
        <p:txBody>
          <a:bodyPr/>
          <a:lstStyle/>
          <a:p>
            <a:r>
              <a:rPr lang="en-US" sz="3600">
                <a:latin typeface="Segoe UI Semibold" panose="020B0702040204020203" pitchFamily="34" charset="0"/>
                <a:cs typeface="Segoe UI Semibold" panose="020B0702040204020203" pitchFamily="34" charset="0"/>
              </a:rPr>
              <a:t>Identity management patterns</a:t>
            </a:r>
          </a:p>
        </p:txBody>
      </p:sp>
      <p:sp>
        <p:nvSpPr>
          <p:cNvPr id="7" name="TextBox 6">
            <a:extLst>
              <a:ext uri="{FF2B5EF4-FFF2-40B4-BE49-F238E27FC236}">
                <a16:creationId xmlns:a16="http://schemas.microsoft.com/office/drawing/2014/main" id="{93307929-5287-407C-A5FA-7A54D82DA240}"/>
              </a:ext>
            </a:extLst>
          </p:cNvPr>
          <p:cNvSpPr txBox="1"/>
          <p:nvPr/>
        </p:nvSpPr>
        <p:spPr>
          <a:xfrm>
            <a:off x="116696" y="6505160"/>
            <a:ext cx="5023562" cy="489365"/>
          </a:xfrm>
          <a:prstGeom prst="rect">
            <a:avLst/>
          </a:prstGeom>
          <a:noFill/>
        </p:spPr>
        <p:txBody>
          <a:bodyPr wrap="squar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hlinkClick r:id="rId3"/>
              </a:rPr>
              <a:t>Learn more</a:t>
            </a:r>
            <a:endParaRPr lang="en-US" sz="1400" i="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949920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89852-CA0E-4122-B131-FEEADCC7E3E8}"/>
              </a:ext>
            </a:extLst>
          </p:cNvPr>
          <p:cNvPicPr>
            <a:picLocks noChangeAspect="1"/>
          </p:cNvPicPr>
          <p:nvPr/>
        </p:nvPicPr>
        <p:blipFill rotWithShape="1">
          <a:blip r:embed="rId3"/>
          <a:srcRect t="14017"/>
          <a:stretch/>
        </p:blipFill>
        <p:spPr>
          <a:xfrm>
            <a:off x="344693" y="1002797"/>
            <a:ext cx="11095796" cy="4063180"/>
          </a:xfrm>
          <a:prstGeom prst="rect">
            <a:avLst/>
          </a:prstGeom>
          <a:ln>
            <a:solidFill>
              <a:schemeClr val="bg1">
                <a:lumMod val="75000"/>
              </a:schemeClr>
            </a:solidFill>
          </a:ln>
        </p:spPr>
      </p:pic>
      <p:sp>
        <p:nvSpPr>
          <p:cNvPr id="5" name="Title 3">
            <a:extLst>
              <a:ext uri="{FF2B5EF4-FFF2-40B4-BE49-F238E27FC236}">
                <a16:creationId xmlns:a16="http://schemas.microsoft.com/office/drawing/2014/main" id="{9B015BDD-AE06-437F-8D9A-9598461D6C71}"/>
              </a:ext>
            </a:extLst>
          </p:cNvPr>
          <p:cNvSpPr>
            <a:spLocks noGrp="1"/>
          </p:cNvSpPr>
          <p:nvPr>
            <p:ph type="title"/>
          </p:nvPr>
        </p:nvSpPr>
        <p:spPr>
          <a:xfrm>
            <a:off x="171366" y="85222"/>
            <a:ext cx="11888047" cy="917575"/>
          </a:xfrm>
        </p:spPr>
        <p:txBody>
          <a:bodyPr/>
          <a:lstStyle/>
          <a:p>
            <a:r>
              <a:rPr lang="en-US" sz="3600">
                <a:latin typeface="Segoe UI Semibold" panose="020B0702040204020203" pitchFamily="34" charset="0"/>
                <a:cs typeface="Segoe UI Semibold" panose="020B0702040204020203" pitchFamily="34" charset="0"/>
              </a:rPr>
              <a:t>Determine Identity Integration Requirements</a:t>
            </a:r>
          </a:p>
        </p:txBody>
      </p:sp>
      <p:sp>
        <p:nvSpPr>
          <p:cNvPr id="6" name="Rectangle 5">
            <a:extLst>
              <a:ext uri="{FF2B5EF4-FFF2-40B4-BE49-F238E27FC236}">
                <a16:creationId xmlns:a16="http://schemas.microsoft.com/office/drawing/2014/main" id="{210AAF6C-BA31-4B62-9231-B3A95C3934E0}"/>
              </a:ext>
            </a:extLst>
          </p:cNvPr>
          <p:cNvSpPr/>
          <p:nvPr/>
        </p:nvSpPr>
        <p:spPr>
          <a:xfrm>
            <a:off x="288923" y="5343068"/>
            <a:ext cx="11979275" cy="12434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Start with a cloud-native solution with a small set of users and corresponding roles for an initial deployment. </a:t>
            </a:r>
          </a:p>
          <a:p>
            <a:pPr marL="342900" indent="-342900">
              <a:lnSpc>
                <a:spcPct val="90000"/>
              </a:lnSpc>
              <a:spcAft>
                <a:spcPts val="600"/>
              </a:spcAft>
              <a:buFont typeface="Arial" panose="020B0604020202020204" pitchFamily="34" charset="0"/>
              <a:buChar char="•"/>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As your migration matures, integrate your identity solution using directory synchronization or add domains services as part of your cloud deployments. </a:t>
            </a:r>
          </a:p>
          <a:p>
            <a:pPr marL="342900" indent="-342900">
              <a:lnSpc>
                <a:spcPct val="90000"/>
              </a:lnSpc>
              <a:spcAft>
                <a:spcPts val="600"/>
              </a:spcAft>
              <a:buFont typeface="Arial" panose="020B0604020202020204" pitchFamily="34" charset="0"/>
              <a:buChar char="•"/>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Revisit your identity strategy in every iteration of your migration process.</a:t>
            </a:r>
          </a:p>
        </p:txBody>
      </p:sp>
    </p:spTree>
    <p:extLst>
      <p:ext uri="{BB962C8B-B14F-4D97-AF65-F5344CB8AC3E}">
        <p14:creationId xmlns:p14="http://schemas.microsoft.com/office/powerpoint/2010/main" val="341045085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82FFC98-00C6-43DC-9E41-AD9D472B8D54}"/>
              </a:ext>
            </a:extLst>
          </p:cNvPr>
          <p:cNvSpPr>
            <a:spLocks noGrp="1"/>
          </p:cNvSpPr>
          <p:nvPr>
            <p:ph type="title"/>
          </p:nvPr>
        </p:nvSpPr>
        <p:spPr>
          <a:xfrm>
            <a:off x="244507" y="136898"/>
            <a:ext cx="11888047" cy="917575"/>
          </a:xfrm>
        </p:spPr>
        <p:txBody>
          <a:bodyPr/>
          <a:lstStyle/>
          <a:p>
            <a:pPr algn="l"/>
            <a:r>
              <a:rPr lang="en-US" sz="3600" kern="1200" spc="-102">
                <a:ln w="3175">
                  <a:noFill/>
                </a:ln>
                <a:solidFill>
                  <a:schemeClr val="bg1"/>
                </a:solidFill>
                <a:latin typeface="Segoe UI Semibold "/>
                <a:ea typeface="+mn-ea"/>
                <a:cs typeface="Segoe UI" pitchFamily="34" charset="0"/>
              </a:rPr>
              <a:t>Azure Role-Based Access Control (RBAC)</a:t>
            </a:r>
          </a:p>
        </p:txBody>
      </p:sp>
      <p:sp>
        <p:nvSpPr>
          <p:cNvPr id="8" name="Text Placeholder 5">
            <a:extLst>
              <a:ext uri="{FF2B5EF4-FFF2-40B4-BE49-F238E27FC236}">
                <a16:creationId xmlns:a16="http://schemas.microsoft.com/office/drawing/2014/main" id="{A637221D-707D-470B-9244-83D4917E1AFF}"/>
              </a:ext>
            </a:extLst>
          </p:cNvPr>
          <p:cNvSpPr txBox="1">
            <a:spLocks/>
          </p:cNvSpPr>
          <p:nvPr/>
        </p:nvSpPr>
        <p:spPr>
          <a:xfrm>
            <a:off x="274689" y="1211612"/>
            <a:ext cx="6190330" cy="4549248"/>
          </a:xfrm>
          <a:prstGeom prst="rect">
            <a:avLst/>
          </a:prstGeom>
        </p:spPr>
        <p:txBody>
          <a:bodyPr/>
          <a:lstStyle>
            <a:lvl1pPr algn="l" rtl="0" fontAlgn="base">
              <a:lnSpc>
                <a:spcPct val="120000"/>
              </a:lnSpc>
              <a:spcBef>
                <a:spcPct val="20000"/>
              </a:spcBef>
              <a:spcAft>
                <a:spcPct val="0"/>
              </a:spcAft>
              <a:buFont typeface="+mj-lt"/>
              <a:defRPr sz="1428">
                <a:solidFill>
                  <a:schemeClr val="bg1"/>
                </a:solidFill>
                <a:latin typeface="+mn-lt"/>
                <a:ea typeface="Segoe Pro Light"/>
                <a:cs typeface="Segoe Pro Light"/>
              </a:defRPr>
            </a:lvl1pPr>
            <a:lvl2pPr algn="l" rtl="0" fontAlgn="base">
              <a:lnSpc>
                <a:spcPct val="120000"/>
              </a:lnSpc>
              <a:spcBef>
                <a:spcPct val="20000"/>
              </a:spcBef>
              <a:spcAft>
                <a:spcPct val="0"/>
              </a:spcAft>
              <a:defRPr sz="1428">
                <a:solidFill>
                  <a:schemeClr val="bg1"/>
                </a:solidFill>
                <a:latin typeface="+mn-lt"/>
                <a:ea typeface="Segoe Pro Light"/>
                <a:cs typeface="Segoe Pro Light"/>
              </a:defRPr>
            </a:lvl2pPr>
            <a:lvl3pPr marL="349724" indent="-349724" algn="l" rtl="0" fontAlgn="base">
              <a:lnSpc>
                <a:spcPct val="120000"/>
              </a:lnSpc>
              <a:spcBef>
                <a:spcPct val="20000"/>
              </a:spcBef>
              <a:spcAft>
                <a:spcPct val="0"/>
              </a:spcAft>
              <a:defRPr sz="1428">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28">
                <a:solidFill>
                  <a:schemeClr val="bg1"/>
                </a:solidFill>
                <a:latin typeface="+mn-lt"/>
                <a:ea typeface="Segoe Pro Light"/>
                <a:cs typeface="Segoe Pro Light"/>
              </a:defRPr>
            </a:lvl4pPr>
            <a:lvl5pPr algn="l" rtl="0" fontAlgn="base">
              <a:lnSpc>
                <a:spcPct val="120000"/>
              </a:lnSpc>
              <a:spcBef>
                <a:spcPct val="20000"/>
              </a:spcBef>
              <a:spcAft>
                <a:spcPct val="0"/>
              </a:spcAft>
              <a:defRPr sz="1428">
                <a:solidFill>
                  <a:schemeClr val="bg1"/>
                </a:solidFill>
                <a:latin typeface="+mn-lt"/>
                <a:ea typeface="Segoe Pro Light"/>
                <a:cs typeface="Segoe Pro Light"/>
              </a:defRPr>
            </a:lvl5pPr>
            <a:lvl6pPr marL="466298" algn="l" rtl="0" fontAlgn="base">
              <a:lnSpc>
                <a:spcPct val="120000"/>
              </a:lnSpc>
              <a:spcBef>
                <a:spcPct val="20000"/>
              </a:spcBef>
              <a:spcAft>
                <a:spcPct val="0"/>
              </a:spcAft>
              <a:defRPr sz="1428">
                <a:solidFill>
                  <a:schemeClr val="bg1"/>
                </a:solidFill>
                <a:latin typeface="+mn-lt"/>
                <a:ea typeface="Segoe Pro Light"/>
                <a:cs typeface="Segoe Pro Light"/>
              </a:defRPr>
            </a:lvl6pPr>
            <a:lvl7pPr marL="932597" algn="l" rtl="0" fontAlgn="base">
              <a:lnSpc>
                <a:spcPct val="120000"/>
              </a:lnSpc>
              <a:spcBef>
                <a:spcPct val="20000"/>
              </a:spcBef>
              <a:spcAft>
                <a:spcPct val="0"/>
              </a:spcAft>
              <a:defRPr sz="1428">
                <a:solidFill>
                  <a:schemeClr val="bg1"/>
                </a:solidFill>
                <a:latin typeface="+mn-lt"/>
                <a:ea typeface="Segoe Pro Light"/>
                <a:cs typeface="Segoe Pro Light"/>
              </a:defRPr>
            </a:lvl7pPr>
            <a:lvl8pPr marL="1398895" algn="l" rtl="0" fontAlgn="base">
              <a:lnSpc>
                <a:spcPct val="120000"/>
              </a:lnSpc>
              <a:spcBef>
                <a:spcPct val="20000"/>
              </a:spcBef>
              <a:spcAft>
                <a:spcPct val="0"/>
              </a:spcAft>
              <a:defRPr sz="1428">
                <a:solidFill>
                  <a:schemeClr val="bg1"/>
                </a:solidFill>
                <a:latin typeface="+mn-lt"/>
                <a:ea typeface="Segoe Pro Light"/>
                <a:cs typeface="Segoe Pro Light"/>
              </a:defRPr>
            </a:lvl8pPr>
            <a:lvl9pPr marL="1865193" algn="l" rtl="0" fontAlgn="base">
              <a:lnSpc>
                <a:spcPct val="120000"/>
              </a:lnSpc>
              <a:spcBef>
                <a:spcPct val="20000"/>
              </a:spcBef>
              <a:spcAft>
                <a:spcPct val="0"/>
              </a:spcAft>
              <a:defRPr sz="1428">
                <a:solidFill>
                  <a:schemeClr val="bg1"/>
                </a:solidFill>
                <a:latin typeface="+mn-lt"/>
                <a:ea typeface="Segoe Pro Light"/>
                <a:cs typeface="Segoe Pro Light"/>
              </a:defRPr>
            </a:lvl9pPr>
          </a:lstStyle>
          <a:p>
            <a:pPr marL="342900" indent="-342900" defTabSz="914400">
              <a:buFont typeface="Arial" panose="020B0604020202020204" pitchFamily="34" charset="0"/>
              <a:buChar char="•"/>
            </a:pPr>
            <a:r>
              <a:rPr lang="en-US" sz="2448" kern="0"/>
              <a:t>Fine-grained access control to Azure “control plane”</a:t>
            </a:r>
          </a:p>
          <a:p>
            <a:pPr marL="342900" indent="-342900" defTabSz="914400">
              <a:buFont typeface="Arial" panose="020B0604020202020204" pitchFamily="34" charset="0"/>
              <a:buChar char="•"/>
            </a:pPr>
            <a:r>
              <a:rPr lang="en-US" sz="2448" kern="0"/>
              <a:t>Grant access by assigning </a:t>
            </a:r>
            <a:r>
              <a:rPr lang="en-US" sz="2448" u="sng" kern="0"/>
              <a:t>Security Principal</a:t>
            </a:r>
            <a:r>
              <a:rPr lang="en-US" sz="2448" kern="0"/>
              <a:t> a </a:t>
            </a:r>
            <a:r>
              <a:rPr lang="en-US" sz="2448" u="sng" kern="0"/>
              <a:t>Role</a:t>
            </a:r>
            <a:r>
              <a:rPr lang="en-US" sz="2448" kern="0"/>
              <a:t> at a </a:t>
            </a:r>
            <a:r>
              <a:rPr lang="en-US" sz="2448" u="sng" kern="0"/>
              <a:t>Scope</a:t>
            </a:r>
          </a:p>
          <a:p>
            <a:pPr marL="1275642" lvl="3" indent="-342900" defTabSz="914400">
              <a:buFont typeface="Arial" panose="020B0604020202020204" pitchFamily="34" charset="0"/>
              <a:buChar char="•"/>
            </a:pPr>
            <a:r>
              <a:rPr lang="en-US" sz="1836" kern="0"/>
              <a:t>Security Principal:  User, group, or service principal</a:t>
            </a:r>
          </a:p>
          <a:p>
            <a:pPr marL="1275642" lvl="3" indent="-342900" defTabSz="914400">
              <a:buFont typeface="Arial" panose="020B0604020202020204" pitchFamily="34" charset="0"/>
              <a:buChar char="•"/>
            </a:pPr>
            <a:r>
              <a:rPr lang="en-US" sz="1836" kern="0"/>
              <a:t>Role:  Built-in or custom role</a:t>
            </a:r>
          </a:p>
          <a:p>
            <a:pPr marL="1275642" lvl="3" indent="-342900" defTabSz="914400">
              <a:buFont typeface="Arial" panose="020B0604020202020204" pitchFamily="34" charset="0"/>
              <a:buChar char="•"/>
            </a:pPr>
            <a:r>
              <a:rPr lang="en-US" sz="1836" kern="0"/>
              <a:t>Scope:  Subscription, resource group, or resource</a:t>
            </a:r>
          </a:p>
          <a:p>
            <a:pPr marL="342900" indent="-342900" defTabSz="914400">
              <a:buFont typeface="Arial" panose="020B0604020202020204" pitchFamily="34" charset="0"/>
              <a:buChar char="•"/>
            </a:pPr>
            <a:r>
              <a:rPr lang="en-US" sz="2448" kern="0"/>
              <a:t>Assignments are inherited down the resource hierarchy</a:t>
            </a:r>
          </a:p>
        </p:txBody>
      </p:sp>
      <p:pic>
        <p:nvPicPr>
          <p:cNvPr id="9" name="Picture 8">
            <a:extLst>
              <a:ext uri="{FF2B5EF4-FFF2-40B4-BE49-F238E27FC236}">
                <a16:creationId xmlns:a16="http://schemas.microsoft.com/office/drawing/2014/main" id="{E3EFE1EC-4FC6-4357-9557-345791564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019" y="1211612"/>
            <a:ext cx="5121294" cy="5693168"/>
          </a:xfrm>
          <a:prstGeom prst="rect">
            <a:avLst/>
          </a:prstGeom>
        </p:spPr>
      </p:pic>
      <p:sp>
        <p:nvSpPr>
          <p:cNvPr id="10" name="Rectangle 9">
            <a:extLst>
              <a:ext uri="{FF2B5EF4-FFF2-40B4-BE49-F238E27FC236}">
                <a16:creationId xmlns:a16="http://schemas.microsoft.com/office/drawing/2014/main" id="{677671F4-79FD-4D46-9C81-A28143BCB489}"/>
              </a:ext>
            </a:extLst>
          </p:cNvPr>
          <p:cNvSpPr/>
          <p:nvPr/>
        </p:nvSpPr>
        <p:spPr>
          <a:xfrm>
            <a:off x="7559661" y="1119124"/>
            <a:ext cx="2852669" cy="11657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de-CH" sz="1836">
              <a:solidFill>
                <a:srgbClr val="FFFFFF"/>
              </a:solidFill>
              <a:latin typeface="Segoe UI Semilight"/>
            </a:endParaRPr>
          </a:p>
        </p:txBody>
      </p:sp>
      <p:sp>
        <p:nvSpPr>
          <p:cNvPr id="11" name="Rectangle 10">
            <a:extLst>
              <a:ext uri="{FF2B5EF4-FFF2-40B4-BE49-F238E27FC236}">
                <a16:creationId xmlns:a16="http://schemas.microsoft.com/office/drawing/2014/main" id="{8DF5AF1B-72CE-434A-9A59-94415259C1B3}"/>
              </a:ext>
            </a:extLst>
          </p:cNvPr>
          <p:cNvSpPr/>
          <p:nvPr/>
        </p:nvSpPr>
        <p:spPr>
          <a:xfrm>
            <a:off x="6574029" y="4467352"/>
            <a:ext cx="1654913" cy="243742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de-CH" sz="1836">
              <a:solidFill>
                <a:srgbClr val="FFFFFF"/>
              </a:solidFill>
              <a:latin typeface="Segoe UI Semilight"/>
            </a:endParaRPr>
          </a:p>
        </p:txBody>
      </p:sp>
      <p:sp>
        <p:nvSpPr>
          <p:cNvPr id="12" name="Rectangle 11">
            <a:extLst>
              <a:ext uri="{FF2B5EF4-FFF2-40B4-BE49-F238E27FC236}">
                <a16:creationId xmlns:a16="http://schemas.microsoft.com/office/drawing/2014/main" id="{B8D2AB89-A554-4A5F-BB71-1A2FFDF2EDAE}"/>
              </a:ext>
            </a:extLst>
          </p:cNvPr>
          <p:cNvSpPr/>
          <p:nvPr/>
        </p:nvSpPr>
        <p:spPr>
          <a:xfrm>
            <a:off x="9584873" y="4420199"/>
            <a:ext cx="2001440" cy="243742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de-CH" sz="1836">
              <a:solidFill>
                <a:srgbClr val="FFFFFF"/>
              </a:solidFill>
              <a:latin typeface="Segoe UI Semilight"/>
            </a:endParaRPr>
          </a:p>
        </p:txBody>
      </p:sp>
      <p:sp>
        <p:nvSpPr>
          <p:cNvPr id="2" name="Rectangle 1">
            <a:extLst>
              <a:ext uri="{FF2B5EF4-FFF2-40B4-BE49-F238E27FC236}">
                <a16:creationId xmlns:a16="http://schemas.microsoft.com/office/drawing/2014/main" id="{004726E8-B6E7-40CD-AC31-24AEE5A44FC0}"/>
              </a:ext>
            </a:extLst>
          </p:cNvPr>
          <p:cNvSpPr/>
          <p:nvPr/>
        </p:nvSpPr>
        <p:spPr>
          <a:xfrm>
            <a:off x="-88684" y="6488295"/>
            <a:ext cx="4267515" cy="369332"/>
          </a:xfrm>
          <a:prstGeom prst="rect">
            <a:avLst/>
          </a:prstGeom>
        </p:spPr>
        <p:txBody>
          <a:bodyPr wrap="none">
            <a:spAutoFit/>
          </a:bodyPr>
          <a:lstStyle/>
          <a:p>
            <a:pPr marL="342900" indent="-342900" defTabSz="914400">
              <a:buFont typeface="Arial" panose="020B0604020202020204" pitchFamily="34" charset="0"/>
              <a:buChar char="•"/>
            </a:pPr>
            <a:r>
              <a:rPr lang="en-US" kern="0" dirty="0">
                <a:hlinkClick r:id="rId4"/>
              </a:rPr>
              <a:t>Learn more https://aka.ms/azureiam</a:t>
            </a:r>
            <a:r>
              <a:rPr lang="en-US" kern="0" dirty="0"/>
              <a:t> </a:t>
            </a:r>
          </a:p>
        </p:txBody>
      </p:sp>
    </p:spTree>
    <p:extLst>
      <p:ext uri="{BB962C8B-B14F-4D97-AF65-F5344CB8AC3E}">
        <p14:creationId xmlns:p14="http://schemas.microsoft.com/office/powerpoint/2010/main" val="93726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76133" y="1338526"/>
            <a:ext cx="10282624" cy="5366503"/>
          </a:xfrm>
          <a:prstGeom prst="rect">
            <a:avLst/>
          </a:prstGeom>
        </p:spPr>
      </p:pic>
      <p:sp>
        <p:nvSpPr>
          <p:cNvPr id="10" name="Title 1"/>
          <p:cNvSpPr>
            <a:spLocks noGrp="1"/>
          </p:cNvSpPr>
          <p:nvPr>
            <p:ph type="ctrTitle" idx="4294967295"/>
          </p:nvPr>
        </p:nvSpPr>
        <p:spPr>
          <a:xfrm>
            <a:off x="87533" y="110258"/>
            <a:ext cx="11252788" cy="565091"/>
          </a:xfrm>
        </p:spPr>
        <p:txBody>
          <a:bodyPr/>
          <a:lstStyle/>
          <a:p>
            <a:r>
              <a:rPr lang="en-US">
                <a:solidFill>
                  <a:schemeClr val="bg1"/>
                </a:solidFill>
              </a:rPr>
              <a:t>Role Based Access Control</a:t>
            </a:r>
          </a:p>
        </p:txBody>
      </p:sp>
    </p:spTree>
    <p:extLst>
      <p:ext uri="{BB962C8B-B14F-4D97-AF65-F5344CB8AC3E}">
        <p14:creationId xmlns:p14="http://schemas.microsoft.com/office/powerpoint/2010/main" val="1877440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5522" y="310867"/>
            <a:ext cx="11657542" cy="699453"/>
          </a:xfrm>
        </p:spPr>
        <p:txBody>
          <a:bodyPr/>
          <a:lstStyle/>
          <a:p>
            <a:r>
              <a:rPr lang="en-US" sz="4000" kern="1200" spc="-102">
                <a:ln w="3175">
                  <a:noFill/>
                </a:ln>
                <a:solidFill>
                  <a:schemeClr val="bg1"/>
                </a:solidFill>
                <a:latin typeface="Segoe UI Semibold "/>
                <a:ea typeface="+mn-ea"/>
                <a:cs typeface="Segoe UI" pitchFamily="34" charset="0"/>
              </a:rPr>
              <a:t>Resource Lock</a:t>
            </a:r>
            <a:endParaRPr lang="de-CH" sz="4000" kern="1200" spc="-102">
              <a:ln w="3175">
                <a:noFill/>
              </a:ln>
              <a:solidFill>
                <a:schemeClr val="bg1"/>
              </a:solidFill>
              <a:latin typeface="Segoe UI Semibold "/>
              <a:ea typeface="+mn-ea"/>
              <a:cs typeface="Segoe UI" pitchFamily="34" charset="0"/>
            </a:endParaRPr>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8568" y="1429808"/>
            <a:ext cx="2973876" cy="4616309"/>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defTabSz="932597">
              <a:defRPr/>
            </a:pPr>
            <a:fld id="{A0AE9EC9-F182-4A35-8041-CBBE9CFA6E78}" type="slidenum">
              <a:rPr lang="en-US">
                <a:latin typeface="Segoe UI"/>
              </a:rPr>
              <a:pPr defTabSz="932597">
                <a:defRPr/>
              </a:pPr>
              <a:t>64</a:t>
            </a:fld>
            <a:endParaRPr lang="en-US">
              <a:latin typeface="Segoe UI"/>
            </a:endParaRPr>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7355" y="1430270"/>
            <a:ext cx="3886390" cy="1680864"/>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092" y="1429808"/>
            <a:ext cx="3886390" cy="3225703"/>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69297" y="1904520"/>
            <a:ext cx="361205" cy="2962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de-CH" sz="1836">
              <a:solidFill>
                <a:prstClr val="white"/>
              </a:solidFill>
              <a:latin typeface="Segoe UI"/>
            </a:endParaRPr>
          </a:p>
        </p:txBody>
      </p:sp>
      <p:sp>
        <p:nvSpPr>
          <p:cNvPr id="12" name="Arrow: Right 11">
            <a:extLst>
              <a:ext uri="{FF2B5EF4-FFF2-40B4-BE49-F238E27FC236}">
                <a16:creationId xmlns:a16="http://schemas.microsoft.com/office/drawing/2014/main" id="{7DEB7B30-75E9-4F4E-9FEE-A02C778CA20F}"/>
              </a:ext>
            </a:extLst>
          </p:cNvPr>
          <p:cNvSpPr/>
          <p:nvPr/>
        </p:nvSpPr>
        <p:spPr>
          <a:xfrm>
            <a:off x="7834316" y="1904520"/>
            <a:ext cx="361205" cy="2962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de-CH" sz="1836">
              <a:solidFill>
                <a:prstClr val="white"/>
              </a:solidFill>
              <a:latin typeface="Segoe UI"/>
            </a:endParaRPr>
          </a:p>
        </p:txBody>
      </p:sp>
      <p:sp>
        <p:nvSpPr>
          <p:cNvPr id="13" name="TextBox 12">
            <a:extLst>
              <a:ext uri="{FF2B5EF4-FFF2-40B4-BE49-F238E27FC236}">
                <a16:creationId xmlns:a16="http://schemas.microsoft.com/office/drawing/2014/main" id="{A65726BE-0462-466B-B521-40BC858AC48B}"/>
              </a:ext>
            </a:extLst>
          </p:cNvPr>
          <p:cNvSpPr txBox="1"/>
          <p:nvPr/>
        </p:nvSpPr>
        <p:spPr>
          <a:xfrm>
            <a:off x="3531911" y="3325087"/>
            <a:ext cx="4302763" cy="3455883"/>
          </a:xfrm>
          <a:prstGeom prst="rect">
            <a:avLst/>
          </a:prstGeom>
          <a:noFill/>
        </p:spPr>
        <p:txBody>
          <a:bodyPr wrap="square" rtlCol="0">
            <a:spAutoFit/>
          </a:bodyPr>
          <a:lstStyle/>
          <a:p>
            <a:pPr marL="291436" indent="-291436" defTabSz="932597">
              <a:buFont typeface="Arial" panose="020B0604020202020204" pitchFamily="34" charset="0"/>
              <a:buChar char="•"/>
            </a:pPr>
            <a:r>
              <a:rPr lang="en-US" sz="1428">
                <a:solidFill>
                  <a:srgbClr val="000000"/>
                </a:solidFill>
                <a:latin typeface="Segoe UI"/>
              </a:rPr>
              <a:t>Lock a Subscription, resource group, or resource to prevent accidental deletion or modification.</a:t>
            </a:r>
          </a:p>
          <a:p>
            <a:pPr marL="291436" indent="-291436" defTabSz="932597">
              <a:buFont typeface="Arial" panose="020B0604020202020204" pitchFamily="34" charset="0"/>
              <a:buChar char="•"/>
            </a:pPr>
            <a:r>
              <a:rPr lang="en-US" sz="1428" b="1" err="1">
                <a:solidFill>
                  <a:srgbClr val="000000"/>
                </a:solidFill>
                <a:latin typeface="Segoe UI"/>
              </a:rPr>
              <a:t>CanNotDelete</a:t>
            </a:r>
            <a:r>
              <a:rPr lang="en-US" sz="1428" b="1">
                <a:solidFill>
                  <a:srgbClr val="000000"/>
                </a:solidFill>
                <a:latin typeface="Segoe UI"/>
              </a:rPr>
              <a:t> / </a:t>
            </a:r>
            <a:r>
              <a:rPr lang="en-US" sz="1428" b="1" err="1">
                <a:solidFill>
                  <a:srgbClr val="000000"/>
                </a:solidFill>
                <a:latin typeface="Segoe UI"/>
              </a:rPr>
              <a:t>ReadOnly</a:t>
            </a:r>
            <a:r>
              <a:rPr lang="en-US" sz="1428" b="1">
                <a:solidFill>
                  <a:srgbClr val="000000"/>
                </a:solidFill>
                <a:latin typeface="Segoe UI"/>
              </a:rPr>
              <a:t> </a:t>
            </a:r>
          </a:p>
          <a:p>
            <a:pPr marL="291436" indent="-291436" defTabSz="932597">
              <a:buFont typeface="Arial" panose="020B0604020202020204" pitchFamily="34" charset="0"/>
              <a:buChar char="•"/>
            </a:pPr>
            <a:r>
              <a:rPr lang="en-US" sz="1428">
                <a:solidFill>
                  <a:srgbClr val="000000"/>
                </a:solidFill>
                <a:latin typeface="Segoe UI"/>
              </a:rPr>
              <a:t>Locks apply only to management operations, not to resources functions </a:t>
            </a:r>
          </a:p>
          <a:p>
            <a:pPr marL="291436" indent="-291436" defTabSz="932597">
              <a:buFont typeface="Arial" panose="020B0604020202020204" pitchFamily="34" charset="0"/>
              <a:buChar char="•"/>
            </a:pPr>
            <a:endParaRPr lang="en-US" sz="1428">
              <a:solidFill>
                <a:srgbClr val="000000"/>
              </a:solidFill>
              <a:latin typeface="Segoe UI"/>
            </a:endParaRPr>
          </a:p>
          <a:p>
            <a:pPr marL="291436" indent="-291436" defTabSz="932597">
              <a:buFont typeface="Arial" panose="020B0604020202020204" pitchFamily="34" charset="0"/>
              <a:buChar char="•"/>
            </a:pPr>
            <a:r>
              <a:rPr lang="en-US" sz="1428" b="1">
                <a:solidFill>
                  <a:srgbClr val="000000"/>
                </a:solidFill>
                <a:latin typeface="Segoe UI"/>
              </a:rPr>
              <a:t>Caution</a:t>
            </a:r>
            <a:r>
              <a:rPr lang="en-US" sz="1428">
                <a:solidFill>
                  <a:srgbClr val="000000"/>
                </a:solidFill>
                <a:latin typeface="Segoe UI"/>
              </a:rPr>
              <a:t>: </a:t>
            </a:r>
            <a:r>
              <a:rPr lang="en-US" sz="1428" err="1">
                <a:solidFill>
                  <a:srgbClr val="000000"/>
                </a:solidFill>
                <a:latin typeface="Segoe UI"/>
              </a:rPr>
              <a:t>ReadOnly</a:t>
            </a:r>
            <a:r>
              <a:rPr lang="en-US" sz="1428">
                <a:solidFill>
                  <a:srgbClr val="000000"/>
                </a:solidFill>
                <a:latin typeface="Segoe UI"/>
              </a:rPr>
              <a:t> can cause unexpected results</a:t>
            </a:r>
          </a:p>
          <a:p>
            <a:pPr marL="757735" lvl="1" indent="-291436" defTabSz="932597">
              <a:buFont typeface="Arial" panose="020B0604020202020204" pitchFamily="34" charset="0"/>
              <a:buChar char="•"/>
            </a:pPr>
            <a:r>
              <a:rPr lang="en-US" sz="1428">
                <a:solidFill>
                  <a:srgbClr val="000000"/>
                </a:solidFill>
                <a:latin typeface="Segoe UI"/>
              </a:rPr>
              <a:t>Lock on a storage account prevents all users from listing keys</a:t>
            </a:r>
          </a:p>
          <a:p>
            <a:pPr marL="757735" lvl="1" indent="-291436" defTabSz="932597">
              <a:buFont typeface="Arial" panose="020B0604020202020204" pitchFamily="34" charset="0"/>
              <a:buChar char="•"/>
            </a:pPr>
            <a:r>
              <a:rPr lang="en-US" sz="1428">
                <a:solidFill>
                  <a:srgbClr val="000000"/>
                </a:solidFill>
                <a:latin typeface="Segoe UI"/>
              </a:rPr>
              <a:t>Lock on App Service prevents Visual Studio Server Explorer from displaying files for the resource because that interaction requires write access</a:t>
            </a:r>
            <a:endParaRPr lang="de-CH" sz="1428">
              <a:solidFill>
                <a:srgbClr val="000000"/>
              </a:solidFill>
              <a:latin typeface="Segoe UI"/>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9032325" y="421097"/>
            <a:ext cx="1416138" cy="653573"/>
          </a:xfrm>
          <a:prstGeom prst="rect">
            <a:avLst/>
          </a:prstGeom>
          <a:noFill/>
          <a:effectLst/>
        </p:spPr>
        <p:txBody>
          <a:bodyPr wrap="square" lIns="186521" tIns="149217" rIns="186521" bIns="149217"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algn="l" defTabSz="932563">
              <a:spcAft>
                <a:spcPts val="2400"/>
              </a:spcAft>
              <a:defRPr/>
            </a:pPr>
            <a:r>
              <a:rPr lang="en-US" sz="1122" spc="120">
                <a:gradFill>
                  <a:gsLst>
                    <a:gs pos="0">
                      <a:srgbClr val="1A1A1A"/>
                    </a:gs>
                    <a:gs pos="100000">
                      <a:srgbClr val="1A1A1A"/>
                    </a:gs>
                  </a:gsLst>
                  <a:lin ang="5400000" scaled="1"/>
                </a:gradFill>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656267" y="367089"/>
            <a:ext cx="3319193" cy="763454"/>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622398" y="510886"/>
            <a:ext cx="1365528" cy="473995"/>
          </a:xfrm>
          <a:prstGeom prst="rect">
            <a:avLst/>
          </a:prstGeom>
          <a:noFill/>
          <a:effectLst/>
        </p:spPr>
        <p:txBody>
          <a:bodyPr wrap="square" lIns="186521" tIns="149217" rIns="186521" bIns="149217"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algn="l" defTabSz="932563">
              <a:spcAft>
                <a:spcPts val="2400"/>
              </a:spcAft>
              <a:defRPr/>
            </a:pPr>
            <a:r>
              <a:rPr lang="en-US" sz="1122" spc="120">
                <a:gradFill>
                  <a:gsLst>
                    <a:gs pos="0">
                      <a:srgbClr val="1A1A1A"/>
                    </a:gs>
                    <a:gs pos="100000">
                      <a:srgbClr val="1A1A1A"/>
                    </a:gs>
                  </a:gsLst>
                  <a:lin ang="5400000" scaled="1"/>
                </a:gradFill>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766426" y="583076"/>
            <a:ext cx="382350" cy="329612"/>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387383" y="597033"/>
            <a:ext cx="307686" cy="307686"/>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793118" y="993681"/>
            <a:ext cx="382350" cy="329612"/>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424B-4101-4076-B275-7F0AE3A6344E}"/>
              </a:ext>
            </a:extLst>
          </p:cNvPr>
          <p:cNvSpPr>
            <a:spLocks noGrp="1"/>
          </p:cNvSpPr>
          <p:nvPr>
            <p:ph type="title"/>
          </p:nvPr>
        </p:nvSpPr>
        <p:spPr>
          <a:xfrm>
            <a:off x="274604" y="295275"/>
            <a:ext cx="12816556" cy="917575"/>
          </a:xfrm>
        </p:spPr>
        <p:txBody>
          <a:bodyPr/>
          <a:lstStyle/>
          <a:p>
            <a:r>
              <a:rPr lang="en-US" sz="3600">
                <a:latin typeface="Segoe UI Semibold "/>
              </a:rPr>
              <a:t>Workshop | Defining Identity baseline policies</a:t>
            </a:r>
          </a:p>
        </p:txBody>
      </p:sp>
      <p:sp>
        <p:nvSpPr>
          <p:cNvPr id="3" name="Text Placeholder 2">
            <a:extLst>
              <a:ext uri="{FF2B5EF4-FFF2-40B4-BE49-F238E27FC236}">
                <a16:creationId xmlns:a16="http://schemas.microsoft.com/office/drawing/2014/main" id="{9262FC4F-E9AB-4921-BE40-CE54569BF1DA}"/>
              </a:ext>
            </a:extLst>
          </p:cNvPr>
          <p:cNvSpPr>
            <a:spLocks noGrp="1"/>
          </p:cNvSpPr>
          <p:nvPr>
            <p:ph type="body" sz="quarter" idx="10"/>
          </p:nvPr>
        </p:nvSpPr>
        <p:spPr>
          <a:xfrm>
            <a:off x="376204" y="3029697"/>
            <a:ext cx="11887269" cy="3139321"/>
          </a:xfrm>
        </p:spPr>
        <p:txBody>
          <a:bodyPr/>
          <a:lstStyle/>
          <a:p>
            <a:pPr marL="571500" indent="-571500">
              <a:buFont typeface="Arial" panose="020B0604020202020204" pitchFamily="34" charset="0"/>
              <a:buChar char="•"/>
            </a:pPr>
            <a:r>
              <a:rPr lang="en-US" sz="2400">
                <a:latin typeface="Segoe UI "/>
              </a:rPr>
              <a:t>Do you have a consistent way of applying access control?</a:t>
            </a:r>
          </a:p>
          <a:p>
            <a:pPr marL="571500" indent="-571500">
              <a:buFont typeface="Arial" panose="020B0604020202020204" pitchFamily="34" charset="0"/>
              <a:buChar char="•"/>
            </a:pPr>
            <a:r>
              <a:rPr lang="en-US" sz="2400">
                <a:latin typeface="Segoe UI "/>
              </a:rPr>
              <a:t>What are the different roles and functions that you will consider for defining access policies?</a:t>
            </a:r>
          </a:p>
          <a:p>
            <a:pPr marL="571500" indent="-571500">
              <a:buFont typeface="Arial" panose="020B0604020202020204" pitchFamily="34" charset="0"/>
              <a:buChar char="•"/>
            </a:pPr>
            <a:r>
              <a:rPr lang="en-US" sz="2400">
                <a:latin typeface="Segoe UI "/>
              </a:rPr>
              <a:t>Have you done the mapping of on-premise roles to the cloud roles to ensure cloud resources can perform necessary functions</a:t>
            </a:r>
          </a:p>
          <a:p>
            <a:pPr marL="571500" indent="-571500">
              <a:buFont typeface="Arial" panose="020B0604020202020204" pitchFamily="34" charset="0"/>
              <a:buChar char="•"/>
            </a:pPr>
            <a:r>
              <a:rPr lang="en-US" sz="2400">
                <a:latin typeface="Segoe UI "/>
              </a:rPr>
              <a:t>Are you planning on using multi-factor authentication?</a:t>
            </a:r>
          </a:p>
          <a:p>
            <a:pPr marL="571500" indent="-571500">
              <a:buFont typeface="Arial" panose="020B0604020202020204" pitchFamily="34" charset="0"/>
              <a:buChar char="•"/>
            </a:pPr>
            <a:r>
              <a:rPr lang="en-US" sz="2400">
                <a:latin typeface="Segoe UI "/>
              </a:rPr>
              <a:t>As your teams build apps you need to ensure that you have compatible identity providers for customer authentication</a:t>
            </a:r>
          </a:p>
        </p:txBody>
      </p:sp>
      <p:pic>
        <p:nvPicPr>
          <p:cNvPr id="8" name="Graphic 7" descr="Questions">
            <a:extLst>
              <a:ext uri="{FF2B5EF4-FFF2-40B4-BE49-F238E27FC236}">
                <a16:creationId xmlns:a16="http://schemas.microsoft.com/office/drawing/2014/main" id="{DABDFDA1-D8B7-4989-8FC0-6B57254F2C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2128" y="1071594"/>
            <a:ext cx="1255930" cy="1255930"/>
          </a:xfrm>
          <a:prstGeom prst="rect">
            <a:avLst/>
          </a:prstGeom>
        </p:spPr>
      </p:pic>
      <p:pic>
        <p:nvPicPr>
          <p:cNvPr id="9" name="Graphic 8" descr="Customer review">
            <a:extLst>
              <a:ext uri="{FF2B5EF4-FFF2-40B4-BE49-F238E27FC236}">
                <a16:creationId xmlns:a16="http://schemas.microsoft.com/office/drawing/2014/main" id="{42911B27-323F-4D7F-854B-7C8029774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7061" y="1071594"/>
            <a:ext cx="1255930" cy="1255930"/>
          </a:xfrm>
          <a:prstGeom prst="rect">
            <a:avLst/>
          </a:prstGeom>
        </p:spPr>
      </p:pic>
      <p:grpSp>
        <p:nvGrpSpPr>
          <p:cNvPr id="10" name="Group 9">
            <a:extLst>
              <a:ext uri="{FF2B5EF4-FFF2-40B4-BE49-F238E27FC236}">
                <a16:creationId xmlns:a16="http://schemas.microsoft.com/office/drawing/2014/main" id="{8F40C0FF-B5BB-4A34-9110-BDEB548531C7}"/>
              </a:ext>
            </a:extLst>
          </p:cNvPr>
          <p:cNvGrpSpPr/>
          <p:nvPr/>
        </p:nvGrpSpPr>
        <p:grpSpPr>
          <a:xfrm>
            <a:off x="5168958" y="823484"/>
            <a:ext cx="1767203" cy="1767203"/>
            <a:chOff x="-942995" y="827470"/>
            <a:chExt cx="1767203" cy="1767203"/>
          </a:xfrm>
        </p:grpSpPr>
        <p:pic>
          <p:nvPicPr>
            <p:cNvPr id="11" name="Graphic 10" descr="Flowchart">
              <a:extLst>
                <a:ext uri="{FF2B5EF4-FFF2-40B4-BE49-F238E27FC236}">
                  <a16:creationId xmlns:a16="http://schemas.microsoft.com/office/drawing/2014/main" id="{CEDB9505-C8A4-4D8F-B9BD-0FA3E727C4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40" y="1272276"/>
              <a:ext cx="566386" cy="566386"/>
            </a:xfrm>
            <a:prstGeom prst="rect">
              <a:avLst/>
            </a:prstGeom>
          </p:spPr>
        </p:pic>
        <p:pic>
          <p:nvPicPr>
            <p:cNvPr id="12" name="Graphic 11" descr="Teacher">
              <a:extLst>
                <a:ext uri="{FF2B5EF4-FFF2-40B4-BE49-F238E27FC236}">
                  <a16:creationId xmlns:a16="http://schemas.microsoft.com/office/drawing/2014/main" id="{E8B6430B-C08B-481B-9B27-FC004E0202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95" y="827470"/>
              <a:ext cx="1767203" cy="1767203"/>
            </a:xfrm>
            <a:prstGeom prst="rect">
              <a:avLst/>
            </a:prstGeom>
          </p:spPr>
        </p:pic>
      </p:grpSp>
    </p:spTree>
    <p:extLst>
      <p:ext uri="{BB962C8B-B14F-4D97-AF65-F5344CB8AC3E}">
        <p14:creationId xmlns:p14="http://schemas.microsoft.com/office/powerpoint/2010/main" val="58458267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334369" y="303583"/>
            <a:ext cx="11888047" cy="917575"/>
          </a:xfrm>
        </p:spPr>
        <p:txBody>
          <a:bodyPr/>
          <a:lstStyle/>
          <a:p>
            <a:r>
              <a:rPr lang="en-US" sz="4000">
                <a:latin typeface="Segoe UI Semibold "/>
              </a:rPr>
              <a:t>Sample</a:t>
            </a:r>
            <a:r>
              <a:rPr lang="en-US">
                <a:latin typeface="Segoe UI Semibold "/>
              </a:rPr>
              <a:t> </a:t>
            </a:r>
            <a:r>
              <a:rPr lang="en-US" sz="4000">
                <a:latin typeface="Segoe UI Semibold "/>
              </a:rPr>
              <a:t>policies</a:t>
            </a:r>
            <a:r>
              <a:rPr lang="en-US">
                <a:latin typeface="Segoe UI Semibold "/>
              </a:rPr>
              <a:t> </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274603" y="1221158"/>
            <a:ext cx="11885682" cy="4875181"/>
          </a:xfrm>
        </p:spPr>
        <p:txBody>
          <a:bodyPr/>
          <a:lstStyle/>
          <a:p>
            <a:pPr marL="342900" indent="-342900">
              <a:buFont typeface="Arial" panose="020B0604020202020204" pitchFamily="34" charset="0"/>
              <a:buChar char="•"/>
            </a:pPr>
            <a:r>
              <a:rPr lang="en-US" sz="2400">
                <a:gradFill>
                  <a:gsLst>
                    <a:gs pos="1250">
                      <a:schemeClr val="tx1"/>
                    </a:gs>
                    <a:gs pos="100000">
                      <a:schemeClr val="tx1"/>
                    </a:gs>
                  </a:gsLst>
                  <a:lin ang="5400000" scaled="0"/>
                </a:gradFill>
                <a:latin typeface="Segoe UI "/>
                <a:cs typeface="+mn-cs"/>
              </a:rPr>
              <a:t>All assets deployed to the cloud should be controlled using identities and roles approved by current governance policies.</a:t>
            </a:r>
          </a:p>
          <a:p>
            <a:pPr marL="342900" indent="-342900">
              <a:buFont typeface="Arial" panose="020B0604020202020204" pitchFamily="34" charset="0"/>
              <a:buChar char="•"/>
            </a:pPr>
            <a:r>
              <a:rPr lang="en-US" sz="2400">
                <a:gradFill>
                  <a:gsLst>
                    <a:gs pos="1250">
                      <a:schemeClr val="tx1"/>
                    </a:gs>
                    <a:gs pos="100000">
                      <a:schemeClr val="tx1"/>
                    </a:gs>
                  </a:gsLst>
                  <a:lin ang="5400000" scaled="0"/>
                </a:gradFill>
                <a:latin typeface="Segoe UI "/>
                <a:cs typeface="+mn-cs"/>
              </a:rPr>
              <a:t>A least-privilege access model will be applied to any resources involved in mission-critical applications or protected data.</a:t>
            </a:r>
          </a:p>
          <a:p>
            <a:pPr marL="342900" indent="-342900">
              <a:buFont typeface="Arial" panose="020B0604020202020204" pitchFamily="34" charset="0"/>
              <a:buChar char="•"/>
            </a:pPr>
            <a:r>
              <a:rPr lang="en-US" sz="2400">
                <a:gradFill>
                  <a:gsLst>
                    <a:gs pos="1250">
                      <a:schemeClr val="tx1"/>
                    </a:gs>
                    <a:gs pos="100000">
                      <a:schemeClr val="tx1"/>
                    </a:gs>
                  </a:gsLst>
                  <a:lin ang="5400000" scaled="0"/>
                </a:gradFill>
                <a:latin typeface="Segoe UI "/>
                <a:cs typeface="+mn-cs"/>
              </a:rPr>
              <a:t>Elevated permissions should be an exception, and any such exceptions must be recorded with the cloud governance team. Exceptions will be audited regularly.</a:t>
            </a:r>
          </a:p>
          <a:p>
            <a:pPr marL="342900" indent="-342900">
              <a:buFont typeface="Arial" panose="020B0604020202020204" pitchFamily="34" charset="0"/>
              <a:buChar char="•"/>
            </a:pPr>
            <a:r>
              <a:rPr lang="en-US" sz="2400">
                <a:gradFill>
                  <a:gsLst>
                    <a:gs pos="1250">
                      <a:schemeClr val="tx1"/>
                    </a:gs>
                    <a:gs pos="100000">
                      <a:schemeClr val="tx1"/>
                    </a:gs>
                  </a:gsLst>
                  <a:lin ang="5400000" scaled="0"/>
                </a:gradFill>
                <a:latin typeface="Segoe UI "/>
                <a:cs typeface="+mn-cs"/>
              </a:rPr>
              <a:t>All groups in the on-premises Active Directory infrastructure that have elevated privileges should be mapped to an approved RBAC role.</a:t>
            </a:r>
          </a:p>
          <a:p>
            <a:pPr marL="342900" indent="-342900">
              <a:buFont typeface="Arial" panose="020B0604020202020204" pitchFamily="34" charset="0"/>
              <a:buChar char="•"/>
            </a:pPr>
            <a:r>
              <a:rPr lang="en-US" sz="2400">
                <a:gradFill>
                  <a:gsLst>
                    <a:gs pos="1250">
                      <a:schemeClr val="tx1"/>
                    </a:gs>
                    <a:gs pos="100000">
                      <a:schemeClr val="tx1"/>
                    </a:gs>
                  </a:gsLst>
                  <a:lin ang="5400000" scaled="0"/>
                </a:gradFill>
                <a:latin typeface="Segoe UI "/>
                <a:cs typeface="+mn-cs"/>
              </a:rPr>
              <a:t>All accounts are required to sign in to secured resources using a multi-factor authentication method.</a:t>
            </a:r>
          </a:p>
          <a:p>
            <a:pPr marL="342900" indent="-342900">
              <a:buFont typeface="Arial" panose="020B0604020202020204" pitchFamily="34" charset="0"/>
              <a:buChar char="•"/>
            </a:pPr>
            <a:r>
              <a:rPr lang="en-US" sz="2400">
                <a:gradFill>
                  <a:gsLst>
                    <a:gs pos="1250">
                      <a:schemeClr val="tx1"/>
                    </a:gs>
                    <a:gs pos="100000">
                      <a:schemeClr val="tx1"/>
                    </a:gs>
                  </a:gsLst>
                  <a:lin ang="5400000" scaled="0"/>
                </a:gradFill>
                <a:latin typeface="Segoe UI "/>
                <a:cs typeface="+mn-cs"/>
              </a:rPr>
              <a:t>Deployment of any applications that require customer authentication must use an approved identity provider that is compatible with the primary identity provider for internal users.</a:t>
            </a:r>
          </a:p>
        </p:txBody>
      </p:sp>
    </p:spTree>
    <p:extLst>
      <p:ext uri="{BB962C8B-B14F-4D97-AF65-F5344CB8AC3E}">
        <p14:creationId xmlns:p14="http://schemas.microsoft.com/office/powerpoint/2010/main" val="103221249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60357" y="993449"/>
            <a:ext cx="3690414" cy="896457"/>
          </a:xfrm>
        </p:spPr>
        <p:txBody>
          <a:bodyPr/>
          <a:lstStyle/>
          <a:p>
            <a:pPr defTabSz="951304">
              <a:lnSpc>
                <a:spcPct val="100000"/>
              </a:lnSpc>
              <a:defRPr/>
            </a:pPr>
            <a:r>
              <a:rPr lang="en-US" sz="2856" b="1" spc="-51">
                <a:solidFill>
                  <a:schemeClr val="bg1"/>
                </a:solidFill>
              </a:rPr>
              <a:t>Where to go for </a:t>
            </a:r>
            <a:br>
              <a:rPr lang="en-US" sz="2856" b="1" spc="-51">
                <a:solidFill>
                  <a:schemeClr val="bg1"/>
                </a:solidFill>
              </a:rPr>
            </a:br>
            <a:r>
              <a:rPr lang="en-US" sz="2856" b="1" spc="-51">
                <a:solidFill>
                  <a:schemeClr val="bg1"/>
                </a:solidFill>
              </a:rPr>
              <a:t>more information</a:t>
            </a:r>
          </a:p>
        </p:txBody>
      </p:sp>
      <p:sp>
        <p:nvSpPr>
          <p:cNvPr id="4" name="TextBox 3">
            <a:extLst>
              <a:ext uri="{FF2B5EF4-FFF2-40B4-BE49-F238E27FC236}">
                <a16:creationId xmlns:a16="http://schemas.microsoft.com/office/drawing/2014/main" id="{9F951ECE-A160-4F19-96F1-6FE160F57297}"/>
              </a:ext>
            </a:extLst>
          </p:cNvPr>
          <p:cNvSpPr txBox="1"/>
          <p:nvPr/>
        </p:nvSpPr>
        <p:spPr>
          <a:xfrm>
            <a:off x="5755342" y="573741"/>
            <a:ext cx="6992470" cy="10372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Learn more about </a:t>
            </a:r>
            <a:r>
              <a:rPr lang="en-US" sz="2400">
                <a:gradFill>
                  <a:gsLst>
                    <a:gs pos="2917">
                      <a:schemeClr val="tx1"/>
                    </a:gs>
                    <a:gs pos="30000">
                      <a:schemeClr val="tx1"/>
                    </a:gs>
                  </a:gsLst>
                  <a:lin ang="5400000" scaled="0"/>
                </a:gradFill>
                <a:hlinkClick r:id="rId3"/>
              </a:rPr>
              <a:t>RBAC</a:t>
            </a:r>
            <a:endParaRPr lang="en-US"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Azure Identity Management </a:t>
            </a:r>
            <a:r>
              <a:rPr lang="en-US" sz="2400">
                <a:gradFill>
                  <a:gsLst>
                    <a:gs pos="2917">
                      <a:schemeClr val="tx1"/>
                    </a:gs>
                    <a:gs pos="30000">
                      <a:schemeClr val="tx1"/>
                    </a:gs>
                  </a:gsLst>
                  <a:lin ang="5400000" scaled="0"/>
                </a:gradFill>
                <a:hlinkClick r:id="rId3"/>
              </a:rPr>
              <a:t>Best Practices</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7784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0FC3-88C0-443F-A0A0-4754F1812CFE}"/>
              </a:ext>
            </a:extLst>
          </p:cNvPr>
          <p:cNvSpPr>
            <a:spLocks noGrp="1"/>
          </p:cNvSpPr>
          <p:nvPr>
            <p:ph type="title"/>
          </p:nvPr>
        </p:nvSpPr>
        <p:spPr/>
        <p:txBody>
          <a:bodyPr/>
          <a:lstStyle/>
          <a:p>
            <a:r>
              <a:rPr lang="en-US"/>
              <a:t>Identity Baseline Discipline Activities </a:t>
            </a:r>
          </a:p>
        </p:txBody>
      </p:sp>
      <p:sp>
        <p:nvSpPr>
          <p:cNvPr id="3" name="Text Placeholder 2">
            <a:extLst>
              <a:ext uri="{FF2B5EF4-FFF2-40B4-BE49-F238E27FC236}">
                <a16:creationId xmlns:a16="http://schemas.microsoft.com/office/drawing/2014/main" id="{9DC5809A-4DDF-42FF-A01F-354A51F4158D}"/>
              </a:ext>
            </a:extLst>
          </p:cNvPr>
          <p:cNvSpPr>
            <a:spLocks noGrp="1"/>
          </p:cNvSpPr>
          <p:nvPr>
            <p:ph type="body" sz="quarter" idx="10"/>
          </p:nvPr>
        </p:nvSpPr>
        <p:spPr>
          <a:xfrm>
            <a:off x="598152" y="1462924"/>
            <a:ext cx="11237870" cy="1939531"/>
          </a:xfrm>
        </p:spPr>
        <p:txBody>
          <a:bodyPr/>
          <a:lstStyle/>
          <a:p>
            <a:pPr marL="466298" indent="-466298">
              <a:buFont typeface="Arial" panose="020B0604020202020204" pitchFamily="34" charset="0"/>
              <a:buChar char="•"/>
            </a:pPr>
            <a:r>
              <a:rPr lang="en-US"/>
              <a:t>Define Azure RBAC Model</a:t>
            </a:r>
          </a:p>
          <a:p>
            <a:pPr marL="466298" indent="-466298">
              <a:buFont typeface="Arial" panose="020B0604020202020204" pitchFamily="34" charset="0"/>
              <a:buChar char="•"/>
            </a:pPr>
            <a:r>
              <a:rPr lang="en-US"/>
              <a:t>Define Azure Access Management Process &amp; RACI</a:t>
            </a:r>
          </a:p>
          <a:p>
            <a:pPr marL="466298" indent="-466298">
              <a:buFont typeface="Arial" panose="020B0604020202020204" pitchFamily="34" charset="0"/>
              <a:buChar char="•"/>
            </a:pPr>
            <a:r>
              <a:rPr lang="en-US"/>
              <a:t>Operationalize Azure Privileged Identity Management</a:t>
            </a:r>
          </a:p>
        </p:txBody>
      </p:sp>
    </p:spTree>
    <p:extLst>
      <p:ext uri="{BB962C8B-B14F-4D97-AF65-F5344CB8AC3E}">
        <p14:creationId xmlns:p14="http://schemas.microsoft.com/office/powerpoint/2010/main" val="423794904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34685" y="674997"/>
            <a:ext cx="11237870" cy="1216704"/>
          </a:xfrm>
        </p:spPr>
        <p:txBody>
          <a:bodyPr/>
          <a:lstStyle/>
          <a:p>
            <a:pPr>
              <a:spcBef>
                <a:spcPts val="1224"/>
              </a:spcBef>
              <a:spcAft>
                <a:spcPts val="612"/>
              </a:spcAft>
            </a:pPr>
            <a:r>
              <a:rPr lang="en-US" sz="4488">
                <a:solidFill>
                  <a:schemeClr val="bg1"/>
                </a:solidFill>
              </a:rPr>
              <a:t>Workshop Lab B - Govern</a:t>
            </a:r>
            <a:br>
              <a:rPr lang="en-US" sz="4488">
                <a:solidFill>
                  <a:schemeClr val="bg1"/>
                </a:solidFill>
              </a:rPr>
            </a:br>
            <a:r>
              <a:rPr lang="en-US" sz="3264">
                <a:solidFill>
                  <a:schemeClr val="bg1"/>
                </a:solidFill>
              </a:rPr>
              <a:t>Building a Cloud Governance MVP</a:t>
            </a:r>
            <a:endParaRPr lang="en-US">
              <a:solidFill>
                <a:schemeClr val="bg1"/>
              </a:solidFill>
            </a:endParaRPr>
          </a:p>
        </p:txBody>
      </p:sp>
      <p:sp>
        <p:nvSpPr>
          <p:cNvPr id="3" name="TextBox 2">
            <a:extLst>
              <a:ext uri="{FF2B5EF4-FFF2-40B4-BE49-F238E27FC236}">
                <a16:creationId xmlns:a16="http://schemas.microsoft.com/office/drawing/2014/main" id="{56116777-CBC1-4CBD-B255-FDDB899FFC61}"/>
              </a:ext>
            </a:extLst>
          </p:cNvPr>
          <p:cNvSpPr txBox="1"/>
          <p:nvPr/>
        </p:nvSpPr>
        <p:spPr>
          <a:xfrm>
            <a:off x="434685" y="1970478"/>
            <a:ext cx="9942596" cy="3364511"/>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Deploy the CAF Foundation landing zone blueprint to your subscription - </a:t>
            </a:r>
            <a:r>
              <a:rPr kumimoji="0" lang="en-US" sz="2800"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https://docs.microsoft.com/en-us/azure/governance/blueprints/samples/caf-foundation/</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FFFFFF"/>
                </a:solidFill>
                <a:effectLst/>
                <a:uLnTx/>
                <a:uFillTx/>
                <a:latin typeface="Segoe UI"/>
                <a:ea typeface="+mn-ea"/>
                <a:cs typeface="+mn-cs"/>
              </a:rPr>
              <a:t>Based on the </a:t>
            </a:r>
            <a:r>
              <a:rPr kumimoji="0" lang="en-US" sz="2856" b="0" i="0" u="none" strike="noStrike" kern="1200" cap="none" spc="0" normalizeH="0" baseline="0" noProof="0">
                <a:ln>
                  <a:noFill/>
                </a:ln>
                <a:solidFill>
                  <a:srgbClr val="FFFFFF"/>
                </a:solidFill>
                <a:effectLst/>
                <a:uLnTx/>
                <a:uFillTx/>
                <a:latin typeface="Segoe UI"/>
                <a:ea typeface="+mn-ea"/>
                <a:cs typeface="+mn-cs"/>
                <a:hlinkClick r:id="rId4" action="ppaction://hlinksldjump"/>
              </a:rPr>
              <a:t>Customer situation</a:t>
            </a:r>
            <a:r>
              <a:rPr kumimoji="0" lang="en-US" sz="2856" b="0" i="0" u="none" strike="noStrike" kern="1200" cap="none" spc="0" normalizeH="0" baseline="0" noProof="0">
                <a:ln>
                  <a:noFill/>
                </a:ln>
                <a:solidFill>
                  <a:srgbClr val="FFFFFF"/>
                </a:solidFill>
                <a:effectLst/>
                <a:uLnTx/>
                <a:uFillTx/>
                <a:latin typeface="Segoe UI"/>
                <a:ea typeface="+mn-ea"/>
                <a:cs typeface="+mn-cs"/>
              </a:rPr>
              <a:t> and Customer needs (next slides) prioritize and implement </a:t>
            </a:r>
            <a:r>
              <a:rPr lang="en-US" sz="2856" b="1">
                <a:solidFill>
                  <a:srgbClr val="FFFFFF"/>
                </a:solidFill>
                <a:latin typeface="Segoe UI"/>
              </a:rPr>
              <a:t>Identity Management</a:t>
            </a:r>
            <a:r>
              <a:rPr kumimoji="0" lang="en-US" sz="2856" b="1" i="0" u="none" strike="noStrike" kern="1200" cap="none" spc="0" normalizeH="0" baseline="0" noProof="0">
                <a:ln>
                  <a:noFill/>
                </a:ln>
                <a:solidFill>
                  <a:srgbClr val="FFFFFF"/>
                </a:solidFill>
                <a:effectLst/>
                <a:uLnTx/>
                <a:uFillTx/>
                <a:latin typeface="Segoe UI"/>
                <a:ea typeface="+mn-ea"/>
                <a:cs typeface="+mn-cs"/>
              </a:rPr>
              <a:t>.</a:t>
            </a:r>
            <a:endParaRPr kumimoji="0" lang="en-US" sz="2856"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br>
              <a:rPr kumimoji="0" lang="en-US" sz="2856" b="0" i="0" u="none" strike="noStrike" kern="1200" cap="none" spc="0" normalizeH="0" baseline="0" noProof="0">
                <a:ln>
                  <a:noFill/>
                </a:ln>
                <a:solidFill>
                  <a:srgbClr val="FFFFFF"/>
                </a:solidFill>
                <a:effectLst/>
                <a:uLnTx/>
                <a:uFillTx/>
                <a:latin typeface="Segoe UI"/>
                <a:ea typeface="+mn-ea"/>
                <a:cs typeface="+mn-cs"/>
              </a:rPr>
            </a:br>
            <a:endParaRPr kumimoji="0" lang="en-US" sz="204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809081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00062" y="466301"/>
            <a:ext cx="11237870" cy="565027"/>
          </a:xfrm>
        </p:spPr>
        <p:txBody>
          <a:bodyPr/>
          <a:lstStyle/>
          <a:p>
            <a:r>
              <a:rPr lang="en-US"/>
              <a:t>Microsoft </a:t>
            </a:r>
            <a:r>
              <a:rPr lang="en-US" sz="3600">
                <a:latin typeface="Segoe UI Semibold "/>
              </a:rPr>
              <a:t>Cloud</a:t>
            </a:r>
            <a:r>
              <a:rPr lang="en-US"/>
              <a:t>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96425" y="5793311"/>
            <a:ext cx="10842038" cy="734534"/>
          </a:xfrm>
          <a:prstGeom prst="rect">
            <a:avLst/>
          </a:prstGeom>
        </p:spPr>
        <p:txBody>
          <a:bodyPr wrap="square">
            <a:spAutoFit/>
          </a:bodyPr>
          <a:lstStyle/>
          <a:p>
            <a:pPr algn="ctr" defTabSz="932563">
              <a:defRPr/>
            </a:pPr>
            <a:r>
              <a:rPr lang="en-US" sz="2040">
                <a:solidFill>
                  <a:srgbClr val="000000"/>
                </a:solidFill>
                <a:latin typeface="Segoe UI" panose="020B0502040204020203" pitchFamily="34" charset="0"/>
                <a:cs typeface="Segoe UI" panose="020B0502040204020203" pitchFamily="34" charset="0"/>
              </a:rPr>
              <a:t>Align </a:t>
            </a:r>
            <a:r>
              <a:rPr lang="en-US" sz="2040">
                <a:solidFill>
                  <a:srgbClr val="0078D4"/>
                </a:solidFill>
                <a:latin typeface="Segoe UI Semibold" panose="020B0702040204020203" pitchFamily="34" charset="0"/>
                <a:cs typeface="Segoe UI Semibold" panose="020B0702040204020203" pitchFamily="34" charset="0"/>
              </a:rPr>
              <a:t>business, people and technology strategy </a:t>
            </a:r>
            <a:r>
              <a:rPr lang="en-US" sz="2040">
                <a:solidFill>
                  <a:srgbClr val="000000"/>
                </a:solidFill>
                <a:latin typeface="Segoe UI" panose="020B0502040204020203" pitchFamily="34" charset="0"/>
                <a:cs typeface="Segoe UI" panose="020B0502040204020203" pitchFamily="34" charset="0"/>
              </a:rPr>
              <a:t>to achieve business goals with </a:t>
            </a:r>
            <a:r>
              <a:rPr lang="en-US" sz="2040">
                <a:solidFill>
                  <a:srgbClr val="0078D4"/>
                </a:solidFill>
                <a:latin typeface="Segoe UI Semibold" panose="020B0702040204020203" pitchFamily="34" charset="0"/>
                <a:cs typeface="Segoe UI Semibold" panose="020B0702040204020203" pitchFamily="34" charset="0"/>
              </a:rPr>
              <a:t>actionable, efficient, and comprehensive </a:t>
            </a:r>
            <a:r>
              <a:rPr lang="en-US" sz="2040">
                <a:solidFill>
                  <a:srgbClr val="000000"/>
                </a:solidFill>
                <a:latin typeface="Segoe UI" panose="020B0502040204020203" pitchFamily="34" charset="0"/>
                <a:cs typeface="Segoe UI" panose="020B0502040204020203" pitchFamily="34" charset="0"/>
              </a:rPr>
              <a:t>guidance to deliver fast results with control and stability.</a:t>
            </a:r>
          </a:p>
        </p:txBody>
      </p:sp>
      <p:sp>
        <p:nvSpPr>
          <p:cNvPr id="14" name="TextBox 13">
            <a:extLst>
              <a:ext uri="{FF2B5EF4-FFF2-40B4-BE49-F238E27FC236}">
                <a16:creationId xmlns:a16="http://schemas.microsoft.com/office/drawing/2014/main" id="{02BA0700-02FE-4231-A754-33CB95FE463A}"/>
              </a:ext>
            </a:extLst>
          </p:cNvPr>
          <p:cNvSpPr txBox="1"/>
          <p:nvPr/>
        </p:nvSpPr>
        <p:spPr>
          <a:xfrm>
            <a:off x="7597170" y="2039712"/>
            <a:ext cx="2167229" cy="320182"/>
          </a:xfrm>
          <a:prstGeom prst="rect">
            <a:avLst/>
          </a:prstGeom>
          <a:noFill/>
        </p:spPr>
        <p:txBody>
          <a:bodyPr wrap="square" lIns="0" tIns="0" rIns="0" bIns="0" rtlCol="0">
            <a:spAutoFit/>
          </a:bodyPr>
          <a:lstStyle/>
          <a:p>
            <a:pPr algn="r" defTabSz="951156">
              <a:defRPr/>
            </a:pPr>
            <a:r>
              <a:rPr lang="en-US" sz="2040">
                <a:solidFill>
                  <a:srgbClr val="243A5E"/>
                </a:solidFill>
                <a:latin typeface="Segoe UI Semibold" panose="020B0702040204020203" pitchFamily="34" charset="0"/>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946639" y="2491894"/>
            <a:ext cx="907058" cy="947132"/>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18">
                <a:gradFill>
                  <a:gsLst>
                    <a:gs pos="0">
                      <a:srgbClr val="505050"/>
                    </a:gs>
                    <a:gs pos="100000">
                      <a:srgbClr val="505050"/>
                    </a:gs>
                  </a:gsLst>
                  <a:lin ang="5400000" scaled="1"/>
                </a:gradFill>
                <a:latin typeface="Segoe UI"/>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GB"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530379" y="2491893"/>
            <a:ext cx="907058" cy="947133"/>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GB"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18">
                <a:gradFill>
                  <a:gsLst>
                    <a:gs pos="0">
                      <a:srgbClr val="505050"/>
                    </a:gs>
                    <a:gs pos="100000">
                      <a:srgbClr val="505050"/>
                    </a:gs>
                  </a:gsLst>
                  <a:lin ang="5400000" scaled="1"/>
                </a:gradFill>
                <a:latin typeface="Segoe UI"/>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71340" y="1158446"/>
            <a:ext cx="4285367" cy="4285367"/>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70548" y="1428968"/>
            <a:ext cx="3922674" cy="4065488"/>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836">
                  <a:gradFill>
                    <a:gsLst>
                      <a:gs pos="2917">
                        <a:srgbClr val="000000"/>
                      </a:gs>
                      <a:gs pos="100000">
                        <a:srgbClr val="000000"/>
                      </a:gs>
                    </a:gsLst>
                    <a:lin ang="5400000" scaled="0"/>
                  </a:gradFill>
                  <a:latin typeface="Segoe UI"/>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836">
                  <a:gradFill>
                    <a:gsLst>
                      <a:gs pos="2917">
                        <a:srgbClr val="000000"/>
                      </a:gs>
                      <a:gs pos="100000">
                        <a:srgbClr val="000000"/>
                      </a:gs>
                    </a:gsLst>
                    <a:lin ang="5400000" scaled="0"/>
                  </a:gradFill>
                  <a:latin typeface="Segoe UI"/>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spcFirstLastPara="1" wrap="none" lIns="186521" tIns="149217" rIns="186521" bIns="149217" numCol="1" rtlCol="0">
              <a:prstTxWarp prst="textArchDown">
                <a:avLst>
                  <a:gd name="adj" fmla="val 333329"/>
                </a:avLst>
              </a:prstTxWarp>
              <a:spAutoFit/>
            </a:bodyPr>
            <a:lstStyle/>
            <a:p>
              <a:pPr algn="ctr" defTabSz="932563">
                <a:lnSpc>
                  <a:spcPct val="90000"/>
                </a:lnSpc>
                <a:spcAft>
                  <a:spcPts val="612"/>
                </a:spcAft>
                <a:defRPr/>
              </a:pPr>
              <a:r>
                <a:rPr lang="en-US" sz="1836">
                  <a:gradFill>
                    <a:gsLst>
                      <a:gs pos="2917">
                        <a:srgbClr val="000000"/>
                      </a:gs>
                      <a:gs pos="100000">
                        <a:srgbClr val="000000"/>
                      </a:gs>
                    </a:gsLst>
                    <a:lin ang="5400000" scaled="0"/>
                  </a:gradFill>
                  <a:latin typeface="Segoe UI"/>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70977" y="1638966"/>
            <a:ext cx="3297271" cy="3288283"/>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581" tIns="990581" rIns="275636" bIns="275636" numCol="1" spcCol="1270" anchor="ctr" anchorCtr="0">
                <a:noAutofit/>
              </a:bodyPr>
              <a:lstStyle/>
              <a:p>
                <a:pPr defTabSz="1722713">
                  <a:lnSpc>
                    <a:spcPct val="90000"/>
                  </a:lnSpc>
                  <a:spcBef>
                    <a:spcPct val="0"/>
                  </a:spcBef>
                  <a:spcAft>
                    <a:spcPct val="35000"/>
                  </a:spcAft>
                  <a:defRPr/>
                </a:pPr>
                <a:endParaRPr lang="en-US" sz="4488">
                  <a:solidFill>
                    <a:srgbClr val="FFFFFF"/>
                  </a:solidFill>
                  <a:latin typeface="Segoe UI"/>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5636" tIns="990581" rIns="990581" bIns="275636" numCol="1" spcCol="1270" anchor="ctr" anchorCtr="0">
                <a:noAutofit/>
              </a:bodyPr>
              <a:lstStyle/>
              <a:p>
                <a:pPr defTabSz="1722713">
                  <a:lnSpc>
                    <a:spcPct val="90000"/>
                  </a:lnSpc>
                  <a:spcBef>
                    <a:spcPct val="0"/>
                  </a:spcBef>
                  <a:spcAft>
                    <a:spcPct val="35000"/>
                  </a:spcAft>
                  <a:defRPr/>
                </a:pPr>
                <a:endParaRPr lang="en-US" sz="4488">
                  <a:solidFill>
                    <a:srgbClr val="FFFFFF"/>
                  </a:solidFill>
                  <a:latin typeface="Segoe UI"/>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5636" tIns="275637" rIns="990582" bIns="990581" numCol="1" spcCol="1270" anchor="ctr" anchorCtr="0">
                <a:noAutofit/>
              </a:bodyPr>
              <a:lstStyle/>
              <a:p>
                <a:pPr defTabSz="1722713">
                  <a:lnSpc>
                    <a:spcPct val="90000"/>
                  </a:lnSpc>
                  <a:spcBef>
                    <a:spcPct val="0"/>
                  </a:spcBef>
                  <a:spcAft>
                    <a:spcPct val="35000"/>
                  </a:spcAft>
                  <a:defRPr/>
                </a:pPr>
                <a:endParaRPr lang="en-US" sz="4488">
                  <a:solidFill>
                    <a:srgbClr val="FFFFFF"/>
                  </a:solidFill>
                  <a:latin typeface="Segoe UI"/>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581" tIns="275636" rIns="275636" bIns="990581" numCol="1" spcCol="1270" anchor="ctr" anchorCtr="0">
                <a:noAutofit/>
              </a:bodyPr>
              <a:lstStyle/>
              <a:p>
                <a:pPr defTabSz="1722713">
                  <a:lnSpc>
                    <a:spcPct val="90000"/>
                  </a:lnSpc>
                  <a:spcBef>
                    <a:spcPct val="0"/>
                  </a:spcBef>
                  <a:spcAft>
                    <a:spcPct val="35000"/>
                  </a:spcAft>
                  <a:defRPr/>
                </a:pPr>
                <a:endParaRPr lang="en-US" sz="4488">
                  <a:solidFill>
                    <a:srgbClr val="FFFFFF"/>
                  </a:solidFill>
                  <a:latin typeface="Segoe UI"/>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67362" y="1833325"/>
            <a:ext cx="2920183" cy="3522713"/>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428">
                <a:gradFill>
                  <a:gsLst>
                    <a:gs pos="2917">
                      <a:srgbClr val="FFFFFF"/>
                    </a:gs>
                    <a:gs pos="100000">
                      <a:srgbClr val="FFFFFF"/>
                    </a:gs>
                  </a:gsLst>
                  <a:lin ang="5400000" scaled="0"/>
                </a:gradFill>
                <a:latin typeface="Segoe UI Semibold"/>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400483" y="1891125"/>
            <a:ext cx="2920181" cy="3515989"/>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428">
                <a:gradFill>
                  <a:gsLst>
                    <a:gs pos="2917">
                      <a:srgbClr val="FFFFFF"/>
                    </a:gs>
                    <a:gs pos="100000">
                      <a:srgbClr val="FFFFFF"/>
                    </a:gs>
                  </a:gsLst>
                  <a:lin ang="5400000" scaled="0"/>
                </a:gradFill>
                <a:latin typeface="Segoe UI Semibold"/>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36964" y="1354583"/>
            <a:ext cx="2920183" cy="3454941"/>
          </a:xfrm>
          <a:prstGeom prst="rect">
            <a:avLst/>
          </a:prstGeom>
          <a:noFill/>
        </p:spPr>
        <p:txBody>
          <a:bodyPr spcFirstLastPara="1" wrap="none" lIns="186521" tIns="149217" rIns="186521" bIns="149217" numCol="1" rtlCol="0">
            <a:prstTxWarp prst="textArchDown">
              <a:avLst/>
            </a:prstTxWarp>
            <a:spAutoFit/>
          </a:bodyPr>
          <a:lstStyle/>
          <a:p>
            <a:pPr algn="ctr" defTabSz="932563">
              <a:lnSpc>
                <a:spcPct val="90000"/>
              </a:lnSpc>
              <a:spcAft>
                <a:spcPts val="612"/>
              </a:spcAft>
              <a:defRPr/>
            </a:pPr>
            <a:r>
              <a:rPr lang="en-US" sz="1428">
                <a:gradFill>
                  <a:gsLst>
                    <a:gs pos="2917">
                      <a:srgbClr val="FFFFFF"/>
                    </a:gs>
                    <a:gs pos="100000">
                      <a:srgbClr val="FFFFFF"/>
                    </a:gs>
                  </a:gsLst>
                  <a:lin ang="5400000" scaled="0"/>
                </a:gradFill>
                <a:latin typeface="Segoe UI Semibold"/>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91584" y="1312055"/>
            <a:ext cx="2920181" cy="3494848"/>
          </a:xfrm>
          <a:prstGeom prst="rect">
            <a:avLst/>
          </a:prstGeom>
          <a:noFill/>
        </p:spPr>
        <p:txBody>
          <a:bodyPr spcFirstLastPara="1" wrap="none" lIns="186521" tIns="149217" rIns="186521" bIns="149217" numCol="1" rtlCol="0">
            <a:prstTxWarp prst="textArchDown">
              <a:avLst/>
            </a:prstTxWarp>
            <a:spAutoFit/>
          </a:bodyPr>
          <a:lstStyle/>
          <a:p>
            <a:pPr algn="ctr" defTabSz="932563">
              <a:lnSpc>
                <a:spcPct val="90000"/>
              </a:lnSpc>
              <a:spcAft>
                <a:spcPts val="612"/>
              </a:spcAft>
              <a:defRPr/>
            </a:pPr>
            <a:r>
              <a:rPr lang="en-US" sz="1428">
                <a:gradFill>
                  <a:gsLst>
                    <a:gs pos="2917">
                      <a:srgbClr val="FFFFFF"/>
                    </a:gs>
                    <a:gs pos="100000">
                      <a:srgbClr val="FFFFFF"/>
                    </a:gs>
                  </a:gsLst>
                  <a:lin ang="5400000" scaled="0"/>
                </a:gradFill>
                <a:latin typeface="Segoe UI Semibold"/>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51550" y="2205661"/>
            <a:ext cx="2156115" cy="2156115"/>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82701" y="2935287"/>
            <a:ext cx="1093814" cy="6968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354930" y="3555652"/>
            <a:ext cx="2703805" cy="908317"/>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par>
                                <p:cTn id="58" presetID="10" presetClass="entr" presetSubtype="0" fill="hold" grpId="0"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42" presetClass="path" presetSubtype="0" decel="100000" fill="hold" grpId="1" nodeType="withEffect">
                                  <p:stCondLst>
                                    <p:cond delay="2000"/>
                                  </p:stCondLst>
                                  <p:childTnLst>
                                    <p:animMotion origin="layout" path="M 2.25428E-6 0.04494 L 2.25428E-6 2.41943E-6 " pathEditMode="relative" rAng="0" ptsTypes="AA">
                                      <p:cBhvr>
                                        <p:cTn id="62" dur="600" fill="hold"/>
                                        <p:tgtEl>
                                          <p:spTgt spid="2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275336" y="1148390"/>
            <a:ext cx="11884216" cy="6171803"/>
          </a:xfrm>
        </p:spPr>
        <p:txBody>
          <a:bodyPr/>
          <a:lstStyle/>
          <a:p>
            <a:pPr>
              <a:spcBef>
                <a:spcPts val="1836"/>
              </a:spcBef>
            </a:pPr>
            <a:r>
              <a:rPr lang="en-US" sz="3672"/>
              <a:t>Delegate access management to business units for each application they own</a:t>
            </a:r>
          </a:p>
          <a:p>
            <a:pPr lvl="1">
              <a:spcBef>
                <a:spcPts val="612"/>
              </a:spcBef>
            </a:pPr>
            <a:r>
              <a:rPr lang="en-US" sz="2856">
                <a:latin typeface="+mj-lt"/>
              </a:rPr>
              <a:t>Business unit administrators should not be able to change or override policies defined by the Cloud Governance team</a:t>
            </a:r>
          </a:p>
          <a:p>
            <a:pPr>
              <a:spcBef>
                <a:spcPts val="1836"/>
              </a:spcBef>
            </a:pPr>
            <a:r>
              <a:rPr lang="en-US" sz="3672"/>
              <a:t>Ensure staff have access to what they need, but no more, while enforcing that only built-in roles are used</a:t>
            </a:r>
          </a:p>
          <a:p>
            <a:pPr>
              <a:spcBef>
                <a:spcPts val="1836"/>
              </a:spcBef>
            </a:pPr>
            <a:r>
              <a:rPr lang="en-US" sz="3672"/>
              <a:t>Identify a solution to streamline identity management and provide remote access for e-commerce team contingent staff</a:t>
            </a:r>
          </a:p>
          <a:p>
            <a:endParaRPr lang="en-IE" sz="3672"/>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323909" y="345706"/>
            <a:ext cx="11236575" cy="565067"/>
          </a:xfrm>
        </p:spPr>
        <p:txBody>
          <a:bodyPr/>
          <a:lstStyle/>
          <a:p>
            <a:r>
              <a:rPr lang="en-IE"/>
              <a:t>Customer Needs—Identity Baseline</a:t>
            </a:r>
          </a:p>
        </p:txBody>
      </p:sp>
    </p:spTree>
    <p:extLst>
      <p:ext uri="{BB962C8B-B14F-4D97-AF65-F5344CB8AC3E}">
        <p14:creationId xmlns:p14="http://schemas.microsoft.com/office/powerpoint/2010/main" val="313088112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275336" y="1148390"/>
            <a:ext cx="11884216" cy="4098208"/>
          </a:xfrm>
        </p:spPr>
        <p:txBody>
          <a:bodyPr/>
          <a:lstStyle/>
          <a:p>
            <a:r>
              <a:rPr lang="en-US"/>
              <a:t>[Preview]: Audit deprecated accounts on a subscription</a:t>
            </a:r>
          </a:p>
          <a:p>
            <a:r>
              <a:rPr lang="en-US"/>
              <a:t>[Preview]: Audit deprecated accounts with owner permissions on a subscription</a:t>
            </a:r>
          </a:p>
          <a:p>
            <a:r>
              <a:rPr lang="en-US"/>
              <a:t>[Preview]: Audit external accounts with owner permissions on a subscription</a:t>
            </a:r>
          </a:p>
          <a:p>
            <a:r>
              <a:rPr lang="en-US"/>
              <a:t>[Preview]: Audit external accounts with write permissions on a subscription</a:t>
            </a:r>
          </a:p>
          <a:p>
            <a:endParaRPr lang="en-IE" sz="3672"/>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323909" y="345706"/>
            <a:ext cx="11236575" cy="565067"/>
          </a:xfrm>
        </p:spPr>
        <p:txBody>
          <a:bodyPr/>
          <a:lstStyle/>
          <a:p>
            <a:r>
              <a:rPr lang="en-IE"/>
              <a:t>Customer Needs—Identity Baseline Controls Backlog</a:t>
            </a:r>
          </a:p>
        </p:txBody>
      </p:sp>
    </p:spTree>
    <p:extLst>
      <p:ext uri="{BB962C8B-B14F-4D97-AF65-F5344CB8AC3E}">
        <p14:creationId xmlns:p14="http://schemas.microsoft.com/office/powerpoint/2010/main" val="138057763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3B9C-5D8A-4A47-BCC8-FA8E89AD27DF}"/>
              </a:ext>
            </a:extLst>
          </p:cNvPr>
          <p:cNvSpPr>
            <a:spLocks noGrp="1"/>
          </p:cNvSpPr>
          <p:nvPr>
            <p:ph type="title"/>
          </p:nvPr>
        </p:nvSpPr>
        <p:spPr/>
        <p:txBody>
          <a:bodyPr/>
          <a:lstStyle/>
          <a:p>
            <a:r>
              <a:rPr lang="en-US"/>
              <a:t>Build the Security Baseline</a:t>
            </a:r>
          </a:p>
        </p:txBody>
      </p:sp>
      <p:sp>
        <p:nvSpPr>
          <p:cNvPr id="3" name="Text Placeholder 2">
            <a:extLst>
              <a:ext uri="{FF2B5EF4-FFF2-40B4-BE49-F238E27FC236}">
                <a16:creationId xmlns:a16="http://schemas.microsoft.com/office/drawing/2014/main" id="{90564B74-43E7-4E26-97C1-11397DAAABD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2335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8D6D3-5923-44DB-A93C-A53ABFA1D06D}"/>
              </a:ext>
            </a:extLst>
          </p:cNvPr>
          <p:cNvSpPr>
            <a:spLocks noGrp="1"/>
          </p:cNvSpPr>
          <p:nvPr>
            <p:ph type="title"/>
          </p:nvPr>
        </p:nvSpPr>
        <p:spPr/>
        <p:txBody>
          <a:bodyPr/>
          <a:lstStyle/>
          <a:p>
            <a:r>
              <a:rPr lang="en-US" sz="4000">
                <a:latin typeface="Segoe UI Semibold" panose="020B0702040204020203" pitchFamily="34" charset="0"/>
                <a:cs typeface="Segoe UI Semibold" panose="020B0702040204020203" pitchFamily="34" charset="0"/>
              </a:rPr>
              <a:t>Workshop | Implementing security baseline</a:t>
            </a:r>
          </a:p>
        </p:txBody>
      </p:sp>
      <p:sp>
        <p:nvSpPr>
          <p:cNvPr id="5" name="Text Placeholder 4">
            <a:extLst>
              <a:ext uri="{FF2B5EF4-FFF2-40B4-BE49-F238E27FC236}">
                <a16:creationId xmlns:a16="http://schemas.microsoft.com/office/drawing/2014/main" id="{E9F239CA-6AE4-4F59-B942-93C18F7A7EF0}"/>
              </a:ext>
            </a:extLst>
          </p:cNvPr>
          <p:cNvSpPr>
            <a:spLocks noGrp="1"/>
          </p:cNvSpPr>
          <p:nvPr>
            <p:ph type="body" sz="quarter" idx="10"/>
          </p:nvPr>
        </p:nvSpPr>
        <p:spPr>
          <a:xfrm>
            <a:off x="274604" y="1212850"/>
            <a:ext cx="11887269" cy="5312223"/>
          </a:xfrm>
        </p:spPr>
        <p:txBody>
          <a:bodyPr/>
          <a:lstStyle/>
          <a:p>
            <a:r>
              <a:rPr lang="en-US" sz="2800" b="1">
                <a:latin typeface="Segoe UI" panose="020B0502040204020203" pitchFamily="34" charset="0"/>
                <a:cs typeface="Segoe UI" panose="020B0502040204020203" pitchFamily="34" charset="0"/>
              </a:rPr>
              <a:t>Estimated time frame: </a:t>
            </a:r>
            <a:r>
              <a:rPr lang="en-US" sz="2800" err="1">
                <a:latin typeface="Segoe UI" panose="020B0502040204020203" pitchFamily="34" charset="0"/>
                <a:cs typeface="Segoe UI" panose="020B0502040204020203" pitchFamily="34" charset="0"/>
              </a:rPr>
              <a:t>Approx</a:t>
            </a:r>
            <a:r>
              <a:rPr lang="en-US" sz="2800">
                <a:latin typeface="Segoe UI" panose="020B0502040204020203" pitchFamily="34" charset="0"/>
                <a:cs typeface="Segoe UI" panose="020B0502040204020203" pitchFamily="34" charset="0"/>
              </a:rPr>
              <a:t> 2hrs</a:t>
            </a:r>
          </a:p>
          <a:p>
            <a:endParaRPr lang="en-US" sz="2800">
              <a:latin typeface="Segoe UI" panose="020B0502040204020203" pitchFamily="34" charset="0"/>
              <a:cs typeface="Segoe UI" panose="020B0502040204020203" pitchFamily="34" charset="0"/>
            </a:endParaRPr>
          </a:p>
          <a:p>
            <a:r>
              <a:rPr lang="en-US" sz="2800" b="1">
                <a:latin typeface="Segoe UI" panose="020B0502040204020203" pitchFamily="34" charset="0"/>
                <a:cs typeface="Segoe UI" panose="020B0502040204020203" pitchFamily="34" charset="0"/>
              </a:rPr>
              <a:t>Participants: </a:t>
            </a:r>
          </a:p>
          <a:p>
            <a:pPr marL="457200" indent="-457200">
              <a:buFont typeface="Arial" panose="020B0604020202020204" pitchFamily="34" charset="0"/>
              <a:buChar char="•"/>
            </a:pPr>
            <a:r>
              <a:rPr lang="en-US" sz="2800">
                <a:latin typeface="Segoe UI" panose="020B0502040204020203" pitchFamily="34" charset="0"/>
                <a:cs typeface="Segoe UI" panose="020B0502040204020203" pitchFamily="34" charset="0"/>
              </a:rPr>
              <a:t>Security team, compliance, application owners, IT teams</a:t>
            </a:r>
          </a:p>
          <a:p>
            <a:r>
              <a:rPr lang="en-US" sz="2800" b="1">
                <a:latin typeface="Segoe UI" panose="020B0502040204020203" pitchFamily="34" charset="0"/>
                <a:cs typeface="Segoe UI" panose="020B0502040204020203" pitchFamily="34" charset="0"/>
              </a:rPr>
              <a:t>Outcomes: </a:t>
            </a:r>
          </a:p>
          <a:p>
            <a:pPr marL="457200" indent="-457200">
              <a:buFont typeface="Arial" panose="020B0604020202020204" pitchFamily="34" charset="0"/>
              <a:buChar char="•"/>
            </a:pPr>
            <a:r>
              <a:rPr lang="en-US" sz="2800">
                <a:latin typeface="Segoe UI" panose="020B0502040204020203" pitchFamily="34" charset="0"/>
                <a:cs typeface="Segoe UI" panose="020B0502040204020203" pitchFamily="34" charset="0"/>
              </a:rPr>
              <a:t>Clear set of baseline policies to protect assets and resources.</a:t>
            </a:r>
          </a:p>
          <a:p>
            <a:r>
              <a:rPr lang="en-US" sz="2800" b="1">
                <a:latin typeface="Segoe UI" panose="020B0502040204020203" pitchFamily="34" charset="0"/>
                <a:cs typeface="Segoe UI" panose="020B0502040204020203" pitchFamily="34" charset="0"/>
              </a:rPr>
              <a:t>Triggers: </a:t>
            </a:r>
          </a:p>
          <a:p>
            <a:pPr marL="457200" indent="-457200">
              <a:buFont typeface="Arial" panose="020B0604020202020204" pitchFamily="34" charset="0"/>
              <a:buChar char="•"/>
            </a:pPr>
            <a:r>
              <a:rPr lang="en-US" sz="2800">
                <a:latin typeface="Segoe UI" panose="020B0502040204020203" pitchFamily="34" charset="0"/>
                <a:cs typeface="Segoe UI" panose="020B0502040204020203" pitchFamily="34" charset="0"/>
              </a:rPr>
              <a:t>Customer is blocked for security concerns</a:t>
            </a:r>
          </a:p>
          <a:p>
            <a:pPr marL="457200" indent="-457200">
              <a:buFont typeface="Arial" panose="020B0604020202020204" pitchFamily="34" charset="0"/>
              <a:buChar char="•"/>
            </a:pPr>
            <a:r>
              <a:rPr lang="en-US" sz="2800">
                <a:latin typeface="Segoe UI" panose="020B0502040204020203" pitchFamily="34" charset="0"/>
                <a:cs typeface="Segoe UI" panose="020B0502040204020203" pitchFamily="34" charset="0"/>
              </a:rPr>
              <a:t>The CSO would like to understand security guardrails in Azure</a:t>
            </a:r>
          </a:p>
          <a:p>
            <a:r>
              <a:rPr lang="en-US" sz="2800" b="1">
                <a:latin typeface="Segoe UI" panose="020B0502040204020203" pitchFamily="34" charset="0"/>
                <a:cs typeface="Segoe UI" panose="020B0502040204020203" pitchFamily="34" charset="0"/>
              </a:rPr>
              <a:t>Pre-requisite</a:t>
            </a:r>
          </a:p>
          <a:p>
            <a:pPr marL="457200" indent="-457200">
              <a:buFont typeface="Arial" panose="020B0604020202020204" pitchFamily="34" charset="0"/>
              <a:buChar char="•"/>
            </a:pPr>
            <a:r>
              <a:rPr lang="en-US" sz="2800">
                <a:latin typeface="Segoe UI" panose="020B0502040204020203" pitchFamily="34" charset="0"/>
                <a:cs typeface="Segoe UI" panose="020B0502040204020203" pitchFamily="34" charset="0"/>
              </a:rPr>
              <a:t>Management group, RBAC, hub &amp; spoke, subscriptions and tagging</a:t>
            </a:r>
          </a:p>
        </p:txBody>
      </p:sp>
    </p:spTree>
    <p:extLst>
      <p:ext uri="{BB962C8B-B14F-4D97-AF65-F5344CB8AC3E}">
        <p14:creationId xmlns:p14="http://schemas.microsoft.com/office/powerpoint/2010/main" val="109918302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sz="4000">
                <a:latin typeface="Segoe UI Semibold "/>
              </a:rPr>
              <a:t>What is Security Baseline?</a:t>
            </a:r>
          </a:p>
        </p:txBody>
      </p:sp>
      <p:sp>
        <p:nvSpPr>
          <p:cNvPr id="5" name="Text Placeholder 4">
            <a:extLst>
              <a:ext uri="{FF2B5EF4-FFF2-40B4-BE49-F238E27FC236}">
                <a16:creationId xmlns:a16="http://schemas.microsoft.com/office/drawing/2014/main" id="{55E23C9C-1E0C-46AE-B965-BD3154F0E9C9}"/>
              </a:ext>
            </a:extLst>
          </p:cNvPr>
          <p:cNvSpPr>
            <a:spLocks noGrp="1"/>
          </p:cNvSpPr>
          <p:nvPr>
            <p:ph type="body" sz="quarter" idx="10"/>
          </p:nvPr>
        </p:nvSpPr>
        <p:spPr>
          <a:xfrm>
            <a:off x="407159" y="1494085"/>
            <a:ext cx="11887269" cy="4930581"/>
          </a:xfrm>
        </p:spPr>
        <p:txBody>
          <a:bodyPr/>
          <a:lstStyle/>
          <a:p>
            <a:pPr marL="457200" indent="-457200">
              <a:buFont typeface="Arial" panose="020B0604020202020204" pitchFamily="34" charset="0"/>
              <a:buChar char="•"/>
            </a:pPr>
            <a:r>
              <a:rPr lang="en-US" sz="2800">
                <a:latin typeface="Segoe UI" panose="020B0502040204020203" pitchFamily="34" charset="0"/>
                <a:cs typeface="Segoe UI" panose="020B0502040204020203" pitchFamily="34" charset="0"/>
              </a:rPr>
              <a:t>This discipline focuses on ways of establishing policies that protect the network, assets, and data that will reside on a cloud provider's solution.</a:t>
            </a:r>
          </a:p>
          <a:p>
            <a:pPr marL="457200" indent="-457200">
              <a:buFont typeface="Arial" panose="020B0604020202020204" pitchFamily="34" charset="0"/>
              <a:buChar char="•"/>
            </a:pPr>
            <a:r>
              <a:rPr lang="en-US" sz="2800">
                <a:solidFill>
                  <a:srgbClr val="171717"/>
                </a:solidFill>
                <a:latin typeface="Segoe UI" panose="020B0502040204020203" pitchFamily="34" charset="0"/>
              </a:rPr>
              <a:t>It also includes documentation of risks, business tolerance, and mitigation strategies associated with the security of the data, assets, and network.</a:t>
            </a:r>
          </a:p>
          <a:p>
            <a:pPr marL="457200" indent="-457200">
              <a:buFont typeface="Arial" panose="020B0604020202020204" pitchFamily="34" charset="0"/>
              <a:buChar char="•"/>
            </a:pPr>
            <a:r>
              <a:rPr lang="en-US" sz="2800">
                <a:solidFill>
                  <a:srgbClr val="171717"/>
                </a:solidFill>
                <a:latin typeface="Segoe UI" panose="020B0502040204020203" pitchFamily="34" charset="0"/>
              </a:rPr>
              <a:t>From a technical perspective, this includes making decisions regarding </a:t>
            </a:r>
            <a:r>
              <a:rPr lang="en-US" sz="2800" u="sng">
                <a:latin typeface="Segoe UI" panose="020B0502040204020203" pitchFamily="34" charset="0"/>
              </a:rPr>
              <a:t>network requirements</a:t>
            </a:r>
            <a:r>
              <a:rPr lang="en-US" sz="2800">
                <a:solidFill>
                  <a:srgbClr val="171717"/>
                </a:solidFill>
                <a:latin typeface="Segoe UI" panose="020B0502040204020203" pitchFamily="34" charset="0"/>
              </a:rPr>
              <a:t>, </a:t>
            </a:r>
            <a:r>
              <a:rPr lang="en-US" sz="2800" u="sng">
                <a:latin typeface="Segoe UI" panose="020B0502040204020203" pitchFamily="34" charset="0"/>
              </a:rPr>
              <a:t>hybrid identity strategies</a:t>
            </a:r>
            <a:r>
              <a:rPr lang="en-US" sz="2800">
                <a:solidFill>
                  <a:srgbClr val="171717"/>
                </a:solidFill>
                <a:latin typeface="Segoe UI" panose="020B0502040204020203" pitchFamily="34" charset="0"/>
              </a:rPr>
              <a:t>, </a:t>
            </a:r>
            <a:r>
              <a:rPr lang="en-US" sz="2800" u="sng">
                <a:solidFill>
                  <a:srgbClr val="171717"/>
                </a:solidFill>
                <a:latin typeface="Segoe UI" panose="020B0502040204020203" pitchFamily="34" charset="0"/>
              </a:rPr>
              <a:t>encryption</a:t>
            </a:r>
            <a:r>
              <a:rPr lang="en-US" sz="2800">
                <a:solidFill>
                  <a:srgbClr val="171717"/>
                </a:solidFill>
                <a:latin typeface="Segoe UI" panose="020B0502040204020203" pitchFamily="34" charset="0"/>
              </a:rPr>
              <a:t> and the </a:t>
            </a:r>
            <a:r>
              <a:rPr lang="en-US" sz="2800" u="sng">
                <a:latin typeface="Segoe UI" panose="020B0502040204020203" pitchFamily="34" charset="0"/>
              </a:rPr>
              <a:t>processes</a:t>
            </a:r>
            <a:r>
              <a:rPr lang="en-US" sz="2800">
                <a:solidFill>
                  <a:srgbClr val="171717"/>
                </a:solidFill>
                <a:latin typeface="Segoe UI" panose="020B0502040204020203" pitchFamily="34" charset="0"/>
              </a:rPr>
              <a:t> used to develop cloud Security Baseline policies.</a:t>
            </a:r>
            <a:endParaRPr lang="en-US" sz="2800">
              <a:latin typeface="Segoe UI" panose="020B0502040204020203" pitchFamily="34" charset="0"/>
              <a:cs typeface="Segoe UI" panose="020B0502040204020203" pitchFamily="34" charset="0"/>
            </a:endParaRPr>
          </a:p>
          <a:p>
            <a:endParaRPr lang="en-US" sz="3200">
              <a:latin typeface="Segoe UI" panose="020B0502040204020203" pitchFamily="34" charset="0"/>
              <a:cs typeface="Segoe UI" panose="020B0502040204020203" pitchFamily="34" charset="0"/>
            </a:endParaRPr>
          </a:p>
          <a:p>
            <a:endParaRPr lang="en-US" sz="3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6361575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3677-CD31-4F3F-BE1C-2AC492AD5FDF}"/>
              </a:ext>
            </a:extLst>
          </p:cNvPr>
          <p:cNvSpPr>
            <a:spLocks noGrp="1"/>
          </p:cNvSpPr>
          <p:nvPr>
            <p:ph type="title"/>
          </p:nvPr>
        </p:nvSpPr>
        <p:spPr/>
        <p:txBody>
          <a:bodyPr/>
          <a:lstStyle/>
          <a:p>
            <a:r>
              <a:rPr lang="en-US" sz="4000">
                <a:latin typeface="Segoe UI Semibold "/>
              </a:rPr>
              <a:t>Potential activities to create security baseline</a:t>
            </a:r>
          </a:p>
        </p:txBody>
      </p:sp>
      <p:sp>
        <p:nvSpPr>
          <p:cNvPr id="3" name="Text Placeholder 2">
            <a:extLst>
              <a:ext uri="{FF2B5EF4-FFF2-40B4-BE49-F238E27FC236}">
                <a16:creationId xmlns:a16="http://schemas.microsoft.com/office/drawing/2014/main" id="{3D8EAFBE-67A0-4E53-84F4-AB1DA4B45946}"/>
              </a:ext>
            </a:extLst>
          </p:cNvPr>
          <p:cNvSpPr>
            <a:spLocks noGrp="1"/>
          </p:cNvSpPr>
          <p:nvPr>
            <p:ph type="body" sz="quarter" idx="10"/>
          </p:nvPr>
        </p:nvSpPr>
        <p:spPr>
          <a:xfrm>
            <a:off x="274604" y="1212850"/>
            <a:ext cx="11887269" cy="4284250"/>
          </a:xfrm>
        </p:spPr>
        <p:txBody>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Determine your organization's </a:t>
            </a:r>
            <a:r>
              <a:rPr lang="en-US" sz="2400" dirty="0">
                <a:latin typeface="Segoe UI" panose="020B0502040204020203" pitchFamily="34" charset="0"/>
                <a:cs typeface="Segoe UI" panose="020B0502040204020203" pitchFamily="34" charset="0"/>
                <a:hlinkClick r:id="rId3"/>
              </a:rPr>
              <a:t>encryption</a:t>
            </a:r>
            <a:r>
              <a:rPr lang="en-US" sz="2400" dirty="0">
                <a:latin typeface="Segoe UI" panose="020B0502040204020203" pitchFamily="34" charset="0"/>
                <a:cs typeface="Segoe UI" panose="020B0502040204020203" pitchFamily="34" charset="0"/>
              </a:rPr>
              <a:t> strategy for cloud-hosted data.</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Evaluate your cloud deployment's </a:t>
            </a:r>
            <a:r>
              <a:rPr lang="en-US" sz="2400" dirty="0">
                <a:latin typeface="Segoe UI" panose="020B0502040204020203" pitchFamily="34" charset="0"/>
                <a:cs typeface="Segoe UI" panose="020B0502040204020203" pitchFamily="34" charset="0"/>
                <a:hlinkClick r:id="rId4"/>
              </a:rPr>
              <a:t>identity</a:t>
            </a:r>
            <a:r>
              <a:rPr lang="en-US" sz="2400" dirty="0">
                <a:latin typeface="Segoe UI" panose="020B0502040204020203" pitchFamily="34" charset="0"/>
                <a:cs typeface="Segoe UI" panose="020B0502040204020203" pitchFamily="34" charset="0"/>
              </a:rPr>
              <a:t> strategy. Determine how your cloud-based identity solution will coexist or integrate with on-premises identity providers.</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Determine network boundary policies for your </a:t>
            </a:r>
            <a:r>
              <a:rPr lang="en-US" sz="2400" dirty="0">
                <a:latin typeface="Segoe UI" panose="020B0502040204020203" pitchFamily="34" charset="0"/>
                <a:cs typeface="Segoe UI" panose="020B0502040204020203" pitchFamily="34" charset="0"/>
                <a:hlinkClick r:id="rId5"/>
              </a:rPr>
              <a:t>Software Defined Networking (SDN)</a:t>
            </a:r>
            <a:r>
              <a:rPr lang="en-US" sz="2400" dirty="0">
                <a:latin typeface="Segoe UI" panose="020B0502040204020203" pitchFamily="34" charset="0"/>
                <a:cs typeface="Segoe UI" panose="020B0502040204020203" pitchFamily="34" charset="0"/>
              </a:rPr>
              <a:t> design to ensure secure virtualized networking capabilities.</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Evaluate your organization's </a:t>
            </a:r>
            <a:r>
              <a:rPr lang="en-US" sz="2400" dirty="0">
                <a:latin typeface="Segoe UI" panose="020B0502040204020203" pitchFamily="34" charset="0"/>
                <a:cs typeface="Segoe UI" panose="020B0502040204020203" pitchFamily="34" charset="0"/>
                <a:hlinkClick r:id="rId6"/>
              </a:rPr>
              <a:t>least-privilege access</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policies,and</a:t>
            </a:r>
            <a:r>
              <a:rPr lang="en-US" sz="2400" dirty="0">
                <a:latin typeface="Segoe UI" panose="020B0502040204020203" pitchFamily="34" charset="0"/>
                <a:cs typeface="Segoe UI" panose="020B0502040204020203" pitchFamily="34" charset="0"/>
              </a:rPr>
              <a:t> use task-based roles to provide access to specific resources.</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Apply security and monitoring mechanisms to all cloud services and virtual machines.</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Automate </a:t>
            </a:r>
            <a:r>
              <a:rPr lang="en-US" sz="2400" dirty="0">
                <a:latin typeface="Segoe UI" panose="020B0502040204020203" pitchFamily="34" charset="0"/>
                <a:cs typeface="Segoe UI" panose="020B0502040204020203" pitchFamily="34" charset="0"/>
                <a:hlinkClick r:id="rId7"/>
              </a:rPr>
              <a:t>security policies</a:t>
            </a:r>
            <a:r>
              <a:rPr lang="en-US" sz="2400" dirty="0">
                <a:latin typeface="Segoe UI" panose="020B0502040204020203" pitchFamily="34" charset="0"/>
                <a:cs typeface="Segoe UI" panose="020B0502040204020203" pitchFamily="34" charset="0"/>
              </a:rPr>
              <a:t> where possible.</a:t>
            </a:r>
          </a:p>
          <a:p>
            <a:endParaRPr lang="en-US" sz="2400" dirty="0"/>
          </a:p>
        </p:txBody>
      </p:sp>
    </p:spTree>
    <p:extLst>
      <p:ext uri="{BB962C8B-B14F-4D97-AF65-F5344CB8AC3E}">
        <p14:creationId xmlns:p14="http://schemas.microsoft.com/office/powerpoint/2010/main" val="259959508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E5B9-B839-4995-B1C2-C00F5C15C61A}"/>
              </a:ext>
            </a:extLst>
          </p:cNvPr>
          <p:cNvSpPr>
            <a:spLocks noGrp="1"/>
          </p:cNvSpPr>
          <p:nvPr>
            <p:ph type="title"/>
          </p:nvPr>
        </p:nvSpPr>
        <p:spPr>
          <a:xfrm>
            <a:off x="274604" y="113852"/>
            <a:ext cx="11888047" cy="917575"/>
          </a:xfrm>
        </p:spPr>
        <p:txBody>
          <a:bodyPr/>
          <a:lstStyle/>
          <a:p>
            <a:r>
              <a:rPr lang="en-US" sz="4000">
                <a:latin typeface="Segoe UI Semibold" panose="020B0702040204020203" pitchFamily="34" charset="0"/>
                <a:cs typeface="Segoe UI Semibold" panose="020B0702040204020203" pitchFamily="34" charset="0"/>
              </a:rPr>
              <a:t>Network Security | Secure hybrid </a:t>
            </a:r>
            <a:r>
              <a:rPr lang="en-US" sz="4000" err="1">
                <a:latin typeface="Segoe UI Semibold" panose="020B0702040204020203" pitchFamily="34" charset="0"/>
                <a:cs typeface="Segoe UI Semibold" panose="020B0702040204020203" pitchFamily="34" charset="0"/>
              </a:rPr>
              <a:t>VNet</a:t>
            </a:r>
            <a:endParaRPr lang="en-US" sz="4000">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22414A70-863E-4A2E-9085-F302303A48F7}"/>
              </a:ext>
            </a:extLst>
          </p:cNvPr>
          <p:cNvSpPr>
            <a:spLocks noGrp="1"/>
          </p:cNvSpPr>
          <p:nvPr>
            <p:ph type="body" sz="quarter" idx="10"/>
          </p:nvPr>
        </p:nvSpPr>
        <p:spPr>
          <a:xfrm>
            <a:off x="0" y="1758078"/>
            <a:ext cx="4976261" cy="4007123"/>
          </a:xfrm>
        </p:spPr>
        <p:txBody>
          <a:bodyPr/>
          <a:lstStyle/>
          <a:p>
            <a:pPr marL="285750" indent="-285750">
              <a:buFont typeface="Arial" panose="020B0604020202020204" pitchFamily="34" charset="0"/>
              <a:buChar char="•"/>
            </a:pPr>
            <a:r>
              <a:rPr lang="en-US" sz="1800">
                <a:solidFill>
                  <a:prstClr val="black"/>
                </a:solidFill>
                <a:latin typeface="Segoe UI"/>
              </a:rPr>
              <a:t>Subscriptions often require some level of access to on-premises resources. This is common in migration scenarios.</a:t>
            </a:r>
          </a:p>
          <a:p>
            <a:pPr marL="285750" indent="-285750">
              <a:buFont typeface="Arial" panose="020B0604020202020204" pitchFamily="34" charset="0"/>
              <a:buChar char="•"/>
            </a:pPr>
            <a:r>
              <a:rPr lang="en-US" sz="1800">
                <a:solidFill>
                  <a:prstClr val="black"/>
                </a:solidFill>
                <a:latin typeface="Segoe UI"/>
              </a:rPr>
              <a:t>It is important to control and monitor any allowed communication between on-premises environment and cloud workloads, </a:t>
            </a:r>
          </a:p>
          <a:p>
            <a:pPr marL="285750" indent="-285750">
              <a:buFont typeface="Arial" panose="020B0604020202020204" pitchFamily="34" charset="0"/>
              <a:buChar char="•"/>
            </a:pPr>
            <a:r>
              <a:rPr lang="en-US" sz="1800">
                <a:solidFill>
                  <a:prstClr val="black"/>
                </a:solidFill>
                <a:latin typeface="Segoe UI"/>
              </a:rPr>
              <a:t>The On-premises network has to be  secured against potential unauthorized access from cloud-based resources. </a:t>
            </a:r>
          </a:p>
          <a:p>
            <a:pPr marL="285750" indent="-285750">
              <a:buFont typeface="Arial" panose="020B0604020202020204" pitchFamily="34" charset="0"/>
              <a:buChar char="•"/>
            </a:pPr>
            <a:endParaRPr lang="en-US" sz="1800">
              <a:solidFill>
                <a:prstClr val="black"/>
              </a:solidFill>
              <a:latin typeface="Segoe UI"/>
            </a:endParaRPr>
          </a:p>
          <a:p>
            <a:pPr marL="285750" indent="-285750">
              <a:buFont typeface="Arial" panose="020B0604020202020204" pitchFamily="34" charset="0"/>
              <a:buChar char="•"/>
            </a:pPr>
            <a:endParaRPr lang="en-US" sz="1800">
              <a:solidFill>
                <a:prstClr val="black"/>
              </a:solidFill>
              <a:latin typeface="Segoe UI"/>
            </a:endParaRPr>
          </a:p>
          <a:p>
            <a:endParaRPr lang="en-US"/>
          </a:p>
        </p:txBody>
      </p:sp>
      <p:sp>
        <p:nvSpPr>
          <p:cNvPr id="6" name="Rectangle 1">
            <a:extLst>
              <a:ext uri="{FF2B5EF4-FFF2-40B4-BE49-F238E27FC236}">
                <a16:creationId xmlns:a16="http://schemas.microsoft.com/office/drawing/2014/main" id="{386EF4BC-B521-4853-9C87-780796AD127C}"/>
              </a:ext>
            </a:extLst>
          </p:cNvPr>
          <p:cNvSpPr txBox="1">
            <a:spLocks noChangeArrowheads="1"/>
          </p:cNvSpPr>
          <p:nvPr/>
        </p:nvSpPr>
        <p:spPr bwMode="auto">
          <a:xfrm>
            <a:off x="5661443" y="5180426"/>
            <a:ext cx="650120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59" tIns="0" rIns="0" bIns="0" numCol="1" rtlCol="0" anchor="ctr" anchorCtr="0" compatLnSpc="1">
            <a:prstTxWarp prst="textNoShape">
              <a:avLst/>
            </a:prstTxWarp>
            <a:spAutoFit/>
          </a:bodyPr>
          <a:lstStyle>
            <a:lvl1pPr marL="0"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3599" kern="1200" spc="0" baseline="0">
                <a:gradFill>
                  <a:gsLst>
                    <a:gs pos="1250">
                      <a:schemeClr val="tx1"/>
                    </a:gs>
                    <a:gs pos="100000">
                      <a:schemeClr val="tx1"/>
                    </a:gs>
                  </a:gsLst>
                  <a:lin ang="5400000" scaled="0"/>
                </a:gradFill>
                <a:latin typeface="+mj-lt"/>
                <a:ea typeface="+mn-ea"/>
                <a:cs typeface="+mn-cs"/>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112"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669"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224"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eaLnBrk="0" fontAlgn="base" hangingPunct="0">
              <a:lnSpc>
                <a:spcPct val="100000"/>
              </a:lnSpc>
              <a:spcBef>
                <a:spcPct val="0"/>
              </a:spcBef>
              <a:spcAft>
                <a:spcPct val="0"/>
              </a:spcAft>
              <a:buSzTx/>
            </a:pPr>
            <a:r>
              <a:rPr lang="en-US" sz="1600" i="1">
                <a:solidFill>
                  <a:prstClr val="black"/>
                </a:solidFill>
                <a:latin typeface="Segoe UI"/>
              </a:rPr>
              <a:t>This reference architecture shows how to extend a network from on premises or from Azure Stack into an Azure virtual network, using a site-to-site virtual private network (VPN). </a:t>
            </a:r>
          </a:p>
          <a:p>
            <a:pPr defTabSz="914400" eaLnBrk="0" fontAlgn="base" hangingPunct="0">
              <a:lnSpc>
                <a:spcPct val="100000"/>
              </a:lnSpc>
              <a:spcBef>
                <a:spcPct val="0"/>
              </a:spcBef>
              <a:spcAft>
                <a:spcPct val="0"/>
              </a:spcAft>
              <a:buSzTx/>
            </a:pPr>
            <a:endParaRPr lang="en-US" altLang="en-US" sz="1600" i="1">
              <a:solidFill>
                <a:schemeClr val="tx1"/>
              </a:solidFill>
              <a:latin typeface="Arial" panose="020B0604020202020204" pitchFamily="34" charset="0"/>
            </a:endParaRPr>
          </a:p>
          <a:p>
            <a:pPr marL="742950" lvl="1" indent="-285750" defTabSz="914400" eaLnBrk="0" fontAlgn="base" hangingPunct="0">
              <a:lnSpc>
                <a:spcPct val="100000"/>
              </a:lnSpc>
              <a:spcBef>
                <a:spcPct val="0"/>
              </a:spcBef>
              <a:spcAft>
                <a:spcPct val="0"/>
              </a:spcAft>
              <a:buSzTx/>
              <a:buFont typeface="Arial" panose="020B0604020202020204" pitchFamily="34" charset="0"/>
              <a:buChar char="•"/>
            </a:pPr>
            <a:endParaRPr lang="en-US" altLang="en-US" sz="1200" i="1">
              <a:solidFill>
                <a:srgbClr val="171717"/>
              </a:solidFill>
              <a:latin typeface="Segoe UI" panose="020B0502040204020203" pitchFamily="34" charset="0"/>
              <a:cs typeface="Segoe UI" panose="020B0502040204020203" pitchFamily="34" charset="0"/>
            </a:endParaRPr>
          </a:p>
        </p:txBody>
      </p:sp>
      <p:pic>
        <p:nvPicPr>
          <p:cNvPr id="8" name="Picture 7" descr="A screenshot of a social media post&#10;&#10;Description automatically generated">
            <a:extLst>
              <a:ext uri="{FF2B5EF4-FFF2-40B4-BE49-F238E27FC236}">
                <a16:creationId xmlns:a16="http://schemas.microsoft.com/office/drawing/2014/main" id="{FCE3D934-621A-465D-8206-4E175D5CB223}"/>
              </a:ext>
            </a:extLst>
          </p:cNvPr>
          <p:cNvPicPr>
            <a:picLocks noChangeAspect="1"/>
          </p:cNvPicPr>
          <p:nvPr/>
        </p:nvPicPr>
        <p:blipFill>
          <a:blip r:embed="rId3"/>
          <a:stretch>
            <a:fillRect/>
          </a:stretch>
        </p:blipFill>
        <p:spPr>
          <a:xfrm>
            <a:off x="4744766" y="1475492"/>
            <a:ext cx="7589415" cy="3386878"/>
          </a:xfrm>
          <a:prstGeom prst="rect">
            <a:avLst/>
          </a:prstGeom>
        </p:spPr>
      </p:pic>
    </p:spTree>
    <p:extLst>
      <p:ext uri="{BB962C8B-B14F-4D97-AF65-F5344CB8AC3E}">
        <p14:creationId xmlns:p14="http://schemas.microsoft.com/office/powerpoint/2010/main" val="10685767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FDE6-0B1E-4118-AA8D-4AB56CF8F299}"/>
              </a:ext>
            </a:extLst>
          </p:cNvPr>
          <p:cNvSpPr>
            <a:spLocks noGrp="1"/>
          </p:cNvSpPr>
          <p:nvPr>
            <p:ph type="title"/>
          </p:nvPr>
        </p:nvSpPr>
        <p:spPr>
          <a:xfrm>
            <a:off x="275382" y="256198"/>
            <a:ext cx="11888047" cy="917575"/>
          </a:xfrm>
        </p:spPr>
        <p:txBody>
          <a:bodyPr/>
          <a:lstStyle/>
          <a:p>
            <a:r>
              <a:rPr lang="en-US" sz="4000">
                <a:latin typeface="Segoe UI Semibold" panose="020B0702040204020203" pitchFamily="34" charset="0"/>
                <a:cs typeface="Segoe UI Semibold" panose="020B0702040204020203" pitchFamily="34" charset="0"/>
              </a:rPr>
              <a:t>Cloud DMZ networking pattern</a:t>
            </a:r>
            <a:br>
              <a:rPr lang="en-US" sz="4400">
                <a:latin typeface="Segoe UI Semibold" panose="020B0702040204020203" pitchFamily="34" charset="0"/>
                <a:cs typeface="Segoe UI Semibold" panose="020B0702040204020203" pitchFamily="34" charset="0"/>
              </a:rPr>
            </a:br>
            <a:r>
              <a:rPr lang="en-US" sz="3200" i="1">
                <a:cs typeface="Segoe UI Semibold" panose="020B0702040204020203" pitchFamily="34" charset="0"/>
              </a:rPr>
              <a:t>A pattern for  a “maturing” security baseline</a:t>
            </a:r>
            <a:endParaRPr lang="en-US" sz="4400" i="1">
              <a:cs typeface="Segoe UI Semibold" panose="020B0702040204020203" pitchFamily="34" charset="0"/>
            </a:endParaRPr>
          </a:p>
        </p:txBody>
      </p:sp>
      <p:sp>
        <p:nvSpPr>
          <p:cNvPr id="3" name="Text Placeholder 2">
            <a:extLst>
              <a:ext uri="{FF2B5EF4-FFF2-40B4-BE49-F238E27FC236}">
                <a16:creationId xmlns:a16="http://schemas.microsoft.com/office/drawing/2014/main" id="{9BADB18F-5079-4A6C-AE25-941CBD10EFB1}"/>
              </a:ext>
            </a:extLst>
          </p:cNvPr>
          <p:cNvSpPr>
            <a:spLocks noGrp="1"/>
          </p:cNvSpPr>
          <p:nvPr>
            <p:ph type="body" sz="quarter" idx="10"/>
          </p:nvPr>
        </p:nvSpPr>
        <p:spPr>
          <a:xfrm>
            <a:off x="408243" y="4919046"/>
            <a:ext cx="11887269" cy="1569660"/>
          </a:xfrm>
        </p:spPr>
        <p:txBody>
          <a:bodyPr/>
          <a:lstStyle/>
          <a:p>
            <a:endParaRPr lang="en-US" sz="2400"/>
          </a:p>
          <a:p>
            <a:r>
              <a:rPr lang="en-US" sz="1800">
                <a:latin typeface="Segoe UI "/>
              </a:rPr>
              <a:t>This architecture is designed to support scenarios where your organization wants to start integrating cloud-based workloads with on-premises workloads but may not have fully matured cloud security policies or acquired a secure dedicated WAN connection between the two environments. As a result, cloud networks should be treated like a demilitarized zone to ensure on-premises services are secure.</a:t>
            </a:r>
          </a:p>
        </p:txBody>
      </p:sp>
      <p:pic>
        <p:nvPicPr>
          <p:cNvPr id="8" name="Picture 7" descr="A screenshot of a social media post&#10;&#10;Description automatically generated">
            <a:extLst>
              <a:ext uri="{FF2B5EF4-FFF2-40B4-BE49-F238E27FC236}">
                <a16:creationId xmlns:a16="http://schemas.microsoft.com/office/drawing/2014/main" id="{6C192438-2D25-437D-B95C-0906657461DB}"/>
              </a:ext>
            </a:extLst>
          </p:cNvPr>
          <p:cNvPicPr>
            <a:picLocks noChangeAspect="1"/>
          </p:cNvPicPr>
          <p:nvPr/>
        </p:nvPicPr>
        <p:blipFill>
          <a:blip r:embed="rId2"/>
          <a:stretch>
            <a:fillRect/>
          </a:stretch>
        </p:blipFill>
        <p:spPr>
          <a:xfrm>
            <a:off x="964974" y="1543252"/>
            <a:ext cx="9468337" cy="3791145"/>
          </a:xfrm>
          <a:prstGeom prst="rect">
            <a:avLst/>
          </a:prstGeom>
        </p:spPr>
      </p:pic>
      <p:sp>
        <p:nvSpPr>
          <p:cNvPr id="11" name="TextBox 10">
            <a:extLst>
              <a:ext uri="{FF2B5EF4-FFF2-40B4-BE49-F238E27FC236}">
                <a16:creationId xmlns:a16="http://schemas.microsoft.com/office/drawing/2014/main" id="{04E374FF-C7D7-4FCA-8AE1-2D071A676602}"/>
              </a:ext>
            </a:extLst>
          </p:cNvPr>
          <p:cNvSpPr txBox="1"/>
          <p:nvPr/>
        </p:nvSpPr>
        <p:spPr>
          <a:xfrm>
            <a:off x="421925" y="6488706"/>
            <a:ext cx="5929952" cy="517065"/>
          </a:xfrm>
          <a:prstGeom prst="rect">
            <a:avLst/>
          </a:prstGeom>
          <a:noFill/>
        </p:spPr>
        <p:txBody>
          <a:bodyPr wrap="square" lIns="182880" tIns="146304" rIns="182880" bIns="146304" rtlCol="0">
            <a:spAutoFit/>
          </a:bodyPr>
          <a:lstStyle/>
          <a:p>
            <a:pPr>
              <a:lnSpc>
                <a:spcPct val="90000"/>
              </a:lnSpc>
              <a:spcAft>
                <a:spcPts val="600"/>
              </a:spcAft>
            </a:pPr>
            <a:r>
              <a:rPr lang="en-US" sz="1600" i="1">
                <a:gradFill>
                  <a:gsLst>
                    <a:gs pos="2917">
                      <a:schemeClr val="tx1"/>
                    </a:gs>
                    <a:gs pos="30000">
                      <a:schemeClr val="tx1"/>
                    </a:gs>
                  </a:gsLst>
                  <a:lin ang="5400000" scaled="0"/>
                </a:gradFill>
              </a:rPr>
              <a:t>Learn more about</a:t>
            </a:r>
            <a:r>
              <a:rPr lang="en-US" sz="1600" i="1">
                <a:gradFill>
                  <a:gsLst>
                    <a:gs pos="2917">
                      <a:schemeClr val="tx1"/>
                    </a:gs>
                    <a:gs pos="30000">
                      <a:schemeClr val="tx1"/>
                    </a:gs>
                  </a:gsLst>
                  <a:lin ang="5400000" scaled="0"/>
                </a:gradFill>
                <a:hlinkClick r:id="rId3"/>
              </a:rPr>
              <a:t> Software Designed Networks</a:t>
            </a:r>
            <a:r>
              <a:rPr lang="en-US" sz="1600" i="1">
                <a:gradFill>
                  <a:gsLst>
                    <a:gs pos="2917">
                      <a:schemeClr val="tx1"/>
                    </a:gs>
                    <a:gs pos="30000">
                      <a:schemeClr val="tx1"/>
                    </a:gs>
                  </a:gsLst>
                  <a:lin ang="5400000" scaled="0"/>
                </a:gradFill>
              </a:rPr>
              <a:t> patterns</a:t>
            </a:r>
          </a:p>
        </p:txBody>
      </p:sp>
    </p:spTree>
    <p:extLst>
      <p:ext uri="{BB962C8B-B14F-4D97-AF65-F5344CB8AC3E}">
        <p14:creationId xmlns:p14="http://schemas.microsoft.com/office/powerpoint/2010/main" val="7027517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9B58623-1DC2-4DD0-AC30-8C2A3E9FFA9A}"/>
              </a:ext>
            </a:extLst>
          </p:cNvPr>
          <p:cNvPicPr>
            <a:picLocks noChangeAspect="1"/>
          </p:cNvPicPr>
          <p:nvPr/>
        </p:nvPicPr>
        <p:blipFill>
          <a:blip r:embed="rId3"/>
          <a:stretch>
            <a:fillRect/>
          </a:stretch>
        </p:blipFill>
        <p:spPr>
          <a:xfrm>
            <a:off x="510985" y="839704"/>
            <a:ext cx="11208808" cy="4445802"/>
          </a:xfrm>
          <a:prstGeom prst="rect">
            <a:avLst/>
          </a:prstGeom>
          <a:ln>
            <a:solidFill>
              <a:schemeClr val="bg1">
                <a:lumMod val="85000"/>
              </a:schemeClr>
            </a:solidFill>
          </a:ln>
        </p:spPr>
      </p:pic>
      <p:sp>
        <p:nvSpPr>
          <p:cNvPr id="6" name="Title 3">
            <a:extLst>
              <a:ext uri="{FF2B5EF4-FFF2-40B4-BE49-F238E27FC236}">
                <a16:creationId xmlns:a16="http://schemas.microsoft.com/office/drawing/2014/main" id="{F57D110C-8C01-4982-B9FF-01CEF3D11657}"/>
              </a:ext>
            </a:extLst>
          </p:cNvPr>
          <p:cNvSpPr>
            <a:spLocks noGrp="1"/>
          </p:cNvSpPr>
          <p:nvPr>
            <p:ph type="title"/>
          </p:nvPr>
        </p:nvSpPr>
        <p:spPr>
          <a:xfrm>
            <a:off x="171366" y="85222"/>
            <a:ext cx="11888047" cy="917575"/>
          </a:xfrm>
        </p:spPr>
        <p:txBody>
          <a:bodyPr/>
          <a:lstStyle/>
          <a:p>
            <a:r>
              <a:rPr lang="en-US" sz="3600">
                <a:latin typeface="Segoe UI Semibold" panose="020B0702040204020203" pitchFamily="34" charset="0"/>
                <a:cs typeface="Segoe UI Semibold" panose="020B0702040204020203" pitchFamily="34" charset="0"/>
              </a:rPr>
              <a:t>Identity management | Decision guide</a:t>
            </a:r>
          </a:p>
        </p:txBody>
      </p:sp>
      <p:sp>
        <p:nvSpPr>
          <p:cNvPr id="7" name="TextBox 6">
            <a:extLst>
              <a:ext uri="{FF2B5EF4-FFF2-40B4-BE49-F238E27FC236}">
                <a16:creationId xmlns:a16="http://schemas.microsoft.com/office/drawing/2014/main" id="{B9A99514-8C0D-4D84-992B-B8D1DBC12760}"/>
              </a:ext>
            </a:extLst>
          </p:cNvPr>
          <p:cNvSpPr txBox="1"/>
          <p:nvPr/>
        </p:nvSpPr>
        <p:spPr>
          <a:xfrm>
            <a:off x="671944" y="5333998"/>
            <a:ext cx="10745229" cy="1335750"/>
          </a:xfrm>
          <a:prstGeom prst="rect">
            <a:avLst/>
          </a:prstGeom>
          <a:noFill/>
        </p:spPr>
        <p:txBody>
          <a:bodyPr wrap="square" lIns="182880" tIns="146304" rIns="182880" bIns="146304" numCol="1" rtlCol="0">
            <a:spAutoFit/>
          </a:bodyPr>
          <a:lstStyle/>
          <a:p>
            <a:pPr marL="342900" indent="-342900">
              <a:lnSpc>
                <a:spcPct val="90000"/>
              </a:lnSpc>
              <a:spcAft>
                <a:spcPts val="600"/>
              </a:spcAft>
              <a:buFont typeface="Arial" panose="020B0604020202020204" pitchFamily="34" charset="0"/>
              <a:buChar char="•"/>
            </a:pP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Several options are available for managing identity in a cloud environment which vary in cost and complexity. </a:t>
            </a:r>
          </a:p>
          <a:p>
            <a:pPr marL="342900" indent="-342900">
              <a:lnSpc>
                <a:spcPct val="90000"/>
              </a:lnSpc>
              <a:spcAft>
                <a:spcPts val="600"/>
              </a:spcAft>
              <a:buFont typeface="Arial" panose="020B0604020202020204" pitchFamily="34" charset="0"/>
              <a:buChar char="•"/>
            </a:pP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 key factor in structuring your cloud-based identity services is the level of integration required with your existing on-premises identity infrastructure.</a:t>
            </a:r>
          </a:p>
          <a:p>
            <a:pPr marL="342900" indent="-342900">
              <a:lnSpc>
                <a:spcPct val="90000"/>
              </a:lnSpc>
              <a:spcAft>
                <a:spcPts val="600"/>
              </a:spcAft>
              <a:buFont typeface="Arial" panose="020B0604020202020204" pitchFamily="34" charset="0"/>
              <a:buChar char="•"/>
            </a:pP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Cloud-based identity management is an iterative process. </a:t>
            </a:r>
          </a:p>
        </p:txBody>
      </p:sp>
    </p:spTree>
    <p:extLst>
      <p:ext uri="{BB962C8B-B14F-4D97-AF65-F5344CB8AC3E}">
        <p14:creationId xmlns:p14="http://schemas.microsoft.com/office/powerpoint/2010/main" val="21928678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1645342-0462-46ED-8429-DE9CB3026017}"/>
              </a:ext>
            </a:extLst>
          </p:cNvPr>
          <p:cNvGraphicFramePr>
            <a:graphicFrameLocks noGrp="1"/>
          </p:cNvGraphicFramePr>
          <p:nvPr>
            <p:extLst>
              <p:ext uri="{D42A27DB-BD31-4B8C-83A1-F6EECF244321}">
                <p14:modId xmlns:p14="http://schemas.microsoft.com/office/powerpoint/2010/main" val="2717430264"/>
              </p:ext>
            </p:extLst>
          </p:nvPr>
        </p:nvGraphicFramePr>
        <p:xfrm>
          <a:off x="171366" y="1098017"/>
          <a:ext cx="12146826" cy="5815807"/>
        </p:xfrm>
        <a:graphic>
          <a:graphicData uri="http://schemas.openxmlformats.org/drawingml/2006/table">
            <a:tbl>
              <a:tblPr firstRow="1" bandRow="1">
                <a:tableStyleId>{5940675A-B579-460E-94D1-54222C63F5DA}</a:tableStyleId>
              </a:tblPr>
              <a:tblGrid>
                <a:gridCol w="1203146">
                  <a:extLst>
                    <a:ext uri="{9D8B030D-6E8A-4147-A177-3AD203B41FA5}">
                      <a16:colId xmlns:a16="http://schemas.microsoft.com/office/drawing/2014/main" val="620852999"/>
                    </a:ext>
                  </a:extLst>
                </a:gridCol>
                <a:gridCol w="2655837">
                  <a:extLst>
                    <a:ext uri="{9D8B030D-6E8A-4147-A177-3AD203B41FA5}">
                      <a16:colId xmlns:a16="http://schemas.microsoft.com/office/drawing/2014/main" val="1609791250"/>
                    </a:ext>
                  </a:extLst>
                </a:gridCol>
                <a:gridCol w="2981992">
                  <a:extLst>
                    <a:ext uri="{9D8B030D-6E8A-4147-A177-3AD203B41FA5}">
                      <a16:colId xmlns:a16="http://schemas.microsoft.com/office/drawing/2014/main" val="3367431431"/>
                    </a:ext>
                  </a:extLst>
                </a:gridCol>
                <a:gridCol w="2859684">
                  <a:extLst>
                    <a:ext uri="{9D8B030D-6E8A-4147-A177-3AD203B41FA5}">
                      <a16:colId xmlns:a16="http://schemas.microsoft.com/office/drawing/2014/main" val="3652794328"/>
                    </a:ext>
                  </a:extLst>
                </a:gridCol>
                <a:gridCol w="2446167">
                  <a:extLst>
                    <a:ext uri="{9D8B030D-6E8A-4147-A177-3AD203B41FA5}">
                      <a16:colId xmlns:a16="http://schemas.microsoft.com/office/drawing/2014/main" val="3776565437"/>
                    </a:ext>
                  </a:extLst>
                </a:gridCol>
              </a:tblGrid>
              <a:tr h="519185">
                <a:tc>
                  <a:txBody>
                    <a:bodyPr/>
                    <a:lstStyle/>
                    <a:p>
                      <a:endParaRPr lang="en-US" sz="1400" b="1">
                        <a:solidFill>
                          <a:schemeClr val="bg1"/>
                        </a:solidFill>
                      </a:endParaRPr>
                    </a:p>
                  </a:txBody>
                  <a:tcPr marL="91720" marR="91720" marT="45860" marB="45860">
                    <a:solidFill>
                      <a:srgbClr val="002050"/>
                    </a:solidFill>
                  </a:tcPr>
                </a:tc>
                <a:tc>
                  <a:txBody>
                    <a:bodyPr/>
                    <a:lstStyle/>
                    <a:p>
                      <a:r>
                        <a:rPr lang="en-US" sz="1400" b="1">
                          <a:solidFill>
                            <a:schemeClr val="bg1"/>
                          </a:solidFill>
                        </a:rPr>
                        <a:t>Cloud Baseline </a:t>
                      </a:r>
                    </a:p>
                    <a:p>
                      <a:r>
                        <a:rPr lang="en-US" sz="1400" b="1">
                          <a:solidFill>
                            <a:schemeClr val="bg1"/>
                          </a:solidFill>
                        </a:rPr>
                        <a:t>(Azure AD)</a:t>
                      </a:r>
                    </a:p>
                  </a:txBody>
                  <a:tcPr marL="91720" marR="91720" marT="45860" marB="45860">
                    <a:solidFill>
                      <a:srgbClr val="002050"/>
                    </a:solidFill>
                  </a:tcPr>
                </a:tc>
                <a:tc>
                  <a:txBody>
                    <a:bodyPr/>
                    <a:lstStyle/>
                    <a:p>
                      <a:r>
                        <a:rPr lang="en-US" sz="1400" b="1">
                          <a:solidFill>
                            <a:schemeClr val="bg1"/>
                          </a:solidFill>
                        </a:rPr>
                        <a:t>Directory Synchronization</a:t>
                      </a:r>
                    </a:p>
                  </a:txBody>
                  <a:tcPr marL="91720" marR="91720" marT="45860" marB="45860">
                    <a:solidFill>
                      <a:srgbClr val="002050"/>
                    </a:solidFill>
                  </a:tcPr>
                </a:tc>
                <a:tc>
                  <a:txBody>
                    <a:bodyPr/>
                    <a:lstStyle/>
                    <a:p>
                      <a:r>
                        <a:rPr lang="en-US" sz="1400" b="1">
                          <a:solidFill>
                            <a:schemeClr val="bg1"/>
                          </a:solidFill>
                        </a:rPr>
                        <a:t>Cloud-hosted domain services</a:t>
                      </a:r>
                    </a:p>
                  </a:txBody>
                  <a:tcPr marL="91720" marR="91720" marT="45860" marB="45860">
                    <a:solidFill>
                      <a:srgbClr val="002050"/>
                    </a:solidFill>
                  </a:tcPr>
                </a:tc>
                <a:tc>
                  <a:txBody>
                    <a:bodyPr/>
                    <a:lstStyle/>
                    <a:p>
                      <a:r>
                        <a:rPr lang="en-US" sz="1400" b="1">
                          <a:solidFill>
                            <a:schemeClr val="bg1"/>
                          </a:solidFill>
                        </a:rPr>
                        <a:t>Active Directory Federation Services</a:t>
                      </a:r>
                    </a:p>
                  </a:txBody>
                  <a:tcPr marL="91720" marR="91720" marT="45860" marB="45860">
                    <a:solidFill>
                      <a:srgbClr val="002050"/>
                    </a:solidFill>
                  </a:tcPr>
                </a:tc>
                <a:extLst>
                  <a:ext uri="{0D108BD9-81ED-4DB2-BD59-A6C34878D82A}">
                    <a16:rowId xmlns:a16="http://schemas.microsoft.com/office/drawing/2014/main" val="610409218"/>
                  </a:ext>
                </a:extLst>
              </a:tr>
              <a:tr h="2217862">
                <a:tc>
                  <a:txBody>
                    <a:bodyPr/>
                    <a:lstStyle/>
                    <a:p>
                      <a:r>
                        <a:rPr lang="en-US" sz="1400" i="1">
                          <a:latin typeface="Segoe UI" panose="020B0502040204020203" pitchFamily="34" charset="0"/>
                          <a:cs typeface="Segoe UI" panose="020B0502040204020203" pitchFamily="34" charset="0"/>
                        </a:rPr>
                        <a:t>When to use</a:t>
                      </a:r>
                    </a:p>
                  </a:txBody>
                  <a:tcPr marL="91720" marR="91720" marT="45860" marB="45860"/>
                </a:tc>
                <a:tc>
                  <a:txBody>
                    <a:bodyPr/>
                    <a:lstStyle/>
                    <a:p>
                      <a:r>
                        <a:rPr lang="en-US" sz="1400" b="0" i="0" u="none" strike="noStrike" kern="1200">
                          <a:solidFill>
                            <a:schemeClr val="tx1"/>
                          </a:solidFill>
                          <a:effectLst/>
                          <a:latin typeface="Segoe UI" panose="020B0502040204020203" pitchFamily="34" charset="0"/>
                          <a:ea typeface="+mn-ea"/>
                          <a:cs typeface="Segoe UI" panose="020B0502040204020203" pitchFamily="34" charset="0"/>
                        </a:rPr>
                        <a:t>Organization lacks an on-premises identity solution, and plans on migrating workloads to be compatible with cloud-based authentication mechanisms</a:t>
                      </a:r>
                      <a:endParaRPr lang="en-US" sz="1400">
                        <a:latin typeface="Segoe UI" panose="020B0502040204020203" pitchFamily="34" charset="0"/>
                        <a:cs typeface="Segoe UI" panose="020B0502040204020203" pitchFamily="34" charset="0"/>
                      </a:endParaRPr>
                    </a:p>
                  </a:txBody>
                  <a:tcPr marL="91720" marR="91720" marT="45860" marB="45860"/>
                </a:tc>
                <a:tc>
                  <a:txBody>
                    <a:bodyPr/>
                    <a:lstStyle/>
                    <a:p>
                      <a:r>
                        <a:rPr lang="en-US" sz="1400">
                          <a:latin typeface="Segoe UI" panose="020B0502040204020203" pitchFamily="34" charset="0"/>
                          <a:cs typeface="Segoe UI" panose="020B0502040204020203" pitchFamily="34" charset="0"/>
                        </a:rPr>
                        <a:t>For organizations with existing on-premises Active Directory infrastructure; best solution for preserving existing user and access management</a:t>
                      </a:r>
                    </a:p>
                  </a:txBody>
                  <a:tcPr marL="91720" marR="91720" marT="45860" marB="45860"/>
                </a:tc>
                <a:tc>
                  <a:txBody>
                    <a:bodyPr/>
                    <a:lstStyle/>
                    <a:p>
                      <a:r>
                        <a:rPr lang="en-US" sz="1400" kern="1200">
                          <a:solidFill>
                            <a:schemeClr val="tx1"/>
                          </a:solidFill>
                          <a:latin typeface="Segoe UI" panose="020B0502040204020203" pitchFamily="34" charset="0"/>
                          <a:ea typeface="+mn-ea"/>
                          <a:cs typeface="Segoe UI" panose="020B0502040204020203" pitchFamily="34" charset="0"/>
                        </a:rPr>
                        <a:t>Workloads that depend on claims-based authentication using legacy protocols such as Kerberos or NTLM, and they cannot be refactored to accept modern authentication protocols such as SAML or OAuth and OpenID Connect.</a:t>
                      </a:r>
                    </a:p>
                  </a:txBody>
                  <a:tcPr marL="91720" marR="91720" marT="45860" marB="45860"/>
                </a:tc>
                <a:tc>
                  <a:txBody>
                    <a:bodyPr/>
                    <a:lstStyle/>
                    <a:p>
                      <a:r>
                        <a:rPr lang="en-US" sz="1400" kern="1200">
                          <a:solidFill>
                            <a:schemeClr val="tx1"/>
                          </a:solidFill>
                          <a:latin typeface="Segoe UI" panose="020B0502040204020203" pitchFamily="34" charset="0"/>
                          <a:ea typeface="+mn-ea"/>
                          <a:cs typeface="Segoe UI" panose="020B0502040204020203" pitchFamily="34" charset="0"/>
                        </a:rPr>
                        <a:t>Identity federation establishes trust relationships across multiple identity management systems to allow common authentication and authorization capabilities. </a:t>
                      </a:r>
                    </a:p>
                  </a:txBody>
                  <a:tcPr marL="91720" marR="91720" marT="45860" marB="45860"/>
                </a:tc>
                <a:extLst>
                  <a:ext uri="{0D108BD9-81ED-4DB2-BD59-A6C34878D82A}">
                    <a16:rowId xmlns:a16="http://schemas.microsoft.com/office/drawing/2014/main" val="51044914"/>
                  </a:ext>
                </a:extLst>
              </a:tr>
              <a:tr h="2489653">
                <a:tc>
                  <a:txBody>
                    <a:bodyPr/>
                    <a:lstStyle/>
                    <a:p>
                      <a:r>
                        <a:rPr lang="en-US" sz="1400" i="1">
                          <a:latin typeface="Segoe UI" panose="020B0502040204020203" pitchFamily="34" charset="0"/>
                          <a:cs typeface="Segoe UI" panose="020B0502040204020203" pitchFamily="34" charset="0"/>
                        </a:rPr>
                        <a:t>Assumptions</a:t>
                      </a:r>
                    </a:p>
                  </a:txBody>
                  <a:tcPr marL="91720" marR="91720" marT="45860" marB="45860"/>
                </a:tc>
                <a:tc>
                  <a:txBody>
                    <a:bodyPr/>
                    <a:lstStyle/>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Cloud-based resources will not have dependencies on on-premises directory services or Active Directory servers</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Workloads being migrated either support authentication mechanisms compatible with Azure AD </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Existing workloads that depend on legacy authentication methods such as Kerberos might need to be refactored</a:t>
                      </a:r>
                    </a:p>
                  </a:txBody>
                  <a:tcPr marL="91720" marR="91720" marT="45860" marB="45860"/>
                </a:tc>
                <a:tc>
                  <a:txBody>
                    <a:bodyPr/>
                    <a:lstStyle/>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You need to maintain a common set of user accounts and groups across your cloud and on-premises IT infrastructure.</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Your on-premises identity services support replication with Azure AD.</a:t>
                      </a:r>
                    </a:p>
                  </a:txBody>
                  <a:tcPr marL="91720" marR="91720" marT="45860" marB="45860"/>
                </a:tc>
                <a:tc>
                  <a:txBody>
                    <a:bodyPr/>
                    <a:lstStyle/>
                    <a:p>
                      <a:pPr marL="171450" indent="-171450">
                        <a:buFont typeface="Arial" panose="020B0604020202020204" pitchFamily="34" charset="0"/>
                        <a:buChar char="•"/>
                      </a:pPr>
                      <a:r>
                        <a:rPr lang="en-US" sz="1400" kern="1200">
                          <a:solidFill>
                            <a:schemeClr val="tx1"/>
                          </a:solidFill>
                          <a:latin typeface="Segoe UI" panose="020B0502040204020203" pitchFamily="34" charset="0"/>
                          <a:ea typeface="+mn-ea"/>
                          <a:cs typeface="Segoe UI" panose="020B0502040204020203" pitchFamily="34" charset="0"/>
                        </a:rPr>
                        <a:t>Your workloads depend on claims-based authentication using protocols like Kerberos or NTLM.</a:t>
                      </a:r>
                    </a:p>
                    <a:p>
                      <a:pPr marL="171450" indent="-171450">
                        <a:buFont typeface="Arial" panose="020B0604020202020204" pitchFamily="34" charset="0"/>
                        <a:buChar char="•"/>
                      </a:pPr>
                      <a:r>
                        <a:rPr lang="en-US" sz="1400" kern="1200">
                          <a:solidFill>
                            <a:schemeClr val="tx1"/>
                          </a:solidFill>
                          <a:latin typeface="Segoe UI" panose="020B0502040204020203" pitchFamily="34" charset="0"/>
                          <a:ea typeface="+mn-ea"/>
                          <a:cs typeface="Segoe UI" panose="020B0502040204020203" pitchFamily="34" charset="0"/>
                        </a:rPr>
                        <a:t>Your workload virtual machines need to be domain-joined for management or application of Active Directory group policy purposes.</a:t>
                      </a:r>
                    </a:p>
                    <a:p>
                      <a:endParaRPr lang="en-US" sz="1400">
                        <a:latin typeface="Segoe UI" panose="020B0502040204020203" pitchFamily="34" charset="0"/>
                        <a:cs typeface="Segoe UI" panose="020B0502040204020203" pitchFamily="34" charset="0"/>
                      </a:endParaRPr>
                    </a:p>
                  </a:txBody>
                  <a:tcPr marL="91720" marR="91720" marT="45860" marB="45860"/>
                </a:tc>
                <a:tc>
                  <a:txBody>
                    <a:bodyPr/>
                    <a:lstStyle/>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You need single sign on capability across multiple identity management systems</a:t>
                      </a:r>
                    </a:p>
                  </a:txBody>
                  <a:tcPr marL="91720" marR="91720" marT="45860" marB="45860"/>
                </a:tc>
                <a:extLst>
                  <a:ext uri="{0D108BD9-81ED-4DB2-BD59-A6C34878D82A}">
                    <a16:rowId xmlns:a16="http://schemas.microsoft.com/office/drawing/2014/main" val="2712141786"/>
                  </a:ext>
                </a:extLst>
              </a:tr>
            </a:tbl>
          </a:graphicData>
        </a:graphic>
      </p:graphicFrame>
      <p:sp>
        <p:nvSpPr>
          <p:cNvPr id="6" name="Title 3">
            <a:extLst>
              <a:ext uri="{FF2B5EF4-FFF2-40B4-BE49-F238E27FC236}">
                <a16:creationId xmlns:a16="http://schemas.microsoft.com/office/drawing/2014/main" id="{122BF2B8-7B45-4773-B8E7-C8C28C8D10B9}"/>
              </a:ext>
            </a:extLst>
          </p:cNvPr>
          <p:cNvSpPr>
            <a:spLocks noGrp="1"/>
          </p:cNvSpPr>
          <p:nvPr>
            <p:ph type="title"/>
          </p:nvPr>
        </p:nvSpPr>
        <p:spPr>
          <a:xfrm>
            <a:off x="171366" y="0"/>
            <a:ext cx="11888047" cy="917575"/>
          </a:xfrm>
        </p:spPr>
        <p:txBody>
          <a:bodyPr/>
          <a:lstStyle/>
          <a:p>
            <a:r>
              <a:rPr lang="en-US" sz="3600">
                <a:latin typeface="Segoe UI Semibold" panose="020B0702040204020203" pitchFamily="34" charset="0"/>
                <a:cs typeface="Segoe UI Semibold" panose="020B0702040204020203" pitchFamily="34" charset="0"/>
              </a:rPr>
              <a:t>Identity management patterns</a:t>
            </a:r>
          </a:p>
        </p:txBody>
      </p:sp>
      <p:sp>
        <p:nvSpPr>
          <p:cNvPr id="7" name="TextBox 6">
            <a:extLst>
              <a:ext uri="{FF2B5EF4-FFF2-40B4-BE49-F238E27FC236}">
                <a16:creationId xmlns:a16="http://schemas.microsoft.com/office/drawing/2014/main" id="{93307929-5287-407C-A5FA-7A54D82DA240}"/>
              </a:ext>
            </a:extLst>
          </p:cNvPr>
          <p:cNvSpPr txBox="1"/>
          <p:nvPr/>
        </p:nvSpPr>
        <p:spPr>
          <a:xfrm>
            <a:off x="116696" y="6505160"/>
            <a:ext cx="5023562" cy="489365"/>
          </a:xfrm>
          <a:prstGeom prst="rect">
            <a:avLst/>
          </a:prstGeom>
          <a:noFill/>
        </p:spPr>
        <p:txBody>
          <a:bodyPr wrap="square" lIns="182880" tIns="146304" rIns="182880" bIns="146304" rtlCol="0">
            <a:spAutoFit/>
          </a:bodyPr>
          <a:lstStyle/>
          <a:p>
            <a:pPr>
              <a:lnSpc>
                <a:spcPct val="90000"/>
              </a:lnSpc>
              <a:spcAft>
                <a:spcPts val="600"/>
              </a:spcAft>
            </a:pPr>
            <a:r>
              <a:rPr lang="en-US" sz="1400" i="1" dirty="0">
                <a:gradFill>
                  <a:gsLst>
                    <a:gs pos="2917">
                      <a:schemeClr val="tx1"/>
                    </a:gs>
                    <a:gs pos="30000">
                      <a:schemeClr val="tx1"/>
                    </a:gs>
                  </a:gsLst>
                  <a:lin ang="5400000" scaled="0"/>
                </a:gradFill>
                <a:hlinkClick r:id="rId3"/>
              </a:rPr>
              <a:t>Learn more</a:t>
            </a:r>
            <a:endParaRPr lang="en-US" sz="1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4379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00062" y="466301"/>
            <a:ext cx="11237870" cy="565027"/>
          </a:xfrm>
        </p:spPr>
        <p:txBody>
          <a:bodyPr>
            <a:noAutofit/>
          </a:bodyPr>
          <a:lstStyle/>
          <a:p>
            <a:r>
              <a:rPr lang="en-US">
                <a:latin typeface="Segoe UI Semibold" panose="020B0702040204020203" pitchFamily="34" charset="0"/>
                <a:cs typeface="Segoe UI Semibold" panose="020B0702040204020203" pitchFamily="34" charset="0"/>
              </a:rPr>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362462" y="5171078"/>
            <a:ext cx="8323993"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9128481" y="1436852"/>
            <a:ext cx="2325547" cy="2514198"/>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337924" y="1436852"/>
            <a:ext cx="2325547" cy="2514198"/>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278830" y="2054351"/>
            <a:ext cx="2443733" cy="1714634"/>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400" b="1" dirty="0">
                <a:solidFill>
                  <a:srgbClr val="243A5E"/>
                </a:solidFill>
                <a:latin typeface="Segoe UI Semibold"/>
                <a:ea typeface="+mn-lt"/>
                <a:cs typeface="Segoe UI Semibold"/>
              </a:rPr>
              <a:t>Ready</a:t>
            </a:r>
          </a:p>
          <a:p>
            <a:pPr algn="ctr" defTabSz="932563">
              <a:spcBef>
                <a:spcPts val="1224"/>
              </a:spcBef>
              <a:defRPr/>
            </a:pPr>
            <a:r>
              <a:rPr lang="en-US" sz="1000" dirty="0">
                <a:solidFill>
                  <a:srgbClr val="000000"/>
                </a:solidFill>
                <a:latin typeface="Segoe UI"/>
                <a:ea typeface="+mn-lt"/>
                <a:cs typeface="Calibri" panose="020F0502020204030204"/>
              </a:rPr>
              <a:t> </a:t>
            </a:r>
            <a:r>
              <a:rPr lang="en-US" sz="1200" dirty="0">
                <a:solidFill>
                  <a:srgbClr val="000000"/>
                </a:solidFill>
                <a:latin typeface="Segoe UI"/>
                <a:ea typeface="+mn-lt"/>
                <a:cs typeface="Calibri" panose="020F0502020204030204"/>
              </a:rPr>
              <a:t>  </a:t>
            </a:r>
            <a:r>
              <a:rPr lang="en-US" sz="1200" dirty="0">
                <a:solidFill>
                  <a:srgbClr val="000000">
                    <a:lumMod val="50000"/>
                  </a:srgbClr>
                </a:solidFill>
                <a:latin typeface="Segoe UI"/>
                <a:ea typeface="+mn-lt"/>
                <a:cs typeface="Calibri" panose="020F0502020204030204"/>
              </a:rPr>
              <a:t>Azure setup guide</a:t>
            </a:r>
          </a:p>
          <a:p>
            <a:pPr algn="ctr" defTabSz="932563">
              <a:spcBef>
                <a:spcPts val="1224"/>
              </a:spcBef>
              <a:defRPr/>
            </a:pPr>
            <a:r>
              <a:rPr lang="en-US" sz="1200" dirty="0">
                <a:solidFill>
                  <a:srgbClr val="000000">
                    <a:lumMod val="50000"/>
                  </a:srgbClr>
                </a:solidFill>
                <a:latin typeface="Segoe UI"/>
                <a:ea typeface="+mn-lt"/>
                <a:cs typeface="Calibri" panose="020F0502020204030204"/>
              </a:rPr>
              <a:t>First landing zone</a:t>
            </a:r>
          </a:p>
          <a:p>
            <a:pPr algn="ctr" defTabSz="932563">
              <a:spcBef>
                <a:spcPts val="1224"/>
              </a:spcBef>
              <a:defRPr/>
            </a:pPr>
            <a:r>
              <a:rPr lang="en-US" sz="1200" dirty="0">
                <a:solidFill>
                  <a:srgbClr val="000000">
                    <a:lumMod val="50000"/>
                  </a:srgbClr>
                </a:solidFill>
                <a:latin typeface="Segoe UI"/>
                <a:ea typeface="+mn-lt"/>
                <a:cs typeface="Calibri" panose="020F0502020204030204"/>
              </a:rPr>
              <a:t>Expand the landing zone</a:t>
            </a:r>
          </a:p>
          <a:p>
            <a:pPr algn="ctr" defTabSz="932563">
              <a:spcBef>
                <a:spcPts val="1224"/>
              </a:spcBef>
              <a:defRPr/>
            </a:pPr>
            <a:r>
              <a:rPr lang="en-US" sz="1200" dirty="0">
                <a:solidFill>
                  <a:srgbClr val="000000">
                    <a:lumMod val="50000"/>
                  </a:srgbClr>
                </a:solidFill>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540797" y="1436852"/>
            <a:ext cx="2325547" cy="2514198"/>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81703" y="2054351"/>
            <a:ext cx="2443733" cy="1714634"/>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428" b="1">
                <a:solidFill>
                  <a:srgbClr val="243A5E"/>
                </a:solidFill>
                <a:latin typeface="Segoe UI Semibold" panose="020B0702040204020203" pitchFamily="34" charset="0"/>
                <a:ea typeface="+mn-lt"/>
                <a:cs typeface="Segoe UI Semibold" panose="020B0702040204020203" pitchFamily="34" charset="0"/>
              </a:rPr>
              <a:t>Plan</a:t>
            </a:r>
          </a:p>
          <a:p>
            <a:pPr algn="ctr" defTabSz="932563">
              <a:spcBef>
                <a:spcPts val="1224"/>
              </a:spcBef>
              <a:defRPr/>
            </a:pPr>
            <a:r>
              <a:rPr lang="en-US" sz="1020">
                <a:solidFill>
                  <a:srgbClr val="000000"/>
                </a:solidFill>
                <a:latin typeface="Segoe UI"/>
                <a:ea typeface="+mn-lt"/>
                <a:cs typeface="Calibri" panose="020F0502020204030204"/>
              </a:rPr>
              <a:t> </a:t>
            </a:r>
            <a:r>
              <a:rPr lang="en-US" sz="1224">
                <a:solidFill>
                  <a:srgbClr val="000000"/>
                </a:solidFill>
                <a:latin typeface="Segoe UI"/>
                <a:ea typeface="+mn-lt"/>
                <a:cs typeface="Calibri" panose="020F0502020204030204"/>
              </a:rPr>
              <a:t>  </a:t>
            </a:r>
            <a:r>
              <a:rPr lang="en-US" sz="1224">
                <a:solidFill>
                  <a:srgbClr val="000000">
                    <a:lumMod val="50000"/>
                  </a:srgbClr>
                </a:solidFill>
                <a:latin typeface="Segoe UI"/>
                <a:ea typeface="+mn-lt"/>
                <a:cs typeface="Calibri" panose="020F0502020204030204"/>
              </a:rPr>
              <a:t> Digital estate</a:t>
            </a:r>
          </a:p>
          <a:p>
            <a:pPr algn="ctr" defTabSz="932563">
              <a:spcBef>
                <a:spcPts val="1224"/>
              </a:spcBef>
              <a:defRPr/>
            </a:pPr>
            <a:r>
              <a:rPr lang="en-US" sz="1224">
                <a:solidFill>
                  <a:srgbClr val="000000">
                    <a:lumMod val="50000"/>
                  </a:srgbClr>
                </a:solidFill>
                <a:latin typeface="Segoe UI"/>
                <a:ea typeface="+mn-lt"/>
                <a:cs typeface="Calibri" panose="020F0502020204030204"/>
              </a:rPr>
              <a:t>Initial organization alignment</a:t>
            </a:r>
          </a:p>
          <a:p>
            <a:pPr algn="ctr" defTabSz="932563">
              <a:spcBef>
                <a:spcPts val="1224"/>
              </a:spcBef>
              <a:defRPr/>
            </a:pPr>
            <a:r>
              <a:rPr lang="en-US" sz="1224">
                <a:solidFill>
                  <a:srgbClr val="000000">
                    <a:lumMod val="50000"/>
                  </a:srgbClr>
                </a:solidFill>
                <a:latin typeface="Segoe UI"/>
                <a:ea typeface="+mn-lt"/>
                <a:cs typeface="Calibri" panose="020F0502020204030204"/>
              </a:rPr>
              <a:t>Skills readiness plan</a:t>
            </a:r>
          </a:p>
          <a:p>
            <a:pPr algn="ctr" defTabSz="932563">
              <a:spcBef>
                <a:spcPts val="1224"/>
              </a:spcBef>
              <a:defRPr/>
            </a:pPr>
            <a:r>
              <a:rPr lang="en-US" sz="1224">
                <a:solidFill>
                  <a:srgbClr val="000000">
                    <a:lumMod val="50000"/>
                  </a:srgbClr>
                </a:solidFill>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362462" y="1261534"/>
            <a:ext cx="8323993" cy="2864837"/>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9090310" y="1812170"/>
            <a:ext cx="2401887" cy="318286"/>
          </a:xfrm>
          <a:prstGeom prst="rect">
            <a:avLst/>
          </a:prstGeom>
        </p:spPr>
        <p:txBody>
          <a:bodyPr wrap="square" anchor="t">
            <a:spAutoFit/>
          </a:bodyPr>
          <a:lstStyle/>
          <a:p>
            <a:pPr algn="ctr" defTabSz="932597">
              <a:defRPr/>
            </a:pPr>
            <a:r>
              <a:rPr lang="en-US" sz="1428" b="1" dirty="0">
                <a:solidFill>
                  <a:srgbClr val="243A5E"/>
                </a:solidFill>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313089" y="1599871"/>
            <a:ext cx="375217" cy="37304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518294" y="1655145"/>
            <a:ext cx="370554" cy="26249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209825" y="1545577"/>
            <a:ext cx="162857" cy="280472"/>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21510" y="1436852"/>
            <a:ext cx="2325547" cy="2514198"/>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62416" y="2054351"/>
            <a:ext cx="2443733" cy="1714634"/>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428" b="1">
                <a:solidFill>
                  <a:srgbClr val="243A5E"/>
                </a:solidFill>
                <a:latin typeface="Segoe UI Semibold" panose="020B0702040204020203" pitchFamily="34" charset="0"/>
                <a:ea typeface="+mn-lt"/>
                <a:cs typeface="Segoe UI Semibold" panose="020B0702040204020203" pitchFamily="34" charset="0"/>
              </a:rPr>
              <a:t>Define strategy</a:t>
            </a:r>
          </a:p>
          <a:p>
            <a:pPr algn="ctr" defTabSz="932563">
              <a:spcBef>
                <a:spcPts val="1224"/>
              </a:spcBef>
              <a:defRPr/>
            </a:pPr>
            <a:r>
              <a:rPr lang="en-US" sz="1020">
                <a:solidFill>
                  <a:srgbClr val="000000"/>
                </a:solidFill>
                <a:latin typeface="Segoe UI"/>
                <a:ea typeface="+mn-lt"/>
                <a:cs typeface="Calibri" panose="020F0502020204030204"/>
              </a:rPr>
              <a:t> </a:t>
            </a:r>
            <a:r>
              <a:rPr lang="en-US" sz="1224">
                <a:solidFill>
                  <a:srgbClr val="000000"/>
                </a:solidFill>
                <a:latin typeface="Segoe UI"/>
                <a:ea typeface="+mn-lt"/>
                <a:cs typeface="Calibri" panose="020F0502020204030204"/>
              </a:rPr>
              <a:t>  </a:t>
            </a:r>
            <a:r>
              <a:rPr lang="en-US" sz="1224">
                <a:solidFill>
                  <a:srgbClr val="000000">
                    <a:lumMod val="50000"/>
                  </a:srgbClr>
                </a:solidFill>
                <a:latin typeface="Segoe UI"/>
                <a:ea typeface="+mn-lt"/>
                <a:cs typeface="Calibri" panose="020F0502020204030204"/>
              </a:rPr>
              <a:t>Understand motivations</a:t>
            </a:r>
          </a:p>
          <a:p>
            <a:pPr algn="ctr" defTabSz="932563">
              <a:spcBef>
                <a:spcPts val="1224"/>
              </a:spcBef>
              <a:defRPr/>
            </a:pPr>
            <a:r>
              <a:rPr lang="en-US" sz="1224">
                <a:solidFill>
                  <a:srgbClr val="000000">
                    <a:lumMod val="50000"/>
                  </a:srgbClr>
                </a:solidFill>
                <a:latin typeface="Segoe UI"/>
                <a:ea typeface="+mn-lt"/>
                <a:cs typeface="Calibri" panose="020F0502020204030204"/>
              </a:rPr>
              <a:t> Business outcomes</a:t>
            </a:r>
          </a:p>
          <a:p>
            <a:pPr algn="ctr" defTabSz="932563">
              <a:spcBef>
                <a:spcPts val="1224"/>
              </a:spcBef>
              <a:defRPr/>
            </a:pPr>
            <a:r>
              <a:rPr lang="en-US" sz="1224">
                <a:solidFill>
                  <a:srgbClr val="000000">
                    <a:lumMod val="50000"/>
                  </a:srgbClr>
                </a:solidFill>
                <a:latin typeface="Segoe UI"/>
                <a:ea typeface="+mn-lt"/>
                <a:cs typeface="Calibri" panose="020F0502020204030204"/>
              </a:rPr>
              <a:t>Business justification</a:t>
            </a:r>
          </a:p>
          <a:p>
            <a:pPr algn="ctr" defTabSz="932563">
              <a:spcBef>
                <a:spcPts val="1224"/>
              </a:spcBef>
              <a:defRPr/>
            </a:pPr>
            <a:r>
              <a:rPr lang="en-US" sz="1224">
                <a:solidFill>
                  <a:srgbClr val="000000">
                    <a:lumMod val="50000"/>
                  </a:srgbClr>
                </a:solidFill>
                <a:latin typeface="Segoe UI"/>
                <a:ea typeface="+mn-lt"/>
                <a:cs typeface="Calibri" panose="020F0502020204030204"/>
              </a:rPr>
              <a:t>Prioritize project</a:t>
            </a:r>
            <a:endParaRPr lang="en-US">
              <a:solidFill>
                <a:srgbClr val="000000"/>
              </a:solidFill>
              <a:latin typeface="Segoe UI"/>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716999" y="1618449"/>
            <a:ext cx="334569" cy="33588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lin ang="5400000" scaled="1"/>
              </a:gradFill>
              <a:latin typeface="Segoe UI"/>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966488" y="4315726"/>
            <a:ext cx="5115941" cy="1710706"/>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606268" y="4444188"/>
            <a:ext cx="2325547" cy="145378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612862" y="5073924"/>
            <a:ext cx="2312357" cy="79385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428" b="1">
                <a:solidFill>
                  <a:srgbClr val="243A5E"/>
                </a:solidFill>
                <a:latin typeface="Segoe UI Semibold" panose="020B0702040204020203" pitchFamily="34" charset="0"/>
                <a:ea typeface="+mn-lt"/>
                <a:cs typeface="Segoe UI Semibold" panose="020B0702040204020203" pitchFamily="34" charset="0"/>
              </a:rPr>
              <a:t>Manage</a:t>
            </a:r>
          </a:p>
          <a:p>
            <a:pPr algn="ctr" defTabSz="932563">
              <a:lnSpc>
                <a:spcPct val="90000"/>
              </a:lnSpc>
              <a:defRPr/>
            </a:pPr>
            <a:r>
              <a:rPr lang="en-US" sz="1122">
                <a:solidFill>
                  <a:srgbClr val="000000"/>
                </a:solidFill>
                <a:latin typeface="Segoe UI" panose="020B0502040204020203" pitchFamily="34" charset="0"/>
                <a:ea typeface="+mn-lt"/>
                <a:cs typeface="Segoe UI" panose="020B0502040204020203" pitchFamily="34" charset="0"/>
              </a:rPr>
              <a:t>Business commitments</a:t>
            </a:r>
          </a:p>
          <a:p>
            <a:pPr algn="ctr" defTabSz="932563">
              <a:lnSpc>
                <a:spcPct val="90000"/>
              </a:lnSpc>
              <a:defRPr/>
            </a:pPr>
            <a:r>
              <a:rPr lang="en-US" sz="1122">
                <a:solidFill>
                  <a:srgbClr val="000000"/>
                </a:solidFill>
                <a:latin typeface="Segoe UI" panose="020B0502040204020203" pitchFamily="34" charset="0"/>
                <a:ea typeface="+mn-lt"/>
                <a:cs typeface="Segoe UI" panose="020B0502040204020203" pitchFamily="34" charset="0"/>
              </a:rPr>
              <a:t>operations baseline •</a:t>
            </a:r>
            <a:br>
              <a:rPr lang="en-US" sz="1122">
                <a:solidFill>
                  <a:srgbClr val="000000"/>
                </a:solidFill>
                <a:latin typeface="Segoe UI" panose="020B0502040204020203" pitchFamily="34" charset="0"/>
                <a:ea typeface="+mn-lt"/>
                <a:cs typeface="Segoe UI" panose="020B0502040204020203" pitchFamily="34" charset="0"/>
              </a:rPr>
            </a:br>
            <a:r>
              <a:rPr lang="en-US" sz="1122">
                <a:solidFill>
                  <a:srgbClr val="000000"/>
                </a:solidFill>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634498" y="4610253"/>
            <a:ext cx="269084" cy="3669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117103" y="4444188"/>
            <a:ext cx="2325547" cy="145378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233034" y="5073924"/>
            <a:ext cx="2093684" cy="771418"/>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lnSpc>
                <a:spcPct val="90000"/>
              </a:lnSpc>
              <a:defRPr/>
            </a:pPr>
            <a:r>
              <a:rPr lang="en-US" sz="1428" b="1">
                <a:solidFill>
                  <a:srgbClr val="243A5E"/>
                </a:solidFill>
                <a:latin typeface="Segoe UI Semibold" panose="020B0702040204020203" pitchFamily="34" charset="0"/>
                <a:ea typeface="+mn-lt"/>
                <a:cs typeface="Segoe UI Semibold" panose="020B0702040204020203" pitchFamily="34" charset="0"/>
              </a:rPr>
              <a:t>Govern</a:t>
            </a:r>
          </a:p>
          <a:p>
            <a:pPr algn="ctr" defTabSz="932563">
              <a:lnSpc>
                <a:spcPct val="90000"/>
              </a:lnSpc>
              <a:defRPr/>
            </a:pPr>
            <a:r>
              <a:rPr lang="en-US" sz="1122">
                <a:solidFill>
                  <a:srgbClr val="000000"/>
                </a:solidFill>
                <a:latin typeface="Segoe UI" panose="020B0502040204020203" pitchFamily="34" charset="0"/>
                <a:ea typeface="+mn-lt"/>
                <a:cs typeface="Segoe UI" panose="020B0502040204020203" pitchFamily="34" charset="0"/>
              </a:rPr>
              <a:t>Methodology • Benchmark</a:t>
            </a:r>
          </a:p>
          <a:p>
            <a:pPr algn="ctr" defTabSz="932563">
              <a:lnSpc>
                <a:spcPct val="90000"/>
              </a:lnSpc>
              <a:defRPr/>
            </a:pPr>
            <a:r>
              <a:rPr lang="en-US" sz="1122">
                <a:solidFill>
                  <a:srgbClr val="000000"/>
                </a:solidFill>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6096512" y="4610253"/>
            <a:ext cx="366728" cy="3669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612736" y="2017497"/>
            <a:ext cx="1738015" cy="1067386"/>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defRPr/>
            </a:pPr>
            <a:r>
              <a:rPr lang="en-US" sz="1224" b="1" dirty="0">
                <a:solidFill>
                  <a:srgbClr val="243A5E"/>
                </a:solidFill>
                <a:latin typeface="Segoe UI Semibold" panose="020B0702040204020203" pitchFamily="34" charset="0"/>
                <a:ea typeface="+mn-lt"/>
                <a:cs typeface="Segoe UI Semibold" panose="020B0702040204020203" pitchFamily="34" charset="0"/>
              </a:rPr>
              <a:t>Migrate</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Migration Guide</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 First workload migration</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Expanded scenarios</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Best practice validation</a:t>
            </a:r>
          </a:p>
          <a:p>
            <a:pPr defTabSz="932563">
              <a:defRPr/>
            </a:pPr>
            <a:r>
              <a:rPr lang="en-US" sz="1020" dirty="0">
                <a:solidFill>
                  <a:srgbClr val="000000"/>
                </a:solidFill>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612737" y="2995624"/>
            <a:ext cx="1642998" cy="92667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defRPr/>
            </a:pPr>
            <a:r>
              <a:rPr lang="en-US" sz="1224" b="1">
                <a:solidFill>
                  <a:srgbClr val="243A5E"/>
                </a:solidFill>
                <a:latin typeface="Segoe UI Semibold" panose="020B0702040204020203" pitchFamily="34" charset="0"/>
                <a:ea typeface="+mn-lt"/>
                <a:cs typeface="Segoe UI Semibold" panose="020B0702040204020203" pitchFamily="34" charset="0"/>
              </a:rPr>
              <a:t>Innovate</a:t>
            </a:r>
          </a:p>
          <a:p>
            <a:pPr defTabSz="932563">
              <a:defRPr/>
            </a:pPr>
            <a:r>
              <a:rPr lang="en-US" sz="1020">
                <a:solidFill>
                  <a:srgbClr val="000000"/>
                </a:solidFill>
                <a:latin typeface="Segoe UI" panose="020B0502040204020203" pitchFamily="34" charset="0"/>
                <a:ea typeface="+mn-lt"/>
                <a:cs typeface="Segoe UI" panose="020B0502040204020203" pitchFamily="34" charset="0"/>
              </a:rPr>
              <a:t>• Innovation guide</a:t>
            </a:r>
          </a:p>
          <a:p>
            <a:pPr defTabSz="932563">
              <a:defRPr/>
            </a:pPr>
            <a:r>
              <a:rPr lang="en-US" sz="1020">
                <a:solidFill>
                  <a:srgbClr val="000000"/>
                </a:solidFill>
                <a:latin typeface="Segoe UI" panose="020B0502040204020203" pitchFamily="34" charset="0"/>
                <a:ea typeface="+mn-lt"/>
                <a:cs typeface="Segoe UI" panose="020B0502040204020203" pitchFamily="34" charset="0"/>
              </a:rPr>
              <a:t>• Expanded scenarios</a:t>
            </a:r>
          </a:p>
          <a:p>
            <a:pPr defTabSz="932563">
              <a:defRPr/>
            </a:pPr>
            <a:r>
              <a:rPr lang="en-US" sz="1020">
                <a:solidFill>
                  <a:srgbClr val="000000"/>
                </a:solidFill>
                <a:latin typeface="Segoe UI" panose="020B0502040204020203" pitchFamily="34" charset="0"/>
                <a:ea typeface="+mn-lt"/>
                <a:cs typeface="Segoe UI" panose="020B0502040204020203" pitchFamily="34" charset="0"/>
              </a:rPr>
              <a:t>• Best practice validation</a:t>
            </a:r>
          </a:p>
          <a:p>
            <a:pPr defTabSz="932563">
              <a:defRPr/>
            </a:pPr>
            <a:r>
              <a:rPr lang="en-US" sz="1020">
                <a:solidFill>
                  <a:srgbClr val="000000"/>
                </a:solidFill>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385402" y="2238718"/>
            <a:ext cx="158737" cy="17450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342341" y="3087546"/>
            <a:ext cx="244858" cy="231255"/>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3055337" y="2693951"/>
            <a:ext cx="63630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866100" y="2693951"/>
            <a:ext cx="63630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659052" y="2487193"/>
            <a:ext cx="677776" cy="161424"/>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659052" y="2739287"/>
            <a:ext cx="677776" cy="256338"/>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B20B90D-A75E-4EF9-B5F8-CEA36BD29A2C}"/>
              </a:ext>
            </a:extLst>
          </p:cNvPr>
          <p:cNvSpPr/>
          <p:nvPr/>
        </p:nvSpPr>
        <p:spPr>
          <a:xfrm>
            <a:off x="6093844" y="3308920"/>
            <a:ext cx="248835" cy="382308"/>
          </a:xfrm>
          <a:prstGeom prst="rect">
            <a:avLst/>
          </a:prstGeom>
        </p:spPr>
        <p:txBody>
          <a:bodyPr wrap="none">
            <a:spAutoFit/>
          </a:bodyPr>
          <a:lstStyle/>
          <a:p>
            <a:pPr defTabSz="932597"/>
            <a:r>
              <a:rPr lang="en-US" sz="1836">
                <a:solidFill>
                  <a:srgbClr val="000000"/>
                </a:solidFill>
                <a:latin typeface="Times New Roman" panose="02020603050405020304" pitchFamily="18" charset="0"/>
              </a:rPr>
              <a:t> </a:t>
            </a:r>
            <a:endParaRPr lang="en-US" sz="1836">
              <a:solidFill>
                <a:srgbClr val="000000"/>
              </a:solidFill>
              <a:latin typeface="Segoe UI"/>
            </a:endParaRPr>
          </a:p>
        </p:txBody>
      </p: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CEA3-0859-41D5-95A5-9EED5BFC19AE}"/>
              </a:ext>
            </a:extLst>
          </p:cNvPr>
          <p:cNvSpPr>
            <a:spLocks noGrp="1"/>
          </p:cNvSpPr>
          <p:nvPr>
            <p:ph type="title"/>
          </p:nvPr>
        </p:nvSpPr>
        <p:spPr/>
        <p:txBody>
          <a:bodyPr/>
          <a:lstStyle/>
          <a:p>
            <a:r>
              <a:rPr lang="en-US" sz="4000">
                <a:latin typeface="Segoe UI Semibold" panose="020B0702040204020203" pitchFamily="34" charset="0"/>
                <a:cs typeface="Segoe UI Semibold" panose="020B0702040204020203" pitchFamily="34" charset="0"/>
              </a:rPr>
              <a:t>Encryption | Best practices</a:t>
            </a:r>
          </a:p>
        </p:txBody>
      </p:sp>
      <p:sp>
        <p:nvSpPr>
          <p:cNvPr id="4" name="Rectangle 3">
            <a:extLst>
              <a:ext uri="{FF2B5EF4-FFF2-40B4-BE49-F238E27FC236}">
                <a16:creationId xmlns:a16="http://schemas.microsoft.com/office/drawing/2014/main" id="{F8E9AAA9-87F4-4A3F-87A8-443919C4086E}"/>
              </a:ext>
            </a:extLst>
          </p:cNvPr>
          <p:cNvSpPr/>
          <p:nvPr/>
        </p:nvSpPr>
        <p:spPr>
          <a:xfrm>
            <a:off x="529026" y="1260617"/>
            <a:ext cx="10477893" cy="5024452"/>
          </a:xfrm>
          <a:prstGeom prst="rect">
            <a:avLst/>
          </a:prstGeom>
        </p:spPr>
        <p:txBody>
          <a:bodyPr wrap="square">
            <a:spAutoFit/>
          </a:bodyPr>
          <a:lstStyle/>
          <a:p>
            <a:pPr marL="285750" indent="-285750">
              <a:spcAft>
                <a:spcPts val="300"/>
              </a:spcAft>
              <a:buFont typeface="Wingdings" panose="05000000000000000000" pitchFamily="2" charset="2"/>
              <a:buChar char="ü"/>
            </a:pPr>
            <a:r>
              <a:rPr lang="en-US" sz="2400">
                <a:solidFill>
                  <a:srgbClr val="171717"/>
                </a:solidFill>
                <a:latin typeface="Segoe UI" panose="020B0502040204020203" pitchFamily="34" charset="0"/>
              </a:rPr>
              <a:t>Encrypting data protects it against unauthorized access. </a:t>
            </a:r>
          </a:p>
          <a:p>
            <a:pPr marL="285750" indent="-285750">
              <a:spcAft>
                <a:spcPts val="300"/>
              </a:spcAft>
              <a:buFont typeface="Wingdings" panose="05000000000000000000" pitchFamily="2" charset="2"/>
              <a:buChar char="ü"/>
            </a:pPr>
            <a:r>
              <a:rPr lang="en-US" sz="2400">
                <a:solidFill>
                  <a:srgbClr val="171717"/>
                </a:solidFill>
                <a:latin typeface="Segoe UI" panose="020B0502040204020203" pitchFamily="34" charset="0"/>
              </a:rPr>
              <a:t>Corporate policy and third-party compliance are the biggest drivers when planning an encryption strategy.</a:t>
            </a:r>
          </a:p>
          <a:p>
            <a:pPr marL="285750" indent="-285750">
              <a:spcAft>
                <a:spcPts val="300"/>
              </a:spcAft>
              <a:buFont typeface="Wingdings" panose="05000000000000000000" pitchFamily="2" charset="2"/>
              <a:buChar char="ü"/>
            </a:pPr>
            <a:r>
              <a:rPr lang="en-US" sz="2400">
                <a:solidFill>
                  <a:srgbClr val="171717"/>
                </a:solidFill>
                <a:latin typeface="Segoe UI" panose="020B0502040204020203" pitchFamily="34" charset="0"/>
              </a:rPr>
              <a:t>Encrypting resources is desirable, however, encryption has costs that can increase latency and overall resource usage.</a:t>
            </a:r>
          </a:p>
          <a:p>
            <a:pPr marL="285750" indent="-285750">
              <a:spcAft>
                <a:spcPts val="300"/>
              </a:spcAft>
              <a:buFont typeface="Wingdings" panose="05000000000000000000" pitchFamily="2" charset="2"/>
              <a:buChar char="ü"/>
            </a:pPr>
            <a:r>
              <a:rPr lang="en-US" sz="2400">
                <a:solidFill>
                  <a:srgbClr val="171717"/>
                </a:solidFill>
                <a:latin typeface="Segoe UI" panose="020B0502040204020203" pitchFamily="34" charset="0"/>
              </a:rPr>
              <a:t>For demanding workloads, striking the correct balance between encryption and performance, and determining how data and traffic is encrypted can be essential. </a:t>
            </a:r>
          </a:p>
          <a:p>
            <a:pPr marL="285750" indent="-285750">
              <a:spcAft>
                <a:spcPts val="300"/>
              </a:spcAft>
              <a:buFont typeface="Wingdings" panose="05000000000000000000" pitchFamily="2" charset="2"/>
              <a:buChar char="ü"/>
            </a:pPr>
            <a:r>
              <a:rPr lang="en-US" sz="2400">
                <a:solidFill>
                  <a:srgbClr val="171717"/>
                </a:solidFill>
                <a:latin typeface="Segoe UI" panose="020B0502040204020203" pitchFamily="34" charset="0"/>
              </a:rPr>
              <a:t>Encryption mechanisms can vary in cost and complexity, and both technical and policy requirements can influence your decisions on how encryption is applied and how you store and manage critical secrets and keys.</a:t>
            </a:r>
          </a:p>
          <a:p>
            <a:pPr marL="285750" indent="-285750">
              <a:spcAft>
                <a:spcPts val="300"/>
              </a:spcAft>
              <a:buFont typeface="Wingdings" panose="05000000000000000000" pitchFamily="2" charset="2"/>
              <a:buChar char="ü"/>
            </a:pPr>
            <a:endParaRPr lang="en-US" sz="2000">
              <a:solidFill>
                <a:srgbClr val="171717"/>
              </a:solidFill>
              <a:latin typeface="Segoe UI" panose="020B0502040204020203" pitchFamily="34" charset="0"/>
            </a:endParaRPr>
          </a:p>
        </p:txBody>
      </p:sp>
    </p:spTree>
    <p:extLst>
      <p:ext uri="{BB962C8B-B14F-4D97-AF65-F5344CB8AC3E}">
        <p14:creationId xmlns:p14="http://schemas.microsoft.com/office/powerpoint/2010/main" val="407374379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2DC2-0623-418A-8517-DFE8137BA92F}"/>
              </a:ext>
            </a:extLst>
          </p:cNvPr>
          <p:cNvSpPr>
            <a:spLocks noGrp="1"/>
          </p:cNvSpPr>
          <p:nvPr>
            <p:ph type="title"/>
          </p:nvPr>
        </p:nvSpPr>
        <p:spPr>
          <a:xfrm>
            <a:off x="502895" y="366713"/>
            <a:ext cx="11238030" cy="615553"/>
          </a:xfrm>
        </p:spPr>
        <p:txBody>
          <a:bodyPr/>
          <a:lstStyle/>
          <a:p>
            <a:r>
              <a:rPr lang="en-US" sz="4000"/>
              <a:t>Data protection</a:t>
            </a:r>
          </a:p>
        </p:txBody>
      </p:sp>
      <p:sp>
        <p:nvSpPr>
          <p:cNvPr id="3" name="Rectangle 2">
            <a:extLst>
              <a:ext uri="{FF2B5EF4-FFF2-40B4-BE49-F238E27FC236}">
                <a16:creationId xmlns:a16="http://schemas.microsoft.com/office/drawing/2014/main" id="{1E23B55B-6AE2-4B43-B0F7-FAB5942E8680}"/>
              </a:ext>
            </a:extLst>
          </p:cNvPr>
          <p:cNvSpPr/>
          <p:nvPr/>
        </p:nvSpPr>
        <p:spPr>
          <a:xfrm>
            <a:off x="502896" y="748814"/>
            <a:ext cx="11429098" cy="5343386"/>
          </a:xfrm>
          <a:prstGeom prst="rect">
            <a:avLst/>
          </a:prstGeom>
        </p:spPr>
        <p:txBody>
          <a:bodyPr wrap="square">
            <a:spAutoFit/>
          </a:bodyPr>
          <a:lstStyle/>
          <a:p>
            <a:pPr marL="466371" marR="0" lvl="1" indent="0" algn="l" defTabSz="932742" rtl="0" eaLnBrk="1" fontAlgn="auto" latinLnBrk="0" hangingPunct="1">
              <a:lnSpc>
                <a:spcPct val="107000"/>
              </a:lnSpc>
              <a:spcBef>
                <a:spcPts val="0"/>
              </a:spcBef>
              <a:spcAft>
                <a:spcPts val="0"/>
              </a:spcAft>
              <a:buClrTx/>
              <a:buSzPts val="1000"/>
              <a:buFontTx/>
              <a:buNone/>
              <a:tabLst>
                <a:tab pos="781050" algn="l"/>
              </a:tabLst>
              <a:defRPr/>
            </a:pPr>
            <a:endParaRPr kumimoji="0" lang="en-US" sz="2000" b="1" i="0" u="none" strike="noStrike" kern="1200" cap="none" spc="0" normalizeH="0" baseline="0" noProof="0">
              <a:ln>
                <a:noFill/>
              </a:ln>
              <a:solidFill>
                <a:srgbClr val="171717"/>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a:p>
            <a:pPr marL="466371" marR="0" lvl="1"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Develop clear, simple, and well-communicated guidelines to identify, protect, and monitor the most important data assets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Establish the strongest protection for </a:t>
            </a:r>
            <a:r>
              <a:rPr lang="en-US" sz="2000">
                <a:solidFill>
                  <a:prstClr val="black"/>
                </a:solidFill>
                <a:latin typeface="Segoe UI"/>
              </a:rPr>
              <a:t>high value assets. </a:t>
            </a:r>
            <a:r>
              <a:rPr kumimoji="0" lang="en-US" sz="2000" b="0" i="0" u="none" strike="noStrike" kern="1200" cap="none" spc="0" normalizeH="0" baseline="0" noProof="0">
                <a:ln>
                  <a:noFill/>
                </a:ln>
                <a:solidFill>
                  <a:prstClr val="black"/>
                </a:solidFill>
                <a:effectLst/>
                <a:uLnTx/>
                <a:uFillTx/>
                <a:latin typeface="Segoe UI"/>
                <a:ea typeface="+mn-ea"/>
                <a:cs typeface="+mn-cs"/>
              </a:rPr>
              <a:t>Perform stringent analysis of HVA lifecycle and security dependencies and establish appropriate security controls and conditions. </a:t>
            </a:r>
          </a:p>
          <a:p>
            <a:pPr marR="0" lvl="0" algn="l" defTabSz="932742"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a:ln>
                <a:noFill/>
              </a:ln>
              <a:solidFill>
                <a:prstClr val="black"/>
              </a:solidFill>
              <a:effectLst/>
              <a:uLnTx/>
              <a:uFillTx/>
              <a:latin typeface="Segoe UI"/>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Once the data you need to protect has been identified, consider how you will protect the data </a:t>
            </a:r>
            <a:r>
              <a:rPr kumimoji="0" lang="en-US" sz="2000" b="0" i="1" u="none" strike="noStrike" kern="1200" cap="none" spc="0" normalizeH="0" baseline="0" noProof="0">
                <a:ln>
                  <a:noFill/>
                </a:ln>
                <a:solidFill>
                  <a:prstClr val="black"/>
                </a:solidFill>
                <a:effectLst/>
                <a:uLnTx/>
                <a:uFillTx/>
                <a:latin typeface="Segoe UI"/>
                <a:ea typeface="+mn-ea"/>
                <a:cs typeface="+mn-cs"/>
              </a:rPr>
              <a:t>at rest</a:t>
            </a:r>
            <a:r>
              <a:rPr kumimoji="0" lang="en-US" sz="2000" b="0" i="0" u="none" strike="noStrike" kern="1200" cap="none" spc="0" normalizeH="0" baseline="0" noProof="0">
                <a:ln>
                  <a:noFill/>
                </a:ln>
                <a:solidFill>
                  <a:prstClr val="black"/>
                </a:solidFill>
                <a:effectLst/>
                <a:uLnTx/>
                <a:uFillTx/>
                <a:latin typeface="Segoe UI"/>
                <a:ea typeface="+mn-ea"/>
                <a:cs typeface="+mn-cs"/>
              </a:rPr>
              <a:t> and data </a:t>
            </a:r>
            <a:r>
              <a:rPr kumimoji="0" lang="en-US" sz="2000" b="0" i="1" u="none" strike="noStrike" kern="1200" cap="none" spc="0" normalizeH="0" baseline="0" noProof="0">
                <a:ln>
                  <a:noFill/>
                </a:ln>
                <a:solidFill>
                  <a:prstClr val="black"/>
                </a:solidFill>
                <a:effectLst/>
                <a:uLnTx/>
                <a:uFillTx/>
                <a:latin typeface="Segoe UI"/>
                <a:ea typeface="+mn-ea"/>
                <a:cs typeface="+mn-cs"/>
              </a:rPr>
              <a:t>in transit</a:t>
            </a:r>
            <a:r>
              <a:rPr kumimoji="0" lang="en-US" sz="2000" b="0" i="0" u="none" strike="noStrike" kern="1200" cap="none" spc="0" normalizeH="0" baseline="0" noProof="0">
                <a:ln>
                  <a:noFill/>
                </a:ln>
                <a:solidFill>
                  <a:prstClr val="black"/>
                </a:solidFill>
                <a:effectLst/>
                <a:uLnTx/>
                <a:uFillTx/>
                <a:latin typeface="Segoe UI"/>
                <a:ea typeface="+mn-ea"/>
                <a:cs typeface="+mn-cs"/>
              </a:rPr>
              <a:t>.</a:t>
            </a:r>
          </a:p>
          <a:p>
            <a:pPr marL="752121"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Data at rest</a:t>
            </a:r>
            <a:r>
              <a:rPr kumimoji="0" lang="en-US" sz="2000" b="0" i="0" u="none" strike="noStrike" kern="1200" cap="none" spc="0" normalizeH="0" baseline="0" noProof="0">
                <a:ln>
                  <a:noFill/>
                </a:ln>
                <a:solidFill>
                  <a:prstClr val="black"/>
                </a:solidFill>
                <a:effectLst/>
                <a:uLnTx/>
                <a:uFillTx/>
                <a:latin typeface="Segoe UI"/>
                <a:ea typeface="+mn-ea"/>
                <a:cs typeface="+mn-cs"/>
              </a:rPr>
              <a:t>: Data that exists statically on physical media, whether magnetic or optical disk, on premises or in the cloud.</a:t>
            </a:r>
          </a:p>
          <a:p>
            <a:pPr marL="752121"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Data in transit</a:t>
            </a:r>
            <a:r>
              <a:rPr kumimoji="0" lang="en-US" sz="2000" b="0" i="0" u="none" strike="noStrike" kern="1200" cap="none" spc="0" normalizeH="0" baseline="0" noProof="0">
                <a:ln>
                  <a:noFill/>
                </a:ln>
                <a:solidFill>
                  <a:prstClr val="black"/>
                </a:solidFill>
                <a:effectLst/>
                <a:uLnTx/>
                <a:uFillTx/>
                <a:latin typeface="Segoe UI"/>
                <a:ea typeface="+mn-ea"/>
                <a:cs typeface="+mn-cs"/>
              </a:rPr>
              <a:t>: Data while it is being transferred between components, locations or programs, such as over the network, across a service bus (from on-premises to cloud and vice-versa), or during an input/output process.</a:t>
            </a:r>
            <a:endParaRPr lang="en-US" sz="2000">
              <a:solidFill>
                <a:prstClr val="black"/>
              </a:solidFill>
              <a:latin typeface="Segoe UI"/>
            </a:endParaRPr>
          </a:p>
          <a:p>
            <a:pPr marL="466371" marR="0" lvl="1" indent="0" algn="l" defTabSz="932742"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a:ln>
                <a:noFill/>
              </a:ln>
              <a:solidFill>
                <a:prstClr val="black"/>
              </a:solidFill>
              <a:effectLst/>
              <a:uLnTx/>
              <a:uFillTx/>
              <a:latin typeface="Segoe UI"/>
              <a:ea typeface="+mn-ea"/>
              <a:cs typeface="+mn-cs"/>
            </a:endParaRPr>
          </a:p>
          <a:p>
            <a:pPr marL="466371" marR="0" lvl="1"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107000"/>
              </a:lnSpc>
              <a:spcBef>
                <a:spcPts val="0"/>
              </a:spcBef>
              <a:spcAft>
                <a:spcPts val="0"/>
              </a:spcAft>
              <a:buClrTx/>
              <a:buSzPts val="1000"/>
              <a:buFont typeface="Symbol" panose="05050102010706020507" pitchFamily="18" charset="2"/>
              <a:buChar char=""/>
              <a:tabLst>
                <a:tab pos="781050" algn="l"/>
              </a:tabLst>
              <a:defRPr/>
            </a:pP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Times New Roman" panose="02020603050405020304" pitchFamily="18" charset="0"/>
              <a:cs typeface="+mn-cs"/>
            </a:endParaRPr>
          </a:p>
        </p:txBody>
      </p:sp>
      <p:sp>
        <p:nvSpPr>
          <p:cNvPr id="4" name="Rectangle 3">
            <a:extLst>
              <a:ext uri="{FF2B5EF4-FFF2-40B4-BE49-F238E27FC236}">
                <a16:creationId xmlns:a16="http://schemas.microsoft.com/office/drawing/2014/main" id="{96C52FBC-D8E6-4BBA-B1D6-61A9721195BA}"/>
              </a:ext>
            </a:extLst>
          </p:cNvPr>
          <p:cNvSpPr/>
          <p:nvPr/>
        </p:nvSpPr>
        <p:spPr>
          <a:xfrm>
            <a:off x="0" y="6513719"/>
            <a:ext cx="12736727" cy="369332"/>
          </a:xfrm>
          <a:prstGeom prst="rect">
            <a:avLst/>
          </a:prstGeom>
        </p:spPr>
        <p:txBody>
          <a:bodyPr wrap="square">
            <a:spAutoFit/>
          </a:bodyPr>
          <a:lstStyle/>
          <a:p>
            <a:pPr lvl="1">
              <a:defRPr/>
            </a:pPr>
            <a:r>
              <a:rPr lang="en-US" dirty="0">
                <a:solidFill>
                  <a:prstClr val="black"/>
                </a:solidFill>
              </a:rPr>
              <a:t>To further learn about protecting your data at rest or in transit, see </a:t>
            </a:r>
            <a:r>
              <a:rPr lang="en-US" u="sng" dirty="0">
                <a:solidFill>
                  <a:prstClr val="black"/>
                </a:solidFill>
                <a:hlinkClick r:id="rId3"/>
              </a:rPr>
              <a:t>Azure Data Security and Encryption Best Practices</a:t>
            </a:r>
            <a:r>
              <a:rPr lang="en-US" dirty="0">
                <a:solidFill>
                  <a:prstClr val="black"/>
                </a:solidFill>
              </a:rPr>
              <a:t>.</a:t>
            </a:r>
          </a:p>
        </p:txBody>
      </p:sp>
    </p:spTree>
    <p:extLst>
      <p:ext uri="{BB962C8B-B14F-4D97-AF65-F5344CB8AC3E}">
        <p14:creationId xmlns:p14="http://schemas.microsoft.com/office/powerpoint/2010/main" val="294868112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a:latin typeface="Segoe UI Semibold "/>
              </a:rPr>
              <a:t>Security baseline tools in Azure </a:t>
            </a:r>
          </a:p>
        </p:txBody>
      </p:sp>
      <p:pic>
        <p:nvPicPr>
          <p:cNvPr id="8" name="Picture 7">
            <a:extLst>
              <a:ext uri="{FF2B5EF4-FFF2-40B4-BE49-F238E27FC236}">
                <a16:creationId xmlns:a16="http://schemas.microsoft.com/office/drawing/2014/main" id="{844DC0AF-7F74-41DD-B9C7-0F574ECAB870}"/>
              </a:ext>
            </a:extLst>
          </p:cNvPr>
          <p:cNvPicPr>
            <a:picLocks noChangeAspect="1"/>
          </p:cNvPicPr>
          <p:nvPr/>
        </p:nvPicPr>
        <p:blipFill>
          <a:blip r:embed="rId2"/>
          <a:stretch>
            <a:fillRect/>
          </a:stretch>
        </p:blipFill>
        <p:spPr>
          <a:xfrm>
            <a:off x="4550589" y="1144023"/>
            <a:ext cx="7884299" cy="5555227"/>
          </a:xfrm>
          <a:prstGeom prst="rect">
            <a:avLst/>
          </a:prstGeom>
          <a:ln>
            <a:solidFill>
              <a:schemeClr val="bg1">
                <a:lumMod val="75000"/>
              </a:schemeClr>
            </a:solidFill>
          </a:ln>
        </p:spPr>
      </p:pic>
      <p:sp>
        <p:nvSpPr>
          <p:cNvPr id="9" name="Rectangle 8">
            <a:extLst>
              <a:ext uri="{FF2B5EF4-FFF2-40B4-BE49-F238E27FC236}">
                <a16:creationId xmlns:a16="http://schemas.microsoft.com/office/drawing/2014/main" id="{77847E75-E2B3-4DAC-A71C-28FF9CB56657}"/>
              </a:ext>
            </a:extLst>
          </p:cNvPr>
          <p:cNvSpPr/>
          <p:nvPr/>
        </p:nvSpPr>
        <p:spPr>
          <a:xfrm>
            <a:off x="390070" y="6045594"/>
            <a:ext cx="3507198" cy="738664"/>
          </a:xfrm>
          <a:prstGeom prst="rect">
            <a:avLst/>
          </a:prstGeom>
        </p:spPr>
        <p:txBody>
          <a:bodyPr wrap="square">
            <a:spAutoFit/>
          </a:bodyPr>
          <a:lstStyle/>
          <a:p>
            <a:r>
              <a:rPr lang="en-US" sz="1400">
                <a:solidFill>
                  <a:srgbClr val="171717"/>
                </a:solidFill>
                <a:latin typeface="Segoe UI" panose="020B0502040204020203" pitchFamily="34" charset="0"/>
              </a:rPr>
              <a:t>For a complete list of Azure security tools and services, see </a:t>
            </a:r>
            <a:r>
              <a:rPr lang="en-US" sz="1400" u="sng">
                <a:latin typeface="Segoe UI" panose="020B0502040204020203" pitchFamily="34" charset="0"/>
                <a:hlinkClick r:id="rId3"/>
              </a:rPr>
              <a:t>Security services and technologies available on Azure</a:t>
            </a:r>
            <a:r>
              <a:rPr lang="en-US" sz="1400">
                <a:solidFill>
                  <a:srgbClr val="171717"/>
                </a:solidFill>
                <a:latin typeface="Segoe UI" panose="020B0502040204020203" pitchFamily="34" charset="0"/>
              </a:rPr>
              <a:t>.</a:t>
            </a:r>
            <a:endParaRPr lang="en-US" sz="1400"/>
          </a:p>
        </p:txBody>
      </p:sp>
      <p:sp>
        <p:nvSpPr>
          <p:cNvPr id="10" name="Rectangle 9">
            <a:extLst>
              <a:ext uri="{FF2B5EF4-FFF2-40B4-BE49-F238E27FC236}">
                <a16:creationId xmlns:a16="http://schemas.microsoft.com/office/drawing/2014/main" id="{DABCCFA1-0F27-4FF5-8CD2-A3B7AC156881}"/>
              </a:ext>
            </a:extLst>
          </p:cNvPr>
          <p:cNvSpPr/>
          <p:nvPr/>
        </p:nvSpPr>
        <p:spPr>
          <a:xfrm>
            <a:off x="390070" y="1463285"/>
            <a:ext cx="4045053" cy="1200329"/>
          </a:xfrm>
          <a:prstGeom prst="rect">
            <a:avLst/>
          </a:prstGeom>
        </p:spPr>
        <p:txBody>
          <a:bodyPr wrap="square">
            <a:spAutoFit/>
          </a:bodyPr>
          <a:lstStyle/>
          <a:p>
            <a:r>
              <a:rPr lang="en-US">
                <a:solidFill>
                  <a:srgbClr val="171717"/>
                </a:solidFill>
                <a:latin typeface="Segoe UI" panose="020B0502040204020203" pitchFamily="34" charset="0"/>
              </a:rPr>
              <a:t>The following list of Azure tools can help mature the policies and processes that support Security Baseline.</a:t>
            </a:r>
            <a:endParaRPr lang="en-US"/>
          </a:p>
        </p:txBody>
      </p:sp>
    </p:spTree>
    <p:extLst>
      <p:ext uri="{BB962C8B-B14F-4D97-AF65-F5344CB8AC3E}">
        <p14:creationId xmlns:p14="http://schemas.microsoft.com/office/powerpoint/2010/main" val="1564653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2B571-F680-4F1A-A1D8-8E3D5DF77327}"/>
              </a:ext>
            </a:extLst>
          </p:cNvPr>
          <p:cNvSpPr>
            <a:spLocks noGrp="1"/>
          </p:cNvSpPr>
          <p:nvPr>
            <p:ph type="title"/>
          </p:nvPr>
        </p:nvSpPr>
        <p:spPr/>
        <p:txBody>
          <a:bodyPr/>
          <a:lstStyle/>
          <a:p>
            <a:r>
              <a:rPr lang="en-US" sz="4000">
                <a:latin typeface="Segoe UI Semibold" panose="020B0702040204020203" pitchFamily="34" charset="0"/>
                <a:cs typeface="Segoe UI Semibold" panose="020B0702040204020203" pitchFamily="34" charset="0"/>
              </a:rPr>
              <a:t>Establish security compliance processes</a:t>
            </a:r>
          </a:p>
        </p:txBody>
      </p:sp>
      <p:sp>
        <p:nvSpPr>
          <p:cNvPr id="3" name="Text Placeholder 2">
            <a:extLst>
              <a:ext uri="{FF2B5EF4-FFF2-40B4-BE49-F238E27FC236}">
                <a16:creationId xmlns:a16="http://schemas.microsoft.com/office/drawing/2014/main" id="{84FD50F7-2885-4F1F-A1DB-EEDBFB7AFF41}"/>
              </a:ext>
            </a:extLst>
          </p:cNvPr>
          <p:cNvSpPr>
            <a:spLocks noGrp="1"/>
          </p:cNvSpPr>
          <p:nvPr>
            <p:ph type="body" sz="quarter" idx="10"/>
          </p:nvPr>
        </p:nvSpPr>
        <p:spPr>
          <a:xfrm>
            <a:off x="424729" y="2209137"/>
            <a:ext cx="11320947" cy="4450449"/>
          </a:xfrm>
        </p:spPr>
        <p:txBody>
          <a:bodyPr/>
          <a:lstStyle/>
          <a:p>
            <a:pPr marL="342900" indent="-342900">
              <a:buFont typeface="Arial" panose="020B0604020202020204" pitchFamily="34" charset="0"/>
              <a:buChar char="•"/>
            </a:pPr>
            <a:endParaRPr lang="en-US" sz="2200">
              <a:solidFill>
                <a:srgbClr val="171717"/>
              </a:solidFill>
              <a:latin typeface="Segoe UI" panose="020B0502040204020203" pitchFamily="34" charset="0"/>
            </a:endParaRPr>
          </a:p>
          <a:p>
            <a:pPr marL="342900" indent="-342900">
              <a:buFont typeface="Arial" panose="020B0604020202020204" pitchFamily="34" charset="0"/>
              <a:buChar char="•"/>
            </a:pPr>
            <a:r>
              <a:rPr lang="en-US" sz="2200">
                <a:solidFill>
                  <a:srgbClr val="171717"/>
                </a:solidFill>
                <a:latin typeface="Segoe UI" panose="020B0502040204020203" pitchFamily="34" charset="0"/>
              </a:rPr>
              <a:t>The following is a set of example processes commonly involved in the Security Baseline discipline which you can leverage to update security policy based on inputs from stakeholders. </a:t>
            </a:r>
          </a:p>
          <a:p>
            <a:endParaRPr lang="en-US" sz="2200">
              <a:solidFill>
                <a:srgbClr val="171717"/>
              </a:solidFill>
              <a:latin typeface="Segoe UI" panose="020B0502040204020203" pitchFamily="34" charset="0"/>
            </a:endParaRPr>
          </a:p>
          <a:p>
            <a:pPr marL="571457" lvl="1" indent="-342900">
              <a:buFont typeface="Arial" panose="020B0604020202020204" pitchFamily="34" charset="0"/>
              <a:buChar char="•"/>
            </a:pPr>
            <a:r>
              <a:rPr lang="en-US" sz="2200" b="1"/>
              <a:t>Initial risk assessment and planning</a:t>
            </a:r>
          </a:p>
          <a:p>
            <a:pPr marL="571457" lvl="1" indent="-342900">
              <a:buFont typeface="Arial" panose="020B0604020202020204" pitchFamily="34" charset="0"/>
              <a:buChar char="•"/>
            </a:pPr>
            <a:r>
              <a:rPr lang="en-US" sz="2200" b="1"/>
              <a:t>Deployment planning and testing</a:t>
            </a:r>
          </a:p>
          <a:p>
            <a:pPr marL="571457" lvl="1" indent="-342900">
              <a:buFont typeface="Arial" panose="020B0604020202020204" pitchFamily="34" charset="0"/>
              <a:buChar char="•"/>
            </a:pPr>
            <a:r>
              <a:rPr lang="en-US" sz="2200" b="1"/>
              <a:t>Quarterly review and planning</a:t>
            </a:r>
          </a:p>
          <a:p>
            <a:pPr marL="571457" lvl="1" indent="-342900">
              <a:buFont typeface="Arial" panose="020B0604020202020204" pitchFamily="34" charset="0"/>
              <a:buChar char="•"/>
            </a:pPr>
            <a:r>
              <a:rPr lang="en-US" sz="2200" b="1"/>
              <a:t>Education and training</a:t>
            </a:r>
          </a:p>
          <a:p>
            <a:pPr marL="571457" lvl="1" indent="-342900">
              <a:buFont typeface="Arial" panose="020B0604020202020204" pitchFamily="34" charset="0"/>
              <a:buChar char="•"/>
            </a:pPr>
            <a:r>
              <a:rPr lang="en-US" sz="2200" b="1"/>
              <a:t>Monthly audit and reporting views</a:t>
            </a:r>
          </a:p>
          <a:p>
            <a:pPr marL="571457" lvl="1" indent="-342900">
              <a:buFont typeface="Arial" panose="020B0604020202020204" pitchFamily="34" charset="0"/>
              <a:buChar char="•"/>
            </a:pPr>
            <a:r>
              <a:rPr lang="en-US" sz="2200" b="1"/>
              <a:t>Ongoing monitoring processes</a:t>
            </a:r>
          </a:p>
          <a:p>
            <a:pPr lvl="1"/>
            <a:endParaRPr lang="en-US" sz="2200" b="1"/>
          </a:p>
        </p:txBody>
      </p:sp>
      <p:sp>
        <p:nvSpPr>
          <p:cNvPr id="4" name="Rectangle 3">
            <a:extLst>
              <a:ext uri="{FF2B5EF4-FFF2-40B4-BE49-F238E27FC236}">
                <a16:creationId xmlns:a16="http://schemas.microsoft.com/office/drawing/2014/main" id="{C61FC49E-46AD-4263-88BD-58F332ECBE0B}"/>
              </a:ext>
            </a:extLst>
          </p:cNvPr>
          <p:cNvSpPr/>
          <p:nvPr/>
        </p:nvSpPr>
        <p:spPr bwMode="auto">
          <a:xfrm>
            <a:off x="424729" y="1125941"/>
            <a:ext cx="10952328" cy="108319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a:solidFill>
                  <a:schemeClr val="tx1"/>
                </a:solidFill>
                <a:latin typeface="Segoe UI" panose="020B0502040204020203" pitchFamily="34" charset="0"/>
              </a:rPr>
              <a:t>The best </a:t>
            </a:r>
            <a:r>
              <a:rPr lang="en-US" sz="2400" i="1">
                <a:solidFill>
                  <a:schemeClr val="tx1"/>
                </a:solidFill>
                <a:latin typeface="Segoe UI" panose="020B0502040204020203" pitchFamily="34" charset="0"/>
              </a:rPr>
              <a:t>Security Baseline </a:t>
            </a:r>
            <a:r>
              <a:rPr lang="en-US" sz="2400">
                <a:solidFill>
                  <a:schemeClr val="tx1"/>
                </a:solidFill>
                <a:latin typeface="Segoe UI" panose="020B0502040204020203" pitchFamily="34" charset="0"/>
              </a:rPr>
              <a:t>tools in the cloud are only as good as the processes and policies that they support. </a:t>
            </a:r>
          </a:p>
        </p:txBody>
      </p:sp>
      <p:sp>
        <p:nvSpPr>
          <p:cNvPr id="5" name="TextBox 4">
            <a:extLst>
              <a:ext uri="{FF2B5EF4-FFF2-40B4-BE49-F238E27FC236}">
                <a16:creationId xmlns:a16="http://schemas.microsoft.com/office/drawing/2014/main" id="{17168C01-FD1E-475F-939F-00AD7FCB8055}"/>
              </a:ext>
            </a:extLst>
          </p:cNvPr>
          <p:cNvSpPr txBox="1"/>
          <p:nvPr/>
        </p:nvSpPr>
        <p:spPr>
          <a:xfrm>
            <a:off x="274604" y="6366661"/>
            <a:ext cx="9892978" cy="544765"/>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Learn more about </a:t>
            </a:r>
            <a:r>
              <a:rPr lang="en-US">
                <a:gradFill>
                  <a:gsLst>
                    <a:gs pos="2917">
                      <a:schemeClr val="tx1"/>
                    </a:gs>
                    <a:gs pos="30000">
                      <a:schemeClr val="tx1"/>
                    </a:gs>
                  </a:gsLst>
                  <a:lin ang="5400000" scaled="0"/>
                </a:gradFill>
                <a:hlinkClick r:id="rId2"/>
              </a:rPr>
              <a:t>security baseline compliance processes. </a:t>
            </a:r>
            <a:endParaRPr lang="en-US">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0006467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424B-4101-4076-B275-7F0AE3A6344E}"/>
              </a:ext>
            </a:extLst>
          </p:cNvPr>
          <p:cNvSpPr>
            <a:spLocks noGrp="1"/>
          </p:cNvSpPr>
          <p:nvPr>
            <p:ph type="title"/>
          </p:nvPr>
        </p:nvSpPr>
        <p:spPr>
          <a:xfrm>
            <a:off x="76484" y="295275"/>
            <a:ext cx="12633676" cy="917575"/>
          </a:xfrm>
        </p:spPr>
        <p:txBody>
          <a:bodyPr/>
          <a:lstStyle/>
          <a:p>
            <a:r>
              <a:rPr lang="en-US" sz="4000">
                <a:latin typeface="Segoe UI Semibold "/>
              </a:rPr>
              <a:t>Exercise | Defining security baseline policies</a:t>
            </a:r>
          </a:p>
        </p:txBody>
      </p:sp>
      <p:sp>
        <p:nvSpPr>
          <p:cNvPr id="3" name="Text Placeholder 2">
            <a:extLst>
              <a:ext uri="{FF2B5EF4-FFF2-40B4-BE49-F238E27FC236}">
                <a16:creationId xmlns:a16="http://schemas.microsoft.com/office/drawing/2014/main" id="{9262FC4F-E9AB-4921-BE40-CE54569BF1DA}"/>
              </a:ext>
            </a:extLst>
          </p:cNvPr>
          <p:cNvSpPr>
            <a:spLocks noGrp="1"/>
          </p:cNvSpPr>
          <p:nvPr>
            <p:ph type="body" sz="quarter" idx="10"/>
          </p:nvPr>
        </p:nvSpPr>
        <p:spPr>
          <a:xfrm>
            <a:off x="274604" y="1212850"/>
            <a:ext cx="12160284" cy="4579715"/>
          </a:xfrm>
        </p:spPr>
        <p:txBody>
          <a:bodyPr/>
          <a:lstStyle/>
          <a:p>
            <a:pPr marL="571500" indent="-571500">
              <a:buFont typeface="Arial" panose="020B0604020202020204" pitchFamily="34" charset="0"/>
              <a:buChar char="•"/>
            </a:pPr>
            <a:endParaRPr lang="en-US" sz="2400">
              <a:latin typeface="Segoe UI" panose="020B0502040204020203" pitchFamily="34" charset="0"/>
              <a:cs typeface="Segoe UI" panose="020B0502040204020203" pitchFamily="34" charset="0"/>
            </a:endParaRPr>
          </a:p>
          <a:p>
            <a:pPr marL="571500" indent="-571500">
              <a:buFont typeface="Arial" panose="020B0604020202020204" pitchFamily="34" charset="0"/>
              <a:buChar char="•"/>
            </a:pPr>
            <a:endParaRPr lang="en-US" sz="2400">
              <a:latin typeface="Segoe UI" panose="020B0502040204020203" pitchFamily="34" charset="0"/>
              <a:cs typeface="Segoe UI" panose="020B0502040204020203" pitchFamily="34" charset="0"/>
            </a:endParaRPr>
          </a:p>
          <a:p>
            <a:pPr marL="571500" indent="-571500">
              <a:buFont typeface="Arial" panose="020B0604020202020204" pitchFamily="34" charset="0"/>
              <a:buChar char="•"/>
            </a:pPr>
            <a:endParaRPr lang="en-US" sz="2400">
              <a:latin typeface="Segoe UI" panose="020B0502040204020203" pitchFamily="34" charset="0"/>
              <a:cs typeface="Segoe UI" panose="020B0502040204020203" pitchFamily="34" charset="0"/>
            </a:endParaRPr>
          </a:p>
          <a:p>
            <a:pPr marL="571500" indent="-571500">
              <a:buFont typeface="Arial" panose="020B0604020202020204" pitchFamily="34" charset="0"/>
              <a:buChar char="•"/>
            </a:pPr>
            <a:endParaRPr lang="en-US" sz="2400">
              <a:latin typeface="Segoe UI" panose="020B0502040204020203" pitchFamily="34" charset="0"/>
              <a:cs typeface="Segoe UI" panose="020B0502040204020203" pitchFamily="34" charset="0"/>
            </a:endParaRPr>
          </a:p>
          <a:p>
            <a:pPr marL="571500" indent="-571500">
              <a:buFont typeface="Arial" panose="020B0604020202020204" pitchFamily="34" charset="0"/>
              <a:buChar char="•"/>
            </a:pPr>
            <a:r>
              <a:rPr lang="en-US" sz="2400">
                <a:latin typeface="Segoe UI" panose="020B0502040204020203" pitchFamily="34" charset="0"/>
                <a:cs typeface="Segoe UI" panose="020B0502040204020203" pitchFamily="34" charset="0"/>
              </a:rPr>
              <a:t>How are you addressing asset classification?</a:t>
            </a:r>
          </a:p>
          <a:p>
            <a:pPr marL="571500" indent="-571500">
              <a:buFont typeface="Arial" panose="020B0604020202020204" pitchFamily="34" charset="0"/>
              <a:buChar char="•"/>
            </a:pPr>
            <a:r>
              <a:rPr lang="en-US" sz="2400">
                <a:latin typeface="Segoe UI" panose="020B0502040204020203" pitchFamily="34" charset="0"/>
                <a:cs typeface="Segoe UI" panose="020B0502040204020203" pitchFamily="34" charset="0"/>
              </a:rPr>
              <a:t>What are the data encryption rules?</a:t>
            </a:r>
          </a:p>
          <a:p>
            <a:pPr marL="571500" indent="-571500">
              <a:buFont typeface="Arial" panose="020B0604020202020204" pitchFamily="34" charset="0"/>
              <a:buChar char="•"/>
            </a:pPr>
            <a:r>
              <a:rPr lang="en-US" sz="2400">
                <a:latin typeface="Segoe UI" panose="020B0502040204020203" pitchFamily="34" charset="0"/>
                <a:cs typeface="Segoe UI" panose="020B0502040204020203" pitchFamily="34" charset="0"/>
              </a:rPr>
              <a:t>Are you isolating your networks to present data leaks?</a:t>
            </a:r>
          </a:p>
          <a:p>
            <a:pPr marL="571500" indent="-571500">
              <a:buFont typeface="Arial" panose="020B0604020202020204" pitchFamily="34" charset="0"/>
              <a:buChar char="•"/>
            </a:pPr>
            <a:r>
              <a:rPr lang="en-US" sz="2400">
                <a:latin typeface="Segoe UI" panose="020B0502040204020203" pitchFamily="34" charset="0"/>
                <a:cs typeface="Segoe UI" panose="020B0502040204020203" pitchFamily="34" charset="0"/>
              </a:rPr>
              <a:t>What is the policy around external access to public data?</a:t>
            </a:r>
          </a:p>
          <a:p>
            <a:pPr marL="571500" indent="-571500">
              <a:buFont typeface="Arial" panose="020B0604020202020204" pitchFamily="34" charset="0"/>
              <a:buChar char="•"/>
            </a:pPr>
            <a:r>
              <a:rPr lang="en-US" sz="2400">
                <a:latin typeface="Segoe UI" panose="020B0502040204020203" pitchFamily="34" charset="0"/>
                <a:cs typeface="Segoe UI" panose="020B0502040204020203" pitchFamily="34" charset="0"/>
              </a:rPr>
              <a:t>We need to ensure that we protect from DDoS attacks</a:t>
            </a:r>
          </a:p>
          <a:p>
            <a:pPr marL="571500" indent="-571500">
              <a:buFont typeface="Arial" panose="020B0604020202020204" pitchFamily="34" charset="0"/>
              <a:buChar char="•"/>
            </a:pPr>
            <a:r>
              <a:rPr lang="en-US" sz="2400">
                <a:latin typeface="Segoe UI" panose="020B0502040204020203" pitchFamily="34" charset="0"/>
                <a:cs typeface="Segoe UI" panose="020B0502040204020203" pitchFamily="34" charset="0"/>
              </a:rPr>
              <a:t>How are you monitoring and remediating against configuration changes?</a:t>
            </a:r>
          </a:p>
          <a:p>
            <a:pPr marL="571500" indent="-571500">
              <a:buFont typeface="Arial" panose="020B0604020202020204" pitchFamily="34" charset="0"/>
              <a:buChar char="•"/>
            </a:pPr>
            <a:r>
              <a:rPr lang="en-US" sz="2400">
                <a:latin typeface="Segoe UI" panose="020B0502040204020203" pitchFamily="34" charset="0"/>
                <a:cs typeface="Segoe UI" panose="020B0502040204020203" pitchFamily="34" charset="0"/>
              </a:rPr>
              <a:t>Need to ensure that there is an ongoing security review.</a:t>
            </a:r>
          </a:p>
        </p:txBody>
      </p:sp>
      <p:pic>
        <p:nvPicPr>
          <p:cNvPr id="7" name="Graphic 6" descr="Questions">
            <a:extLst>
              <a:ext uri="{FF2B5EF4-FFF2-40B4-BE49-F238E27FC236}">
                <a16:creationId xmlns:a16="http://schemas.microsoft.com/office/drawing/2014/main" id="{A3BF4D58-B2E5-44C0-A27B-A8E4199847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2128" y="1071594"/>
            <a:ext cx="1255930" cy="1255930"/>
          </a:xfrm>
          <a:prstGeom prst="rect">
            <a:avLst/>
          </a:prstGeom>
        </p:spPr>
      </p:pic>
      <p:pic>
        <p:nvPicPr>
          <p:cNvPr id="8" name="Graphic 7" descr="Customer review">
            <a:extLst>
              <a:ext uri="{FF2B5EF4-FFF2-40B4-BE49-F238E27FC236}">
                <a16:creationId xmlns:a16="http://schemas.microsoft.com/office/drawing/2014/main" id="{AE9BF309-14BB-4DE6-AC04-055D2DEABE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7061" y="1071594"/>
            <a:ext cx="1255930" cy="1255930"/>
          </a:xfrm>
          <a:prstGeom prst="rect">
            <a:avLst/>
          </a:prstGeom>
        </p:spPr>
      </p:pic>
      <p:grpSp>
        <p:nvGrpSpPr>
          <p:cNvPr id="9" name="Group 8">
            <a:extLst>
              <a:ext uri="{FF2B5EF4-FFF2-40B4-BE49-F238E27FC236}">
                <a16:creationId xmlns:a16="http://schemas.microsoft.com/office/drawing/2014/main" id="{3B858AE8-F9CF-40A5-8771-74A6296D349D}"/>
              </a:ext>
            </a:extLst>
          </p:cNvPr>
          <p:cNvGrpSpPr/>
          <p:nvPr/>
        </p:nvGrpSpPr>
        <p:grpSpPr>
          <a:xfrm>
            <a:off x="5168958" y="823484"/>
            <a:ext cx="1767203" cy="1767203"/>
            <a:chOff x="-942995" y="827470"/>
            <a:chExt cx="1767203" cy="1767203"/>
          </a:xfrm>
        </p:grpSpPr>
        <p:pic>
          <p:nvPicPr>
            <p:cNvPr id="10" name="Graphic 9" descr="Flowchart">
              <a:extLst>
                <a:ext uri="{FF2B5EF4-FFF2-40B4-BE49-F238E27FC236}">
                  <a16:creationId xmlns:a16="http://schemas.microsoft.com/office/drawing/2014/main" id="{A5C9EF50-2D5F-483F-A9B1-CAA6EE82E3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40" y="1272276"/>
              <a:ext cx="566386" cy="566386"/>
            </a:xfrm>
            <a:prstGeom prst="rect">
              <a:avLst/>
            </a:prstGeom>
          </p:spPr>
        </p:pic>
        <p:pic>
          <p:nvPicPr>
            <p:cNvPr id="11" name="Graphic 10" descr="Teacher">
              <a:extLst>
                <a:ext uri="{FF2B5EF4-FFF2-40B4-BE49-F238E27FC236}">
                  <a16:creationId xmlns:a16="http://schemas.microsoft.com/office/drawing/2014/main" id="{694BE44F-805C-4FB3-958E-DFA11D8289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995" y="827470"/>
              <a:ext cx="1767203" cy="1767203"/>
            </a:xfrm>
            <a:prstGeom prst="rect">
              <a:avLst/>
            </a:prstGeom>
          </p:spPr>
        </p:pic>
      </p:grpSp>
    </p:spTree>
    <p:extLst>
      <p:ext uri="{BB962C8B-B14F-4D97-AF65-F5344CB8AC3E}">
        <p14:creationId xmlns:p14="http://schemas.microsoft.com/office/powerpoint/2010/main" val="28448074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213644" y="89535"/>
            <a:ext cx="11888047" cy="917575"/>
          </a:xfrm>
        </p:spPr>
        <p:txBody>
          <a:bodyPr/>
          <a:lstStyle/>
          <a:p>
            <a:r>
              <a:rPr lang="en-US" sz="4000">
                <a:latin typeface="Segoe UI Semibold "/>
              </a:rPr>
              <a:t>Sample policies </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88246" y="892419"/>
            <a:ext cx="11885682" cy="6266331"/>
          </a:xfrm>
        </p:spPr>
        <p:txBody>
          <a:bodyPr/>
          <a:lstStyle/>
          <a:p>
            <a:pPr marL="457200" indent="-457200">
              <a:spcAft>
                <a:spcPts val="3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All deployed assets must be categorized by criticality and data classification. </a:t>
            </a:r>
          </a:p>
          <a:p>
            <a:pPr marL="457200" indent="-457200">
              <a:spcAft>
                <a:spcPts val="3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All protected data must be encrypted when at rest.</a:t>
            </a:r>
          </a:p>
          <a:p>
            <a:pPr marL="457200" indent="-457200">
              <a:spcAft>
                <a:spcPts val="3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Network subnets containing protected data must be isolated from any other subnets. Network traffic between protected data subnets is to be audited regularly.</a:t>
            </a:r>
          </a:p>
          <a:p>
            <a:pPr marL="457200" indent="-457200">
              <a:spcAft>
                <a:spcPts val="3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All connections between the on-premises and cloud networks must take place either through a secure encrypted VPN connection or a dedicated private WAN link.</a:t>
            </a:r>
          </a:p>
          <a:p>
            <a:pPr marL="457200" indent="-457200">
              <a:spcAft>
                <a:spcPts val="3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No public facing web site backed by IaaS should be exposed to the internet without DDoS.</a:t>
            </a:r>
          </a:p>
          <a:p>
            <a:pPr marL="457200" indent="-457200">
              <a:spcAft>
                <a:spcPts val="3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Governance tooling must audit and enforce network configuration requirements defined by the Security Baseline team.</a:t>
            </a:r>
          </a:p>
          <a:p>
            <a:pPr marL="457200" indent="-457200">
              <a:spcAft>
                <a:spcPts val="3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Trends and potential exploits that could affect cloud deployments should be reviewed regularly by the security team to provide updates to Security Baseline tooling used in the cloud.</a:t>
            </a:r>
          </a:p>
          <a:p>
            <a:pPr marL="457200" indent="-457200">
              <a:spcAft>
                <a:spcPts val="300"/>
              </a:spcAft>
              <a:buFont typeface="Arial" panose="020B0604020202020204" pitchFamily="34" charset="0"/>
              <a:buChar char="•"/>
            </a:pPr>
            <a:endPar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endPar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366620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60357" y="993449"/>
            <a:ext cx="3690414" cy="896457"/>
          </a:xfrm>
        </p:spPr>
        <p:txBody>
          <a:bodyPr/>
          <a:lstStyle/>
          <a:p>
            <a:pPr defTabSz="951304">
              <a:lnSpc>
                <a:spcPct val="100000"/>
              </a:lnSpc>
              <a:defRPr/>
            </a:pPr>
            <a:r>
              <a:rPr lang="en-US" sz="2856" b="1" spc="-51">
                <a:solidFill>
                  <a:schemeClr val="bg1"/>
                </a:solidFill>
              </a:rPr>
              <a:t>Where to go for </a:t>
            </a:r>
            <a:br>
              <a:rPr lang="en-US" sz="2856" b="1" spc="-51">
                <a:solidFill>
                  <a:schemeClr val="bg1"/>
                </a:solidFill>
              </a:rPr>
            </a:br>
            <a:r>
              <a:rPr lang="en-US" sz="2856" b="1" spc="-51">
                <a:solidFill>
                  <a:schemeClr val="bg1"/>
                </a:solidFill>
              </a:rPr>
              <a:t>more information</a:t>
            </a:r>
          </a:p>
        </p:txBody>
      </p:sp>
      <p:sp>
        <p:nvSpPr>
          <p:cNvPr id="4" name="TextBox 3">
            <a:extLst>
              <a:ext uri="{FF2B5EF4-FFF2-40B4-BE49-F238E27FC236}">
                <a16:creationId xmlns:a16="http://schemas.microsoft.com/office/drawing/2014/main" id="{21552A9B-2F97-44C1-BB8B-5A64E969F944}"/>
              </a:ext>
            </a:extLst>
          </p:cNvPr>
          <p:cNvSpPr txBox="1"/>
          <p:nvPr/>
        </p:nvSpPr>
        <p:spPr>
          <a:xfrm>
            <a:off x="5695386" y="839560"/>
            <a:ext cx="6416168" cy="2146742"/>
          </a:xfrm>
          <a:prstGeom prst="rect">
            <a:avLst/>
          </a:prstGeom>
          <a:noFill/>
        </p:spPr>
        <p:txBody>
          <a:bodyPr wrap="square" lIns="0" tIns="0" rIns="0" bIns="0" rtlCol="0">
            <a:spAutoFit/>
          </a:bodyPr>
          <a:lstStyle/>
          <a:p>
            <a:pPr marL="342900" indent="-342900">
              <a:spcAft>
                <a:spcPts val="300"/>
              </a:spcAft>
              <a:buFont typeface="Arial" panose="020B0604020202020204" pitchFamily="34" charset="0"/>
              <a:buChar char="•"/>
            </a:pPr>
            <a:r>
              <a:rPr lang="en-US" sz="2200">
                <a:gradFill>
                  <a:gsLst>
                    <a:gs pos="2917">
                      <a:schemeClr val="tx1"/>
                    </a:gs>
                    <a:gs pos="30000">
                      <a:schemeClr val="tx1"/>
                    </a:gs>
                  </a:gsLst>
                  <a:lin ang="5400000" scaled="0"/>
                </a:gradFill>
                <a:latin typeface="Segoe UI "/>
              </a:rPr>
              <a:t>Learn more about </a:t>
            </a:r>
            <a:r>
              <a:rPr lang="en-US" sz="2200">
                <a:gradFill>
                  <a:gsLst>
                    <a:gs pos="2917">
                      <a:schemeClr val="tx1"/>
                    </a:gs>
                    <a:gs pos="30000">
                      <a:schemeClr val="tx1"/>
                    </a:gs>
                  </a:gsLst>
                  <a:lin ang="5400000" scaled="0"/>
                </a:gradFill>
                <a:latin typeface="Segoe UI" panose="020B0502040204020203" pitchFamily="34" charset="0"/>
                <a:cs typeface="Segoe UI" panose="020B0502040204020203" pitchFamily="34" charset="0"/>
                <a:hlinkClick r:id="rId3"/>
              </a:rPr>
              <a:t>Security Baseline Implementation</a:t>
            </a:r>
            <a:endParaRPr lang="en-US" sz="22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spcAft>
                <a:spcPts val="300"/>
              </a:spcAft>
              <a:buFont typeface="Arial" panose="020B0604020202020204" pitchFamily="34" charset="0"/>
              <a:buChar char="•"/>
            </a:pPr>
            <a:r>
              <a:rPr lang="en-US" sz="2200">
                <a:gradFill>
                  <a:gsLst>
                    <a:gs pos="2917">
                      <a:schemeClr val="tx1"/>
                    </a:gs>
                    <a:gs pos="30000">
                      <a:schemeClr val="tx1"/>
                    </a:gs>
                  </a:gsLst>
                  <a:lin ang="5400000" scaled="0"/>
                </a:gradFill>
                <a:latin typeface="Segoe UI" panose="020B0502040204020203" pitchFamily="34" charset="0"/>
                <a:cs typeface="Segoe UI" panose="020B0502040204020203" pitchFamily="34" charset="0"/>
                <a:hlinkClick r:id="rId4"/>
              </a:rPr>
              <a:t>Azure tools </a:t>
            </a:r>
            <a:r>
              <a:rPr lang="en-US" sz="2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 Security Baseline</a:t>
            </a:r>
          </a:p>
          <a:p>
            <a:pPr marL="342900" indent="-342900">
              <a:spcAft>
                <a:spcPts val="300"/>
              </a:spcAft>
              <a:buFont typeface="Arial" panose="020B0604020202020204" pitchFamily="34" charset="0"/>
              <a:buChar char="•"/>
            </a:pPr>
            <a:r>
              <a:rPr lang="en-US" sz="2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Learn more about </a:t>
            </a:r>
            <a:r>
              <a:rPr lang="en-US" sz="2200">
                <a:gradFill>
                  <a:gsLst>
                    <a:gs pos="2917">
                      <a:schemeClr val="tx1"/>
                    </a:gs>
                    <a:gs pos="30000">
                      <a:schemeClr val="tx1"/>
                    </a:gs>
                  </a:gsLst>
                  <a:lin ang="5400000" scaled="0"/>
                </a:gradFill>
                <a:latin typeface="Segoe UI" panose="020B0502040204020203" pitchFamily="34" charset="0"/>
                <a:cs typeface="Segoe UI" panose="020B0502040204020203" pitchFamily="34" charset="0"/>
                <a:hlinkClick r:id="rId5"/>
              </a:rPr>
              <a:t>Microsoft Trust Center</a:t>
            </a:r>
            <a:r>
              <a:rPr lang="en-US" sz="2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for documentation on risk assessments</a:t>
            </a:r>
          </a:p>
          <a:p>
            <a:pPr marL="342900" indent="-342900">
              <a:spcAft>
                <a:spcPts val="300"/>
              </a:spcAft>
              <a:buFont typeface="Arial" panose="020B0604020202020204" pitchFamily="34" charset="0"/>
              <a:buChar char="•"/>
            </a:pPr>
            <a:r>
              <a:rPr lang="en-US" sz="2200">
                <a:gradFill>
                  <a:gsLst>
                    <a:gs pos="2917">
                      <a:schemeClr val="tx1"/>
                    </a:gs>
                    <a:gs pos="30000">
                      <a:schemeClr val="tx1"/>
                    </a:gs>
                  </a:gsLst>
                  <a:lin ang="5400000" scaled="0"/>
                </a:gradFill>
                <a:latin typeface="Segoe UI" panose="020B0502040204020203" pitchFamily="34" charset="0"/>
                <a:cs typeface="Segoe UI" panose="020B0502040204020203" pitchFamily="34" charset="0"/>
                <a:hlinkClick r:id="rId6"/>
              </a:rPr>
              <a:t>Azure SQL security playbook</a:t>
            </a:r>
            <a:endParaRPr lang="en-US" sz="22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033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BB19-4AAB-4E00-8000-4C9F7444270E}"/>
              </a:ext>
            </a:extLst>
          </p:cNvPr>
          <p:cNvSpPr>
            <a:spLocks noGrp="1"/>
          </p:cNvSpPr>
          <p:nvPr>
            <p:ph type="title"/>
          </p:nvPr>
        </p:nvSpPr>
        <p:spPr/>
        <p:txBody>
          <a:bodyPr/>
          <a:lstStyle/>
          <a:p>
            <a:r>
              <a:rPr lang="en-US"/>
              <a:t>Security Baseline Discipline Activities 	</a:t>
            </a:r>
          </a:p>
        </p:txBody>
      </p:sp>
      <p:sp>
        <p:nvSpPr>
          <p:cNvPr id="3" name="Text Placeholder 2">
            <a:extLst>
              <a:ext uri="{FF2B5EF4-FFF2-40B4-BE49-F238E27FC236}">
                <a16:creationId xmlns:a16="http://schemas.microsoft.com/office/drawing/2014/main" id="{9CE18A0E-99D1-4124-9D31-D2AA4DA074F9}"/>
              </a:ext>
            </a:extLst>
          </p:cNvPr>
          <p:cNvSpPr>
            <a:spLocks noGrp="1"/>
          </p:cNvSpPr>
          <p:nvPr>
            <p:ph type="body" sz="quarter" idx="10"/>
          </p:nvPr>
        </p:nvSpPr>
        <p:spPr>
          <a:xfrm>
            <a:off x="598152" y="1462924"/>
            <a:ext cx="11237870" cy="3069324"/>
          </a:xfrm>
        </p:spPr>
        <p:txBody>
          <a:bodyPr/>
          <a:lstStyle/>
          <a:p>
            <a:pPr marL="466298" indent="-466298">
              <a:buFont typeface="Arial" panose="020B0604020202020204" pitchFamily="34" charset="0"/>
              <a:buChar char="•"/>
            </a:pPr>
            <a:r>
              <a:rPr lang="en-US"/>
              <a:t>Operationalize Azure Security Center </a:t>
            </a:r>
          </a:p>
          <a:p>
            <a:pPr marL="466298" indent="-466298">
              <a:buFont typeface="Arial" panose="020B0604020202020204" pitchFamily="34" charset="0"/>
              <a:buChar char="•"/>
            </a:pPr>
            <a:r>
              <a:rPr lang="en-US"/>
              <a:t>Define Azure Security Center RBAC Model</a:t>
            </a:r>
          </a:p>
          <a:p>
            <a:pPr marL="466298" indent="-466298">
              <a:buFont typeface="Arial" panose="020B0604020202020204" pitchFamily="34" charset="0"/>
              <a:buChar char="•"/>
            </a:pPr>
            <a:r>
              <a:rPr lang="en-US"/>
              <a:t>Define Azure Security Center Compliance Process &amp; RACI</a:t>
            </a:r>
          </a:p>
          <a:p>
            <a:pPr marL="466298" indent="-466298">
              <a:buFont typeface="Arial" panose="020B0604020202020204" pitchFamily="34" charset="0"/>
              <a:buChar char="•"/>
            </a:pPr>
            <a:r>
              <a:rPr lang="en-US"/>
              <a:t>Define security roles &amp; responsibilities</a:t>
            </a:r>
          </a:p>
        </p:txBody>
      </p:sp>
    </p:spTree>
    <p:extLst>
      <p:ext uri="{BB962C8B-B14F-4D97-AF65-F5344CB8AC3E}">
        <p14:creationId xmlns:p14="http://schemas.microsoft.com/office/powerpoint/2010/main" val="135046444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34685" y="674997"/>
            <a:ext cx="11237870" cy="1216704"/>
          </a:xfrm>
        </p:spPr>
        <p:txBody>
          <a:bodyPr/>
          <a:lstStyle/>
          <a:p>
            <a:pPr>
              <a:spcBef>
                <a:spcPts val="1224"/>
              </a:spcBef>
              <a:spcAft>
                <a:spcPts val="612"/>
              </a:spcAft>
            </a:pPr>
            <a:r>
              <a:rPr lang="en-US" sz="4488">
                <a:solidFill>
                  <a:schemeClr val="bg1"/>
                </a:solidFill>
              </a:rPr>
              <a:t>Workshop Lab B - Govern</a:t>
            </a:r>
            <a:br>
              <a:rPr lang="en-US" sz="4488">
                <a:solidFill>
                  <a:schemeClr val="bg1"/>
                </a:solidFill>
              </a:rPr>
            </a:br>
            <a:r>
              <a:rPr lang="en-US" sz="3264">
                <a:solidFill>
                  <a:schemeClr val="bg1"/>
                </a:solidFill>
              </a:rPr>
              <a:t>Building a Cloud Governance MVP</a:t>
            </a:r>
            <a:endParaRPr lang="en-US">
              <a:solidFill>
                <a:schemeClr val="bg1"/>
              </a:solidFill>
            </a:endParaRPr>
          </a:p>
        </p:txBody>
      </p:sp>
      <p:sp>
        <p:nvSpPr>
          <p:cNvPr id="3" name="TextBox 2">
            <a:extLst>
              <a:ext uri="{FF2B5EF4-FFF2-40B4-BE49-F238E27FC236}">
                <a16:creationId xmlns:a16="http://schemas.microsoft.com/office/drawing/2014/main" id="{56116777-CBC1-4CBD-B255-FDDB899FFC61}"/>
              </a:ext>
            </a:extLst>
          </p:cNvPr>
          <p:cNvSpPr txBox="1"/>
          <p:nvPr/>
        </p:nvSpPr>
        <p:spPr>
          <a:xfrm>
            <a:off x="434685" y="1970478"/>
            <a:ext cx="9942596" cy="3364511"/>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Deploy the CAF Foundation landing zone blueprint to your subscription - </a:t>
            </a:r>
            <a:r>
              <a:rPr kumimoji="0" lang="en-US" sz="2800"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https://docs.microsoft.com/en-us/azure/governance/blueprints/samples/caf-foundation/</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FFFFFF"/>
                </a:solidFill>
                <a:effectLst/>
                <a:uLnTx/>
                <a:uFillTx/>
                <a:latin typeface="Segoe UI"/>
                <a:ea typeface="+mn-ea"/>
                <a:cs typeface="+mn-cs"/>
              </a:rPr>
              <a:t>Based on the </a:t>
            </a:r>
            <a:r>
              <a:rPr kumimoji="0" lang="en-US" sz="2856" b="0" i="0" u="none" strike="noStrike" kern="1200" cap="none" spc="0" normalizeH="0" baseline="0" noProof="0">
                <a:ln>
                  <a:noFill/>
                </a:ln>
                <a:solidFill>
                  <a:srgbClr val="FFFFFF"/>
                </a:solidFill>
                <a:effectLst/>
                <a:uLnTx/>
                <a:uFillTx/>
                <a:latin typeface="Segoe UI"/>
                <a:ea typeface="+mn-ea"/>
                <a:cs typeface="+mn-cs"/>
                <a:hlinkClick r:id="rId4" action="ppaction://hlinksldjump"/>
              </a:rPr>
              <a:t>Customer situation</a:t>
            </a:r>
            <a:r>
              <a:rPr kumimoji="0" lang="en-US" sz="2856" b="0" i="0" u="none" strike="noStrike" kern="1200" cap="none" spc="0" normalizeH="0" baseline="0" noProof="0">
                <a:ln>
                  <a:noFill/>
                </a:ln>
                <a:solidFill>
                  <a:srgbClr val="FFFFFF"/>
                </a:solidFill>
                <a:effectLst/>
                <a:uLnTx/>
                <a:uFillTx/>
                <a:latin typeface="Segoe UI"/>
                <a:ea typeface="+mn-ea"/>
                <a:cs typeface="+mn-cs"/>
              </a:rPr>
              <a:t> and Customer needs (next slides) prioritize and implement </a:t>
            </a:r>
            <a:r>
              <a:rPr lang="en-US" sz="2856" b="1">
                <a:solidFill>
                  <a:srgbClr val="FFFFFF"/>
                </a:solidFill>
                <a:latin typeface="Segoe UI"/>
              </a:rPr>
              <a:t>Security Baseline</a:t>
            </a:r>
            <a:r>
              <a:rPr kumimoji="0" lang="en-US" sz="2856" b="1" i="0" u="none" strike="noStrike" kern="1200" cap="none" spc="0" normalizeH="0" baseline="0" noProof="0">
                <a:ln>
                  <a:noFill/>
                </a:ln>
                <a:solidFill>
                  <a:srgbClr val="FFFFFF"/>
                </a:solidFill>
                <a:effectLst/>
                <a:uLnTx/>
                <a:uFillTx/>
                <a:latin typeface="Segoe UI"/>
                <a:ea typeface="+mn-ea"/>
                <a:cs typeface="+mn-cs"/>
              </a:rPr>
              <a:t>.</a:t>
            </a:r>
            <a:endParaRPr kumimoji="0" lang="en-US" sz="2856"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br>
              <a:rPr kumimoji="0" lang="en-US" sz="2856" b="0" i="0" u="none" strike="noStrike" kern="1200" cap="none" spc="0" normalizeH="0" baseline="0" noProof="0">
                <a:ln>
                  <a:noFill/>
                </a:ln>
                <a:solidFill>
                  <a:srgbClr val="FFFFFF"/>
                </a:solidFill>
                <a:effectLst/>
                <a:uLnTx/>
                <a:uFillTx/>
                <a:latin typeface="Segoe UI"/>
                <a:ea typeface="+mn-ea"/>
                <a:cs typeface="+mn-cs"/>
              </a:rPr>
            </a:br>
            <a:endParaRPr kumimoji="0" lang="en-US" sz="204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1098367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386216" y="1100152"/>
            <a:ext cx="11884216" cy="6304492"/>
          </a:xfrm>
        </p:spPr>
        <p:txBody>
          <a:bodyPr/>
          <a:lstStyle/>
          <a:p>
            <a:r>
              <a:rPr lang="en-US" sz="3672"/>
              <a:t>Enable investigation of changes leading up to any outage</a:t>
            </a:r>
          </a:p>
          <a:p>
            <a:pPr lvl="1">
              <a:spcBef>
                <a:spcPts val="612"/>
              </a:spcBef>
            </a:pPr>
            <a:r>
              <a:rPr lang="en-US" sz="2856">
                <a:latin typeface="+mj-lt"/>
              </a:rPr>
              <a:t>Who, when, what – including before/after state for each Azure resource</a:t>
            </a:r>
          </a:p>
          <a:p>
            <a:pPr lvl="1">
              <a:spcBef>
                <a:spcPts val="612"/>
              </a:spcBef>
            </a:pPr>
            <a:r>
              <a:rPr lang="en-US" sz="2856">
                <a:latin typeface="+mj-lt"/>
              </a:rPr>
              <a:t>Azure resources and in-VM configuration</a:t>
            </a:r>
          </a:p>
          <a:p>
            <a:r>
              <a:rPr lang="en-US" sz="3672"/>
              <a:t>Ensure Windows and Linux VMs meet password complexity requirements</a:t>
            </a:r>
          </a:p>
          <a:p>
            <a:r>
              <a:rPr lang="en-US" sz="3672"/>
              <a:t>Enable logging across all components (identity, virtual network, virtual machine, web, and database) to support an all-encompassing monitoring solution.</a:t>
            </a:r>
          </a:p>
          <a:p>
            <a:endParaRPr lang="en-IE"/>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386216" y="337667"/>
            <a:ext cx="11236575" cy="565067"/>
          </a:xfrm>
        </p:spPr>
        <p:txBody>
          <a:bodyPr/>
          <a:lstStyle/>
          <a:p>
            <a:r>
              <a:rPr lang="en-IE"/>
              <a:t>Customer Needs—Security Baseline</a:t>
            </a:r>
          </a:p>
        </p:txBody>
      </p:sp>
    </p:spTree>
    <p:extLst>
      <p:ext uri="{BB962C8B-B14F-4D97-AF65-F5344CB8AC3E}">
        <p14:creationId xmlns:p14="http://schemas.microsoft.com/office/powerpoint/2010/main" val="22082013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65162" y="1706456"/>
            <a:ext cx="4609092" cy="3629025"/>
          </a:xfrm>
        </p:spPr>
        <p:txBody>
          <a:bodyPr anchor="ctr">
            <a:normAutofit/>
          </a:bodyPr>
          <a:lstStyle/>
          <a:p>
            <a:r>
              <a:rPr lang="en-US" sz="4896"/>
              <a:t>Microsoft </a:t>
            </a:r>
            <a:br>
              <a:rPr lang="en-US" sz="4896"/>
            </a:br>
            <a:r>
              <a:rPr lang="en-US" sz="4896"/>
              <a:t>Cloud Adoption Framework</a:t>
            </a:r>
          </a:p>
        </p:txBody>
      </p:sp>
      <p:sp>
        <p:nvSpPr>
          <p:cNvPr id="3" name="Title 3">
            <a:extLst>
              <a:ext uri="{FF2B5EF4-FFF2-40B4-BE49-F238E27FC236}">
                <a16:creationId xmlns:a16="http://schemas.microsoft.com/office/drawing/2014/main" id="{11953A83-F56E-4C6D-8202-8CAC4ED4030B}"/>
              </a:ext>
            </a:extLst>
          </p:cNvPr>
          <p:cNvSpPr txBox="1">
            <a:spLocks/>
          </p:cNvSpPr>
          <p:nvPr/>
        </p:nvSpPr>
        <p:spPr>
          <a:xfrm>
            <a:off x="5611251" y="2287018"/>
            <a:ext cx="3665783" cy="246790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97"/>
            <a:r>
              <a:rPr lang="en-US" sz="4896">
                <a:solidFill>
                  <a:srgbClr val="FFFFFF"/>
                </a:solidFill>
                <a:latin typeface="Segoe UI Semibold"/>
              </a:rPr>
              <a:t>Governance</a:t>
            </a:r>
          </a:p>
        </p:txBody>
      </p:sp>
      <p:cxnSp>
        <p:nvCxnSpPr>
          <p:cNvPr id="5" name="Straight Connector 4">
            <a:extLst>
              <a:ext uri="{FF2B5EF4-FFF2-40B4-BE49-F238E27FC236}">
                <a16:creationId xmlns:a16="http://schemas.microsoft.com/office/drawing/2014/main" id="{83D0AF8F-80F5-4AE6-8CF9-1CB3BE1DE1D5}"/>
              </a:ext>
            </a:extLst>
          </p:cNvPr>
          <p:cNvCxnSpPr>
            <a:cxnSpLocks/>
          </p:cNvCxnSpPr>
          <p:nvPr/>
        </p:nvCxnSpPr>
        <p:spPr>
          <a:xfrm>
            <a:off x="5342753" y="2362576"/>
            <a:ext cx="0" cy="2316783"/>
          </a:xfrm>
          <a:prstGeom prst="line">
            <a:avLst/>
          </a:prstGeom>
          <a:ln w="38100">
            <a:solidFill>
              <a:schemeClr val="bg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386216" y="1100152"/>
            <a:ext cx="11884216" cy="6591976"/>
          </a:xfrm>
        </p:spPr>
        <p:txBody>
          <a:bodyPr/>
          <a:lstStyle/>
          <a:p>
            <a:r>
              <a:rPr lang="en-US"/>
              <a:t>Setup auditing such that software installs are monitored across Azure virtual machine resources.</a:t>
            </a:r>
          </a:p>
          <a:p>
            <a:r>
              <a:rPr lang="en-US"/>
              <a:t>When specific security events are detected (such as a port scan), allow for the execution of actions to remediate, start the investigative process or prevent further information leakage or damage</a:t>
            </a:r>
          </a:p>
          <a:p>
            <a:r>
              <a:rPr lang="en-US"/>
              <a:t>The organization's security gateways (e.g. firewalls) enforce security policies and are configured to filter traffic between domains, block unauthorized access, and are used to maintain segregation between internal wired, internal wireless, and external network segments (e.g., the Internet) including DMZs and enforce access control policies for each of the domains.</a:t>
            </a:r>
          </a:p>
          <a:p>
            <a:endParaRPr lang="en-US"/>
          </a:p>
          <a:p>
            <a:endParaRPr lang="en-US"/>
          </a:p>
          <a:p>
            <a:endParaRPr lang="en-IE"/>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386216" y="337667"/>
            <a:ext cx="11236575" cy="565067"/>
          </a:xfrm>
        </p:spPr>
        <p:txBody>
          <a:bodyPr/>
          <a:lstStyle/>
          <a:p>
            <a:r>
              <a:rPr lang="en-IE"/>
              <a:t>Customer Needs—Security Baseline</a:t>
            </a:r>
          </a:p>
        </p:txBody>
      </p:sp>
    </p:spTree>
    <p:extLst>
      <p:ext uri="{BB962C8B-B14F-4D97-AF65-F5344CB8AC3E}">
        <p14:creationId xmlns:p14="http://schemas.microsoft.com/office/powerpoint/2010/main" val="38897613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1CFD0-EE96-4D8C-9380-EEE6C6A42E87}"/>
              </a:ext>
            </a:extLst>
          </p:cNvPr>
          <p:cNvSpPr>
            <a:spLocks noGrp="1"/>
          </p:cNvSpPr>
          <p:nvPr>
            <p:ph type="body" sz="quarter" idx="4294967295"/>
          </p:nvPr>
        </p:nvSpPr>
        <p:spPr>
          <a:xfrm>
            <a:off x="226763" y="1398601"/>
            <a:ext cx="11884216" cy="5085238"/>
          </a:xfrm>
        </p:spPr>
        <p:txBody>
          <a:bodyPr/>
          <a:lstStyle/>
          <a:p>
            <a:r>
              <a:rPr lang="en-US"/>
              <a:t>Awareness of VMs in violation of the password strength policy helps you take corrective actions to ensure passwords for all VM user accounts are compliant with policy.</a:t>
            </a:r>
          </a:p>
          <a:p>
            <a:pPr lvl="1"/>
            <a:r>
              <a:rPr lang="en-US"/>
              <a:t>[Preview]: Deploy VM extension to audit Windows VM enforces password complexity requirements</a:t>
            </a:r>
          </a:p>
          <a:p>
            <a:pPr lvl="1"/>
            <a:r>
              <a:rPr lang="en-US"/>
              <a:t>[Preview]: Deploy VM extension to audit Windows VM maximum password age 70 days</a:t>
            </a:r>
          </a:p>
          <a:p>
            <a:pPr lvl="1"/>
            <a:r>
              <a:rPr lang="en-US"/>
              <a:t>[Preview]: Deploy VM extension to audit Windows VM minimum password age 1 day</a:t>
            </a:r>
          </a:p>
          <a:p>
            <a:pPr lvl="1"/>
            <a:r>
              <a:rPr lang="en-US"/>
              <a:t>[Preview]: Deploy VM extension to audit Windows VM passwords must be at least 14 characters</a:t>
            </a:r>
          </a:p>
          <a:p>
            <a:pPr lvl="1"/>
            <a:r>
              <a:rPr lang="en-US"/>
              <a:t>[Preview]: Deploy VM extension to audit Windows VM should not allow previous 24 passwords</a:t>
            </a:r>
          </a:p>
          <a:p>
            <a:pPr lvl="1"/>
            <a:r>
              <a:rPr lang="en-US"/>
              <a:t>[Preview]: Audit Windows VM enforces password complexity requirements</a:t>
            </a:r>
          </a:p>
          <a:p>
            <a:pPr lvl="1"/>
            <a:r>
              <a:rPr lang="en-US"/>
              <a:t>[Preview]: Audit Windows VM maximum password age 70 days</a:t>
            </a:r>
          </a:p>
          <a:p>
            <a:pPr lvl="1"/>
            <a:r>
              <a:rPr lang="en-US"/>
              <a:t>[Preview]: Audit Windows VM minimum password age 1 day</a:t>
            </a:r>
          </a:p>
          <a:p>
            <a:pPr lvl="1"/>
            <a:r>
              <a:rPr lang="en-US"/>
              <a:t>[Preview]: Audit Windows VM passwords must be at least 14 characters</a:t>
            </a:r>
          </a:p>
          <a:p>
            <a:pPr lvl="1"/>
            <a:r>
              <a:rPr lang="en-US"/>
              <a:t>[Preview]: Audit Windows VM should not allow previous 24 passwords</a:t>
            </a:r>
          </a:p>
        </p:txBody>
      </p:sp>
      <p:sp>
        <p:nvSpPr>
          <p:cNvPr id="3" name="Title 2">
            <a:extLst>
              <a:ext uri="{FF2B5EF4-FFF2-40B4-BE49-F238E27FC236}">
                <a16:creationId xmlns:a16="http://schemas.microsoft.com/office/drawing/2014/main" id="{AB41BA66-A1EC-46C7-833C-D6C0E7B2B745}"/>
              </a:ext>
            </a:extLst>
          </p:cNvPr>
          <p:cNvSpPr>
            <a:spLocks noGrp="1"/>
          </p:cNvSpPr>
          <p:nvPr>
            <p:ph type="title" idx="4294967295"/>
          </p:nvPr>
        </p:nvSpPr>
        <p:spPr>
          <a:xfrm>
            <a:off x="323909" y="345706"/>
            <a:ext cx="11787070" cy="448228"/>
          </a:xfrm>
        </p:spPr>
        <p:txBody>
          <a:bodyPr/>
          <a:lstStyle/>
          <a:p>
            <a:r>
              <a:rPr lang="en-IE" sz="2856"/>
              <a:t>Customer Needs—Security Baseline Controls Backlog</a:t>
            </a:r>
          </a:p>
        </p:txBody>
      </p:sp>
    </p:spTree>
    <p:extLst>
      <p:ext uri="{BB962C8B-B14F-4D97-AF65-F5344CB8AC3E}">
        <p14:creationId xmlns:p14="http://schemas.microsoft.com/office/powerpoint/2010/main" val="221819790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3B9C-5D8A-4A47-BCC8-FA8E89AD27DF}"/>
              </a:ext>
            </a:extLst>
          </p:cNvPr>
          <p:cNvSpPr>
            <a:spLocks noGrp="1"/>
          </p:cNvSpPr>
          <p:nvPr>
            <p:ph type="title"/>
          </p:nvPr>
        </p:nvSpPr>
        <p:spPr/>
        <p:txBody>
          <a:bodyPr/>
          <a:lstStyle/>
          <a:p>
            <a:r>
              <a:rPr lang="en-US"/>
              <a:t>Build the Deployment Acceleration</a:t>
            </a:r>
          </a:p>
        </p:txBody>
      </p:sp>
      <p:sp>
        <p:nvSpPr>
          <p:cNvPr id="3" name="Text Placeholder 2">
            <a:extLst>
              <a:ext uri="{FF2B5EF4-FFF2-40B4-BE49-F238E27FC236}">
                <a16:creationId xmlns:a16="http://schemas.microsoft.com/office/drawing/2014/main" id="{90564B74-43E7-4E26-97C1-11397DAAABD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3362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8D6D3-5923-44DB-A93C-A53ABFA1D06D}"/>
              </a:ext>
            </a:extLst>
          </p:cNvPr>
          <p:cNvSpPr>
            <a:spLocks noGrp="1"/>
          </p:cNvSpPr>
          <p:nvPr>
            <p:ph type="title"/>
          </p:nvPr>
        </p:nvSpPr>
        <p:spPr/>
        <p:txBody>
          <a:bodyPr/>
          <a:lstStyle/>
          <a:p>
            <a:r>
              <a:rPr lang="en-US" sz="3600">
                <a:latin typeface="Segoe UI Semibold" panose="020B0702040204020203" pitchFamily="34" charset="0"/>
                <a:cs typeface="Segoe UI Semibold" panose="020B0702040204020203" pitchFamily="34" charset="0"/>
              </a:rPr>
              <a:t>Workshop | Creating the Deployment Acceleration baseline</a:t>
            </a:r>
          </a:p>
        </p:txBody>
      </p:sp>
      <p:sp>
        <p:nvSpPr>
          <p:cNvPr id="5" name="Text Placeholder 4">
            <a:extLst>
              <a:ext uri="{FF2B5EF4-FFF2-40B4-BE49-F238E27FC236}">
                <a16:creationId xmlns:a16="http://schemas.microsoft.com/office/drawing/2014/main" id="{E9F239CA-6AE4-4F59-B942-93C18F7A7EF0}"/>
              </a:ext>
            </a:extLst>
          </p:cNvPr>
          <p:cNvSpPr>
            <a:spLocks noGrp="1"/>
          </p:cNvSpPr>
          <p:nvPr>
            <p:ph type="body" sz="quarter" idx="10"/>
          </p:nvPr>
        </p:nvSpPr>
        <p:spPr>
          <a:xfrm>
            <a:off x="274604" y="1212850"/>
            <a:ext cx="11887269" cy="5392245"/>
          </a:xfrm>
        </p:spPr>
        <p:txBody>
          <a:bodyPr/>
          <a:lstStyle/>
          <a:p>
            <a:r>
              <a:rPr lang="en-US" sz="2400">
                <a:latin typeface="Segoe UI" panose="020B0502040204020203" pitchFamily="34" charset="0"/>
                <a:cs typeface="Segoe UI" panose="020B0502040204020203" pitchFamily="34" charset="0"/>
              </a:rPr>
              <a:t>Estimated time frame: approx. ~ 2hrs</a:t>
            </a:r>
          </a:p>
          <a:p>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Participants: Cloud Architects</a:t>
            </a:r>
          </a:p>
          <a:p>
            <a:pPr marL="571500" indent="-571500">
              <a:buFontTx/>
              <a:buChar char="-"/>
            </a:pPr>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Outcomes:</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Management groups, Subscriptions, Tags </a:t>
            </a:r>
          </a:p>
          <a:p>
            <a:pPr marL="571500" indent="-571500">
              <a:buFontTx/>
              <a:buChar char="-"/>
            </a:pPr>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Requirements:</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Understanding of internal org structures, policies and compliance requirements</a:t>
            </a:r>
          </a:p>
          <a:p>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Triggers: </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Getting started with Azure and need help in cloud environment setup</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Need for automation and policy enforcement</a:t>
            </a:r>
          </a:p>
        </p:txBody>
      </p:sp>
    </p:spTree>
    <p:extLst>
      <p:ext uri="{BB962C8B-B14F-4D97-AF65-F5344CB8AC3E}">
        <p14:creationId xmlns:p14="http://schemas.microsoft.com/office/powerpoint/2010/main" val="6667769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B968-9A6A-49CC-8B6B-54A106BDE556}"/>
              </a:ext>
            </a:extLst>
          </p:cNvPr>
          <p:cNvSpPr>
            <a:spLocks noGrp="1"/>
          </p:cNvSpPr>
          <p:nvPr>
            <p:ph type="title"/>
          </p:nvPr>
        </p:nvSpPr>
        <p:spPr/>
        <p:txBody>
          <a:bodyPr/>
          <a:lstStyle/>
          <a:p>
            <a:r>
              <a:rPr lang="en-US" sz="4000">
                <a:latin typeface="Segoe UI Semibold "/>
              </a:rPr>
              <a:t>Deployment Acceleration Overview</a:t>
            </a:r>
          </a:p>
        </p:txBody>
      </p:sp>
      <p:sp>
        <p:nvSpPr>
          <p:cNvPr id="3" name="Text Placeholder 2">
            <a:extLst>
              <a:ext uri="{FF2B5EF4-FFF2-40B4-BE49-F238E27FC236}">
                <a16:creationId xmlns:a16="http://schemas.microsoft.com/office/drawing/2014/main" id="{9A7696ED-5E71-44B1-8CF2-91E9878A7807}"/>
              </a:ext>
            </a:extLst>
          </p:cNvPr>
          <p:cNvSpPr>
            <a:spLocks noGrp="1"/>
          </p:cNvSpPr>
          <p:nvPr>
            <p:ph type="body" sz="quarter" idx="10"/>
          </p:nvPr>
        </p:nvSpPr>
        <p:spPr>
          <a:xfrm>
            <a:off x="273809" y="1484403"/>
            <a:ext cx="6117937" cy="3231654"/>
          </a:xfrm>
        </p:spPr>
        <p:txBody>
          <a:bodyPr/>
          <a:lstStyle/>
          <a:p>
            <a:pPr marL="571500" indent="-571500">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This discipline focuses on ways of </a:t>
            </a:r>
            <a:r>
              <a:rPr lang="en-US" sz="2000" b="1">
                <a:latin typeface="Segoe UI" panose="020B0502040204020203" pitchFamily="34" charset="0"/>
                <a:cs typeface="Segoe UI" panose="020B0502040204020203" pitchFamily="34" charset="0"/>
              </a:rPr>
              <a:t>establishing policies </a:t>
            </a:r>
            <a:r>
              <a:rPr lang="en-US" sz="2000">
                <a:latin typeface="Segoe UI" panose="020B0502040204020203" pitchFamily="34" charset="0"/>
                <a:cs typeface="Segoe UI" panose="020B0502040204020203" pitchFamily="34" charset="0"/>
              </a:rPr>
              <a:t>to govern asset configuration or deployment which could be manual or fully automated through DevOps. </a:t>
            </a:r>
          </a:p>
          <a:p>
            <a:pPr marL="571500" indent="-571500">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The DevOps practices that are leveraged in this discipline include </a:t>
            </a:r>
            <a:r>
              <a:rPr lang="en-US" sz="2000" b="1">
                <a:latin typeface="Segoe UI" panose="020B0502040204020203" pitchFamily="34" charset="0"/>
                <a:cs typeface="Segoe UI" panose="020B0502040204020203" pitchFamily="34" charset="0"/>
              </a:rPr>
              <a:t>Infrastructure as Code, Continuous Integration and Continuous Deployment</a:t>
            </a:r>
            <a:r>
              <a:rPr lang="en-US" sz="2000">
                <a:latin typeface="Segoe UI" panose="020B0502040204020203" pitchFamily="34" charset="0"/>
                <a:cs typeface="Segoe UI" panose="020B0502040204020203" pitchFamily="34" charset="0"/>
              </a:rPr>
              <a:t>. </a:t>
            </a:r>
          </a:p>
          <a:p>
            <a:pPr marL="571500" indent="-571500">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Azure services that enable deployment acceleration include </a:t>
            </a:r>
            <a:r>
              <a:rPr lang="en-US" sz="2000" b="1">
                <a:latin typeface="Segoe UI" panose="020B0502040204020203" pitchFamily="34" charset="0"/>
                <a:cs typeface="Segoe UI" panose="020B0502040204020203" pitchFamily="34" charset="0"/>
              </a:rPr>
              <a:t>Azure Blueprints </a:t>
            </a:r>
          </a:p>
        </p:txBody>
      </p:sp>
      <p:pic>
        <p:nvPicPr>
          <p:cNvPr id="5" name="Picture 4" descr="A picture containing toy, table&#10;&#10;Description automatically generated">
            <a:extLst>
              <a:ext uri="{FF2B5EF4-FFF2-40B4-BE49-F238E27FC236}">
                <a16:creationId xmlns:a16="http://schemas.microsoft.com/office/drawing/2014/main" id="{5424C70A-E9F5-4227-92D6-6DB6F0BDAE16}"/>
              </a:ext>
            </a:extLst>
          </p:cNvPr>
          <p:cNvPicPr>
            <a:picLocks noChangeAspect="1"/>
          </p:cNvPicPr>
          <p:nvPr/>
        </p:nvPicPr>
        <p:blipFill>
          <a:blip r:embed="rId3"/>
          <a:stretch>
            <a:fillRect/>
          </a:stretch>
        </p:blipFill>
        <p:spPr>
          <a:xfrm>
            <a:off x="6339384" y="1370124"/>
            <a:ext cx="5952201" cy="2976101"/>
          </a:xfrm>
          <a:prstGeom prst="rect">
            <a:avLst/>
          </a:prstGeom>
        </p:spPr>
      </p:pic>
    </p:spTree>
    <p:extLst>
      <p:ext uri="{BB962C8B-B14F-4D97-AF65-F5344CB8AC3E}">
        <p14:creationId xmlns:p14="http://schemas.microsoft.com/office/powerpoint/2010/main" val="41147913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94AD-C656-40AB-BCD4-00DEC319CC55}"/>
              </a:ext>
            </a:extLst>
          </p:cNvPr>
          <p:cNvSpPr>
            <a:spLocks noGrp="1"/>
          </p:cNvSpPr>
          <p:nvPr>
            <p:ph type="title"/>
          </p:nvPr>
        </p:nvSpPr>
        <p:spPr>
          <a:xfrm>
            <a:off x="451586" y="243819"/>
            <a:ext cx="11531716" cy="411162"/>
          </a:xfrm>
        </p:spPr>
        <p:txBody>
          <a:bodyPr/>
          <a:lstStyle/>
          <a:p>
            <a:r>
              <a:rPr lang="en-US" sz="3600"/>
              <a:t>Policy enforcement decision guide</a:t>
            </a:r>
          </a:p>
        </p:txBody>
      </p:sp>
      <p:pic>
        <p:nvPicPr>
          <p:cNvPr id="4" name="Picture 3" descr="A screenshot of text&#10;&#10;Description automatically generated">
            <a:extLst>
              <a:ext uri="{FF2B5EF4-FFF2-40B4-BE49-F238E27FC236}">
                <a16:creationId xmlns:a16="http://schemas.microsoft.com/office/drawing/2014/main" id="{3290C5C5-C257-4845-8CEB-EC1B689C608A}"/>
              </a:ext>
            </a:extLst>
          </p:cNvPr>
          <p:cNvPicPr>
            <a:picLocks noChangeAspect="1"/>
          </p:cNvPicPr>
          <p:nvPr/>
        </p:nvPicPr>
        <p:blipFill>
          <a:blip r:embed="rId3"/>
          <a:stretch>
            <a:fillRect/>
          </a:stretch>
        </p:blipFill>
        <p:spPr>
          <a:xfrm>
            <a:off x="1125466" y="1278604"/>
            <a:ext cx="10454778" cy="4398865"/>
          </a:xfrm>
          <a:prstGeom prst="rect">
            <a:avLst/>
          </a:prstGeom>
          <a:ln>
            <a:solidFill>
              <a:schemeClr val="bg1">
                <a:lumMod val="65000"/>
              </a:schemeClr>
            </a:solidFill>
          </a:ln>
        </p:spPr>
      </p:pic>
      <p:sp>
        <p:nvSpPr>
          <p:cNvPr id="5" name="Rectangle 4">
            <a:extLst>
              <a:ext uri="{FF2B5EF4-FFF2-40B4-BE49-F238E27FC236}">
                <a16:creationId xmlns:a16="http://schemas.microsoft.com/office/drawing/2014/main" id="{EB0B562A-278A-4CE2-9576-2C1DF29F849B}"/>
              </a:ext>
            </a:extLst>
          </p:cNvPr>
          <p:cNvSpPr/>
          <p:nvPr/>
        </p:nvSpPr>
        <p:spPr bwMode="auto">
          <a:xfrm>
            <a:off x="9369188" y="1194179"/>
            <a:ext cx="2552131" cy="485860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473AFE1D-416D-48E5-ADE0-1DFEB9336F08}"/>
              </a:ext>
            </a:extLst>
          </p:cNvPr>
          <p:cNvSpPr txBox="1"/>
          <p:nvPr/>
        </p:nvSpPr>
        <p:spPr>
          <a:xfrm>
            <a:off x="9235838" y="6052782"/>
            <a:ext cx="3477052" cy="738664"/>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Deployment Acceleration enables automated policy enforcement</a:t>
            </a:r>
          </a:p>
        </p:txBody>
      </p:sp>
    </p:spTree>
    <p:extLst>
      <p:ext uri="{BB962C8B-B14F-4D97-AF65-F5344CB8AC3E}">
        <p14:creationId xmlns:p14="http://schemas.microsoft.com/office/powerpoint/2010/main" val="406202109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24AC7E50-BCDB-4969-BCAE-A5C0E7C2B78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76452" y="2046387"/>
            <a:ext cx="6258348" cy="4205130"/>
          </a:xfrm>
          <a:prstGeom prst="rect">
            <a:avLst/>
          </a:prstGeom>
        </p:spPr>
      </p:pic>
      <p:pic>
        <p:nvPicPr>
          <p:cNvPr id="25" name="Picture 24">
            <a:extLst>
              <a:ext uri="{FF2B5EF4-FFF2-40B4-BE49-F238E27FC236}">
                <a16:creationId xmlns:a16="http://schemas.microsoft.com/office/drawing/2014/main" id="{6F5DD9A9-D404-4F17-BF38-4189F8E77D6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60539" y="588643"/>
            <a:ext cx="7974260" cy="6405881"/>
          </a:xfrm>
          <a:prstGeom prst="rect">
            <a:avLst/>
          </a:prstGeom>
        </p:spPr>
      </p:pic>
      <p:sp>
        <p:nvSpPr>
          <p:cNvPr id="17" name="Title 16"/>
          <p:cNvSpPr>
            <a:spLocks noGrp="1"/>
          </p:cNvSpPr>
          <p:nvPr>
            <p:ph type="title"/>
          </p:nvPr>
        </p:nvSpPr>
        <p:spPr/>
        <p:txBody>
          <a:bodyPr/>
          <a:lstStyle/>
          <a:p>
            <a:r>
              <a:rPr lang="en-US" sz="3600">
                <a:latin typeface="Segoe UI Semibold "/>
              </a:rPr>
              <a:t>Infrastructure as code</a:t>
            </a:r>
          </a:p>
        </p:txBody>
      </p:sp>
      <p:sp>
        <p:nvSpPr>
          <p:cNvPr id="6" name="Text Placeholder 5"/>
          <p:cNvSpPr>
            <a:spLocks noGrp="1"/>
          </p:cNvSpPr>
          <p:nvPr>
            <p:ph type="body" sz="quarter" idx="10"/>
          </p:nvPr>
        </p:nvSpPr>
        <p:spPr>
          <a:xfrm>
            <a:off x="1164055" y="1860099"/>
            <a:ext cx="3307148" cy="706937"/>
          </a:xfrm>
        </p:spPr>
        <p:txBody>
          <a:bodyPr/>
          <a:lstStyle/>
          <a:p>
            <a:r>
              <a:rPr lang="en-US" sz="1836">
                <a:latin typeface="+mn-lt"/>
                <a:cs typeface="Segoe UI" panose="020B0502040204020203" pitchFamily="34" charset="0"/>
              </a:rPr>
              <a:t>Stand up environments in the fastest means possible.</a:t>
            </a:r>
          </a:p>
        </p:txBody>
      </p:sp>
      <p:sp>
        <p:nvSpPr>
          <p:cNvPr id="30" name="Text Placeholder 5">
            <a:extLst>
              <a:ext uri="{FF2B5EF4-FFF2-40B4-BE49-F238E27FC236}">
                <a16:creationId xmlns:a16="http://schemas.microsoft.com/office/drawing/2014/main" id="{FC05376C-29CC-4D5A-B1B9-B9BD9942829A}"/>
              </a:ext>
            </a:extLst>
          </p:cNvPr>
          <p:cNvSpPr txBox="1">
            <a:spLocks/>
          </p:cNvSpPr>
          <p:nvPr/>
        </p:nvSpPr>
        <p:spPr>
          <a:xfrm>
            <a:off x="1245626" y="2873133"/>
            <a:ext cx="3714680" cy="86441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36"/>
              <a:t>Remove the human element and reliably and repeatable deploy every time.</a:t>
            </a:r>
          </a:p>
        </p:txBody>
      </p:sp>
      <p:sp>
        <p:nvSpPr>
          <p:cNvPr id="31" name="Text Placeholder 5">
            <a:extLst>
              <a:ext uri="{FF2B5EF4-FFF2-40B4-BE49-F238E27FC236}">
                <a16:creationId xmlns:a16="http://schemas.microsoft.com/office/drawing/2014/main" id="{031A4647-F26F-4FD7-88F8-247A01CB21B9}"/>
              </a:ext>
            </a:extLst>
          </p:cNvPr>
          <p:cNvSpPr txBox="1">
            <a:spLocks/>
          </p:cNvSpPr>
          <p:nvPr/>
        </p:nvSpPr>
        <p:spPr>
          <a:xfrm>
            <a:off x="1245626" y="4136623"/>
            <a:ext cx="3307147" cy="86441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36"/>
              <a:t>Improve environment visibility and improve developer efficiency</a:t>
            </a:r>
          </a:p>
        </p:txBody>
      </p:sp>
      <p:grpSp>
        <p:nvGrpSpPr>
          <p:cNvPr id="50" name="Group 49">
            <a:extLst>
              <a:ext uri="{FF2B5EF4-FFF2-40B4-BE49-F238E27FC236}">
                <a16:creationId xmlns:a16="http://schemas.microsoft.com/office/drawing/2014/main" id="{F1397E6D-6CB0-4D52-860C-86FD4C80E5EB}"/>
              </a:ext>
            </a:extLst>
          </p:cNvPr>
          <p:cNvGrpSpPr/>
          <p:nvPr/>
        </p:nvGrpSpPr>
        <p:grpSpPr>
          <a:xfrm>
            <a:off x="470525" y="1888191"/>
            <a:ext cx="566353" cy="566353"/>
            <a:chOff x="461254" y="1851336"/>
            <a:chExt cx="555298" cy="555298"/>
          </a:xfrm>
        </p:grpSpPr>
        <p:sp>
          <p:nvSpPr>
            <p:cNvPr id="44" name="Oval 43">
              <a:extLst>
                <a:ext uri="{FF2B5EF4-FFF2-40B4-BE49-F238E27FC236}">
                  <a16:creationId xmlns:a16="http://schemas.microsoft.com/office/drawing/2014/main" id="{ED6D555B-E482-459F-96C4-2FCFC9C7EA32}"/>
                </a:ext>
                <a:ext uri="{C183D7F6-B498-43B3-948B-1728B52AA6E4}">
                  <adec:decorative xmlns:adec="http://schemas.microsoft.com/office/drawing/2017/decorative" val="1"/>
                </a:ext>
              </a:extLst>
            </p:cNvPr>
            <p:cNvSpPr/>
            <p:nvPr/>
          </p:nvSpPr>
          <p:spPr bwMode="auto">
            <a:xfrm>
              <a:off x="461254" y="185133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3" name="Manufacturing_E99C" title="Icon of a robotic arm">
              <a:extLst>
                <a:ext uri="{FF2B5EF4-FFF2-40B4-BE49-F238E27FC236}">
                  <a16:creationId xmlns:a16="http://schemas.microsoft.com/office/drawing/2014/main" id="{3204100C-6361-4ECF-95E8-BC461B52B377}"/>
                </a:ext>
              </a:extLst>
            </p:cNvPr>
            <p:cNvSpPr>
              <a:spLocks noChangeAspect="1" noEditPoints="1"/>
            </p:cNvSpPr>
            <p:nvPr/>
          </p:nvSpPr>
          <p:spPr bwMode="auto">
            <a:xfrm>
              <a:off x="585949" y="1952782"/>
              <a:ext cx="305907" cy="2990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grpSp>
      <p:grpSp>
        <p:nvGrpSpPr>
          <p:cNvPr id="52" name="Group 51">
            <a:extLst>
              <a:ext uri="{FF2B5EF4-FFF2-40B4-BE49-F238E27FC236}">
                <a16:creationId xmlns:a16="http://schemas.microsoft.com/office/drawing/2014/main" id="{B639C212-8B7F-42FB-BB6B-A9DCF08610D6}"/>
              </a:ext>
            </a:extLst>
          </p:cNvPr>
          <p:cNvGrpSpPr/>
          <p:nvPr/>
        </p:nvGrpSpPr>
        <p:grpSpPr>
          <a:xfrm>
            <a:off x="470524" y="4277216"/>
            <a:ext cx="566353" cy="566353"/>
            <a:chOff x="461253" y="4015239"/>
            <a:chExt cx="555298" cy="555298"/>
          </a:xfrm>
        </p:grpSpPr>
        <p:sp>
          <p:nvSpPr>
            <p:cNvPr id="40" name="Oval 39">
              <a:extLst>
                <a:ext uri="{FF2B5EF4-FFF2-40B4-BE49-F238E27FC236}">
                  <a16:creationId xmlns:a16="http://schemas.microsoft.com/office/drawing/2014/main" id="{6545819E-F3DC-4997-9438-57EB11C18CBD}"/>
                </a:ext>
                <a:ext uri="{C183D7F6-B498-43B3-948B-1728B52AA6E4}">
                  <adec:decorative xmlns:adec="http://schemas.microsoft.com/office/drawing/2017/decorative" val="1"/>
                </a:ext>
              </a:extLst>
            </p:cNvPr>
            <p:cNvSpPr/>
            <p:nvPr/>
          </p:nvSpPr>
          <p:spPr bwMode="auto">
            <a:xfrm>
              <a:off x="461253" y="401523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6" name="money_2" title="Icon of a dollar sign with an arrow around it pointing clockwise">
              <a:extLst>
                <a:ext uri="{FF2B5EF4-FFF2-40B4-BE49-F238E27FC236}">
                  <a16:creationId xmlns:a16="http://schemas.microsoft.com/office/drawing/2014/main" id="{54A40199-83A0-4ED8-A3EE-2F8C6AEE2404}"/>
                </a:ext>
              </a:extLst>
            </p:cNvPr>
            <p:cNvSpPr>
              <a:spLocks noChangeAspect="1" noEditPoints="1"/>
            </p:cNvSpPr>
            <p:nvPr/>
          </p:nvSpPr>
          <p:spPr bwMode="auto">
            <a:xfrm>
              <a:off x="587509" y="4132439"/>
              <a:ext cx="304347" cy="3208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gradFill>
                  <a:gsLst>
                    <a:gs pos="0">
                      <a:srgbClr val="505050"/>
                    </a:gs>
                    <a:gs pos="100000">
                      <a:srgbClr val="505050"/>
                    </a:gs>
                  </a:gsLst>
                  <a:lin ang="5400000" scaled="1"/>
                </a:gradFill>
              </a:endParaRPr>
            </a:p>
          </p:txBody>
        </p:sp>
      </p:grpSp>
      <p:grpSp>
        <p:nvGrpSpPr>
          <p:cNvPr id="51" name="Group 50">
            <a:extLst>
              <a:ext uri="{FF2B5EF4-FFF2-40B4-BE49-F238E27FC236}">
                <a16:creationId xmlns:a16="http://schemas.microsoft.com/office/drawing/2014/main" id="{536A437B-003A-49AE-BA3B-3D947E67FB63}"/>
              </a:ext>
            </a:extLst>
          </p:cNvPr>
          <p:cNvGrpSpPr/>
          <p:nvPr/>
        </p:nvGrpSpPr>
        <p:grpSpPr>
          <a:xfrm>
            <a:off x="470524" y="3013726"/>
            <a:ext cx="566353" cy="566353"/>
            <a:chOff x="461253" y="2817053"/>
            <a:chExt cx="555298" cy="555298"/>
          </a:xfrm>
        </p:grpSpPr>
        <p:sp>
          <p:nvSpPr>
            <p:cNvPr id="45" name="Oval 44">
              <a:extLst>
                <a:ext uri="{FF2B5EF4-FFF2-40B4-BE49-F238E27FC236}">
                  <a16:creationId xmlns:a16="http://schemas.microsoft.com/office/drawing/2014/main" id="{40408D78-B427-46C4-ACCF-5A9BD4AE1280}"/>
                </a:ext>
                <a:ext uri="{C183D7F6-B498-43B3-948B-1728B52AA6E4}">
                  <adec:decorative xmlns:adec="http://schemas.microsoft.com/office/drawing/2017/decorative" val="1"/>
                </a:ext>
              </a:extLst>
            </p:cNvPr>
            <p:cNvSpPr/>
            <p:nvPr/>
          </p:nvSpPr>
          <p:spPr bwMode="auto">
            <a:xfrm>
              <a:off x="461253" y="281705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8" name="transform_2" title="Icon of a circle and a square with a curved arrow between them">
              <a:extLst>
                <a:ext uri="{FF2B5EF4-FFF2-40B4-BE49-F238E27FC236}">
                  <a16:creationId xmlns:a16="http://schemas.microsoft.com/office/drawing/2014/main" id="{C66274E6-9450-4CEA-B290-C23CED1F558C}"/>
                </a:ext>
              </a:extLst>
            </p:cNvPr>
            <p:cNvSpPr>
              <a:spLocks noChangeAspect="1" noEditPoints="1"/>
            </p:cNvSpPr>
            <p:nvPr/>
          </p:nvSpPr>
          <p:spPr bwMode="auto">
            <a:xfrm>
              <a:off x="585949" y="2963450"/>
              <a:ext cx="304347" cy="281895"/>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gradFill>
                  <a:gsLst>
                    <a:gs pos="0">
                      <a:srgbClr val="505050"/>
                    </a:gs>
                    <a:gs pos="100000">
                      <a:srgbClr val="505050"/>
                    </a:gs>
                  </a:gsLst>
                  <a:lin ang="5400000" scaled="1"/>
                </a:gradFill>
              </a:endParaRPr>
            </a:p>
          </p:txBody>
        </p:sp>
      </p:grpSp>
      <p:sp>
        <p:nvSpPr>
          <p:cNvPr id="56" name="Text Placeholder 5">
            <a:extLst>
              <a:ext uri="{FF2B5EF4-FFF2-40B4-BE49-F238E27FC236}">
                <a16:creationId xmlns:a16="http://schemas.microsoft.com/office/drawing/2014/main" id="{71C8A817-9ECB-4DDF-AA29-C21E2D33CD35}"/>
              </a:ext>
            </a:extLst>
          </p:cNvPr>
          <p:cNvSpPr txBox="1">
            <a:spLocks/>
          </p:cNvSpPr>
          <p:nvPr/>
        </p:nvSpPr>
        <p:spPr>
          <a:xfrm>
            <a:off x="1245625" y="5400113"/>
            <a:ext cx="3307147" cy="86441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36"/>
              <a:t>Store your infrastructure definitions alongside your application code.</a:t>
            </a:r>
          </a:p>
        </p:txBody>
      </p:sp>
      <p:grpSp>
        <p:nvGrpSpPr>
          <p:cNvPr id="57" name="Group 56">
            <a:extLst>
              <a:ext uri="{FF2B5EF4-FFF2-40B4-BE49-F238E27FC236}">
                <a16:creationId xmlns:a16="http://schemas.microsoft.com/office/drawing/2014/main" id="{0F697E0E-80D4-4A68-A7BD-75AB3B7CB98B}"/>
              </a:ext>
            </a:extLst>
          </p:cNvPr>
          <p:cNvGrpSpPr/>
          <p:nvPr/>
        </p:nvGrpSpPr>
        <p:grpSpPr>
          <a:xfrm>
            <a:off x="364956" y="5435933"/>
            <a:ext cx="775898" cy="775898"/>
            <a:chOff x="357745" y="5294709"/>
            <a:chExt cx="760753" cy="760753"/>
          </a:xfrm>
        </p:grpSpPr>
        <p:sp>
          <p:nvSpPr>
            <p:cNvPr id="54" name="Oval 53">
              <a:extLst>
                <a:ext uri="{FF2B5EF4-FFF2-40B4-BE49-F238E27FC236}">
                  <a16:creationId xmlns:a16="http://schemas.microsoft.com/office/drawing/2014/main" id="{79AC68DD-7E22-4FDD-8051-6F02EA4BFE93}"/>
                </a:ext>
                <a:ext uri="{C183D7F6-B498-43B3-948B-1728B52AA6E4}">
                  <adec:decorative xmlns:adec="http://schemas.microsoft.com/office/drawing/2017/decorative" val="1"/>
                </a:ext>
              </a:extLst>
            </p:cNvPr>
            <p:cNvSpPr/>
            <p:nvPr/>
          </p:nvSpPr>
          <p:spPr bwMode="auto">
            <a:xfrm>
              <a:off x="460473" y="540058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Image result for github logo png">
              <a:extLst>
                <a:ext uri="{FF2B5EF4-FFF2-40B4-BE49-F238E27FC236}">
                  <a16:creationId xmlns:a16="http://schemas.microsoft.com/office/drawing/2014/main" id="{A83762EF-03A0-4653-A2B5-97055E469771}"/>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7745" y="5294709"/>
              <a:ext cx="760753" cy="7607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841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E7F5A95-01E5-4536-9C52-4B73FCC977FC}"/>
              </a:ext>
            </a:extLst>
          </p:cNvPr>
          <p:cNvSpPr/>
          <p:nvPr/>
        </p:nvSpPr>
        <p:spPr bwMode="auto">
          <a:xfrm>
            <a:off x="6586600" y="-1"/>
            <a:ext cx="5848202" cy="69945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Screenshot showing security alerts in GitHub">
            <a:extLst>
              <a:ext uri="{FF2B5EF4-FFF2-40B4-BE49-F238E27FC236}">
                <a16:creationId xmlns:a16="http://schemas.microsoft.com/office/drawing/2014/main" id="{87141657-4407-4B45-9BE5-F4B1BF2C22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55" r="27884" b="484"/>
          <a:stretch/>
        </p:blipFill>
        <p:spPr>
          <a:xfrm>
            <a:off x="6299732" y="-2"/>
            <a:ext cx="6135068" cy="6994525"/>
          </a:xfrm>
          <a:prstGeom prst="rect">
            <a:avLst/>
          </a:prstGeom>
        </p:spPr>
      </p:pic>
      <p:pic>
        <p:nvPicPr>
          <p:cNvPr id="17" name="Picture 4" descr="See the source image">
            <a:extLst>
              <a:ext uri="{FF2B5EF4-FFF2-40B4-BE49-F238E27FC236}">
                <a16:creationId xmlns:a16="http://schemas.microsoft.com/office/drawing/2014/main" id="{504D9AB8-1561-4484-A146-E9774D2A6B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103" r="50929"/>
          <a:stretch/>
        </p:blipFill>
        <p:spPr bwMode="auto">
          <a:xfrm>
            <a:off x="8256613" y="929911"/>
            <a:ext cx="4178187" cy="49968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6D00DA6-28D7-44F3-AD65-982DA893C4AB}"/>
              </a:ext>
            </a:extLst>
          </p:cNvPr>
          <p:cNvSpPr txBox="1"/>
          <p:nvPr/>
        </p:nvSpPr>
        <p:spPr>
          <a:xfrm>
            <a:off x="1485009" y="2366374"/>
            <a:ext cx="4965586" cy="736366"/>
          </a:xfrm>
          <a:prstGeom prst="rect">
            <a:avLst/>
          </a:prstGeom>
          <a:noFill/>
        </p:spPr>
        <p:txBody>
          <a:bodyPr wrap="square" lIns="0" tIns="0" rIns="0" bIns="0" rtlCol="0" anchor="ctr">
            <a:spAutoFit/>
          </a:bodyPr>
          <a:lstStyle/>
          <a:p>
            <a:pPr defTabSz="1421579">
              <a:spcBef>
                <a:spcPct val="0"/>
              </a:spcBef>
              <a:defRPr/>
            </a:pPr>
            <a:r>
              <a:rPr lang="en-US" sz="1836">
                <a:solidFill>
                  <a:srgbClr val="0078D3"/>
                </a:solidFill>
                <a:latin typeface="Segoe UI Semibold"/>
              </a:rPr>
              <a:t>Accelerate delivery through automation</a:t>
            </a:r>
          </a:p>
          <a:p>
            <a:pPr defTabSz="1421579">
              <a:spcBef>
                <a:spcPct val="0"/>
              </a:spcBef>
              <a:spcAft>
                <a:spcPct val="35000"/>
              </a:spcAft>
              <a:defRPr/>
            </a:pPr>
            <a:r>
              <a:rPr lang="en-US" sz="1428">
                <a:solidFill>
                  <a:srgbClr val="000000"/>
                </a:solidFill>
                <a:latin typeface="Segoe UI"/>
              </a:rPr>
              <a:t>Automation triggers for 20+ project events allows for automation beyond just CI/CD to any available API</a:t>
            </a:r>
          </a:p>
        </p:txBody>
      </p:sp>
      <p:sp>
        <p:nvSpPr>
          <p:cNvPr id="23" name="TextBox 22">
            <a:extLst>
              <a:ext uri="{FF2B5EF4-FFF2-40B4-BE49-F238E27FC236}">
                <a16:creationId xmlns:a16="http://schemas.microsoft.com/office/drawing/2014/main" id="{9E50E883-B31F-455B-8CDD-4996B141DE7C}"/>
              </a:ext>
            </a:extLst>
          </p:cNvPr>
          <p:cNvSpPr txBox="1"/>
          <p:nvPr/>
        </p:nvSpPr>
        <p:spPr>
          <a:xfrm>
            <a:off x="1485009" y="3877469"/>
            <a:ext cx="4965586" cy="736366"/>
          </a:xfrm>
          <a:prstGeom prst="rect">
            <a:avLst/>
          </a:prstGeom>
          <a:noFill/>
        </p:spPr>
        <p:txBody>
          <a:bodyPr wrap="square" lIns="0" tIns="0" rIns="0" bIns="0" rtlCol="0" anchor="ctr">
            <a:spAutoFit/>
          </a:bodyPr>
          <a:lstStyle/>
          <a:p>
            <a:pPr defTabSz="1421579">
              <a:spcBef>
                <a:spcPct val="0"/>
              </a:spcBef>
              <a:defRPr/>
            </a:pPr>
            <a:r>
              <a:rPr lang="en-US" sz="1836">
                <a:solidFill>
                  <a:srgbClr val="0078D3"/>
                </a:solidFill>
                <a:latin typeface="Segoe UI Semibold"/>
              </a:rPr>
              <a:t>Simple and easy to use</a:t>
            </a:r>
          </a:p>
          <a:p>
            <a:pPr defTabSz="1421579">
              <a:spcBef>
                <a:spcPct val="0"/>
              </a:spcBef>
              <a:spcAft>
                <a:spcPct val="35000"/>
              </a:spcAft>
              <a:defRPr/>
            </a:pPr>
            <a:r>
              <a:rPr lang="en-US" sz="1428">
                <a:solidFill>
                  <a:srgbClr val="000000"/>
                </a:solidFill>
                <a:latin typeface="Segoe UI"/>
              </a:rPr>
              <a:t>Configuration based on YAML with a host of sample workflows to learn from and get started</a:t>
            </a:r>
          </a:p>
        </p:txBody>
      </p:sp>
      <p:sp>
        <p:nvSpPr>
          <p:cNvPr id="25" name="TextBox 24">
            <a:extLst>
              <a:ext uri="{FF2B5EF4-FFF2-40B4-BE49-F238E27FC236}">
                <a16:creationId xmlns:a16="http://schemas.microsoft.com/office/drawing/2014/main" id="{E6624ADB-D082-42AD-AA61-5108A4E792CA}"/>
              </a:ext>
            </a:extLst>
          </p:cNvPr>
          <p:cNvSpPr txBox="1"/>
          <p:nvPr/>
        </p:nvSpPr>
        <p:spPr>
          <a:xfrm>
            <a:off x="1485009" y="5276505"/>
            <a:ext cx="4965586" cy="960480"/>
          </a:xfrm>
          <a:prstGeom prst="rect">
            <a:avLst/>
          </a:prstGeom>
          <a:noFill/>
        </p:spPr>
        <p:txBody>
          <a:bodyPr wrap="square" lIns="0" tIns="0" rIns="0" bIns="0" rtlCol="0" anchor="ctr">
            <a:spAutoFit/>
          </a:bodyPr>
          <a:lstStyle/>
          <a:p>
            <a:pPr defTabSz="1421579">
              <a:spcBef>
                <a:spcPct val="0"/>
              </a:spcBef>
              <a:defRPr/>
            </a:pPr>
            <a:r>
              <a:rPr lang="en-US" sz="1836">
                <a:solidFill>
                  <a:srgbClr val="0078D3"/>
                </a:solidFill>
                <a:latin typeface="Segoe UI Semibold"/>
              </a:rPr>
              <a:t>Global community for actions</a:t>
            </a:r>
          </a:p>
          <a:p>
            <a:pPr defTabSz="1421579">
              <a:spcBef>
                <a:spcPct val="0"/>
              </a:spcBef>
              <a:spcAft>
                <a:spcPct val="35000"/>
              </a:spcAft>
              <a:defRPr/>
            </a:pPr>
            <a:r>
              <a:rPr lang="en-US" sz="1428">
                <a:solidFill>
                  <a:srgbClr val="000000"/>
                </a:solidFill>
                <a:latin typeface="Segoe UI"/>
              </a:rPr>
              <a:t>Thousands of open source Actions, maintained by the community and by companies offering integrations, including Microsoft Azure</a:t>
            </a:r>
          </a:p>
        </p:txBody>
      </p:sp>
      <p:cxnSp>
        <p:nvCxnSpPr>
          <p:cNvPr id="26" name="Straight Connector 25">
            <a:extLst>
              <a:ext uri="{FF2B5EF4-FFF2-40B4-BE49-F238E27FC236}">
                <a16:creationId xmlns:a16="http://schemas.microsoft.com/office/drawing/2014/main" id="{D45F3DE9-290C-429F-9E62-BC6184FF5079}"/>
              </a:ext>
            </a:extLst>
          </p:cNvPr>
          <p:cNvCxnSpPr/>
          <p:nvPr/>
        </p:nvCxnSpPr>
        <p:spPr>
          <a:xfrm>
            <a:off x="1499453" y="3556024"/>
            <a:ext cx="4406491"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446A8D-F3D4-4F06-BC93-369282B32753}"/>
              </a:ext>
            </a:extLst>
          </p:cNvPr>
          <p:cNvCxnSpPr/>
          <p:nvPr/>
        </p:nvCxnSpPr>
        <p:spPr>
          <a:xfrm>
            <a:off x="1499453" y="4935278"/>
            <a:ext cx="4406491"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B1B7B9B-88BD-41D7-8CF2-7BB6F4280EF3}"/>
              </a:ext>
            </a:extLst>
          </p:cNvPr>
          <p:cNvSpPr/>
          <p:nvPr/>
        </p:nvSpPr>
        <p:spPr bwMode="auto">
          <a:xfrm>
            <a:off x="465162" y="3833111"/>
            <a:ext cx="825079" cy="825079"/>
          </a:xfrm>
          <a:prstGeom prst="ellipse">
            <a:avLst/>
          </a:pr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6172477-EACA-4D3C-86DB-A22B9C7677CB}"/>
              </a:ext>
            </a:extLst>
          </p:cNvPr>
          <p:cNvSpPr/>
          <p:nvPr/>
        </p:nvSpPr>
        <p:spPr bwMode="auto">
          <a:xfrm>
            <a:off x="465162" y="2322017"/>
            <a:ext cx="825079" cy="825079"/>
          </a:xfrm>
          <a:prstGeom prst="ellipse">
            <a:avLst/>
          </a:pr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735522F-C592-4709-B33C-7585196CE50B}"/>
              </a:ext>
            </a:extLst>
          </p:cNvPr>
          <p:cNvSpPr/>
          <p:nvPr/>
        </p:nvSpPr>
        <p:spPr bwMode="auto">
          <a:xfrm>
            <a:off x="465162" y="5344205"/>
            <a:ext cx="825079" cy="825079"/>
          </a:xfrm>
          <a:prstGeom prst="ellipse">
            <a:avLst/>
          </a:pr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FB56EC6-6727-4BDF-B086-68291A1AD90F}"/>
              </a:ext>
            </a:extLst>
          </p:cNvPr>
          <p:cNvSpPr txBox="1">
            <a:spLocks/>
          </p:cNvSpPr>
          <p:nvPr/>
        </p:nvSpPr>
        <p:spPr>
          <a:xfrm>
            <a:off x="465161" y="1150892"/>
            <a:ext cx="5834568" cy="376706"/>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800" b="0" strike="noStrike" kern="1200" cap="none" spc="-49" baseline="0">
                <a:ln w="3175">
                  <a:noFill/>
                </a:ln>
                <a:solidFill>
                  <a:srgbClr val="000000"/>
                </a:solidFill>
                <a:effectLst/>
                <a:latin typeface="+mj-lt"/>
                <a:ea typeface="+mn-ea"/>
                <a:cs typeface="Segoe UI" pitchFamily="34" charset="0"/>
              </a:defRPr>
            </a:lvl1pPr>
          </a:lstStyle>
          <a:p>
            <a:pPr defTabSz="932414">
              <a:lnSpc>
                <a:spcPct val="100000"/>
              </a:lnSpc>
              <a:spcBef>
                <a:spcPts val="0"/>
              </a:spcBef>
              <a:defRPr/>
            </a:pPr>
            <a:r>
              <a:rPr lang="en-US" sz="2448" spc="0">
                <a:ln>
                  <a:noFill/>
                </a:ln>
                <a:latin typeface="Segoe UI"/>
              </a:rPr>
              <a:t>Automating workflows from code to cloud</a:t>
            </a:r>
          </a:p>
        </p:txBody>
      </p:sp>
      <p:sp>
        <p:nvSpPr>
          <p:cNvPr id="54" name="Title 53">
            <a:extLst>
              <a:ext uri="{FF2B5EF4-FFF2-40B4-BE49-F238E27FC236}">
                <a16:creationId xmlns:a16="http://schemas.microsoft.com/office/drawing/2014/main" id="{F201EE70-2A52-4A42-B596-E907AB96119C}"/>
              </a:ext>
            </a:extLst>
          </p:cNvPr>
          <p:cNvSpPr>
            <a:spLocks noGrp="1"/>
          </p:cNvSpPr>
          <p:nvPr>
            <p:ph type="title"/>
          </p:nvPr>
        </p:nvSpPr>
        <p:spPr>
          <a:xfrm>
            <a:off x="465162" y="632779"/>
            <a:ext cx="11531551" cy="410369"/>
          </a:xfrm>
        </p:spPr>
        <p:txBody>
          <a:bodyPr/>
          <a:lstStyle/>
          <a:p>
            <a:r>
              <a:rPr lang="en-US"/>
              <a:t>CI / CD Pipeline</a:t>
            </a:r>
          </a:p>
        </p:txBody>
      </p:sp>
      <p:grpSp>
        <p:nvGrpSpPr>
          <p:cNvPr id="38" name="Group 4">
            <a:extLst>
              <a:ext uri="{FF2B5EF4-FFF2-40B4-BE49-F238E27FC236}">
                <a16:creationId xmlns:a16="http://schemas.microsoft.com/office/drawing/2014/main" id="{DBF1B8F4-AD6B-4113-9251-B11F535DAF9C}"/>
              </a:ext>
            </a:extLst>
          </p:cNvPr>
          <p:cNvGrpSpPr>
            <a:grpSpLocks noChangeAspect="1"/>
          </p:cNvGrpSpPr>
          <p:nvPr/>
        </p:nvGrpSpPr>
        <p:grpSpPr bwMode="auto">
          <a:xfrm>
            <a:off x="599591" y="3967541"/>
            <a:ext cx="556221" cy="556219"/>
            <a:chOff x="507" y="2395"/>
            <a:chExt cx="425" cy="425"/>
          </a:xfrm>
        </p:grpSpPr>
        <p:sp>
          <p:nvSpPr>
            <p:cNvPr id="39" name="Freeform 5">
              <a:extLst>
                <a:ext uri="{FF2B5EF4-FFF2-40B4-BE49-F238E27FC236}">
                  <a16:creationId xmlns:a16="http://schemas.microsoft.com/office/drawing/2014/main" id="{BDC0444C-25A4-4C47-8CCB-D2FB8B2D275D}"/>
                </a:ext>
              </a:extLst>
            </p:cNvPr>
            <p:cNvSpPr>
              <a:spLocks/>
            </p:cNvSpPr>
            <p:nvPr/>
          </p:nvSpPr>
          <p:spPr bwMode="auto">
            <a:xfrm>
              <a:off x="507" y="2395"/>
              <a:ext cx="425" cy="425"/>
            </a:xfrm>
            <a:custGeom>
              <a:avLst/>
              <a:gdLst>
                <a:gd name="T0" fmla="*/ 852 w 1705"/>
                <a:gd name="T1" fmla="*/ 1704 h 1704"/>
                <a:gd name="T2" fmla="*/ 852 w 1705"/>
                <a:gd name="T3" fmla="*/ 1704 h 1704"/>
                <a:gd name="T4" fmla="*/ 0 w 1705"/>
                <a:gd name="T5" fmla="*/ 852 h 1704"/>
                <a:gd name="T6" fmla="*/ 852 w 1705"/>
                <a:gd name="T7" fmla="*/ 0 h 1704"/>
                <a:gd name="T8" fmla="*/ 852 w 1705"/>
                <a:gd name="T9" fmla="*/ 159 h 1704"/>
                <a:gd name="T10" fmla="*/ 159 w 1705"/>
                <a:gd name="T11" fmla="*/ 852 h 1704"/>
                <a:gd name="T12" fmla="*/ 852 w 1705"/>
                <a:gd name="T13" fmla="*/ 1544 h 1704"/>
                <a:gd name="T14" fmla="*/ 1545 w 1705"/>
                <a:gd name="T15" fmla="*/ 852 h 1704"/>
                <a:gd name="T16" fmla="*/ 1705 w 1705"/>
                <a:gd name="T17" fmla="*/ 852 h 1704"/>
                <a:gd name="T18" fmla="*/ 852 w 1705"/>
                <a:gd name="T19" fmla="*/ 1704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5" h="1704">
                  <a:moveTo>
                    <a:pt x="852" y="1704"/>
                  </a:moveTo>
                  <a:lnTo>
                    <a:pt x="852" y="1704"/>
                  </a:lnTo>
                  <a:cubicBezTo>
                    <a:pt x="382" y="1704"/>
                    <a:pt x="0" y="1322"/>
                    <a:pt x="0" y="852"/>
                  </a:cubicBezTo>
                  <a:cubicBezTo>
                    <a:pt x="0" y="381"/>
                    <a:pt x="382" y="0"/>
                    <a:pt x="852" y="0"/>
                  </a:cubicBezTo>
                  <a:lnTo>
                    <a:pt x="852" y="159"/>
                  </a:lnTo>
                  <a:cubicBezTo>
                    <a:pt x="470" y="159"/>
                    <a:pt x="159" y="469"/>
                    <a:pt x="159" y="852"/>
                  </a:cubicBezTo>
                  <a:cubicBezTo>
                    <a:pt x="159" y="1234"/>
                    <a:pt x="470" y="1544"/>
                    <a:pt x="852" y="1544"/>
                  </a:cubicBezTo>
                  <a:cubicBezTo>
                    <a:pt x="1235" y="1544"/>
                    <a:pt x="1545" y="1234"/>
                    <a:pt x="1545" y="852"/>
                  </a:cubicBezTo>
                  <a:lnTo>
                    <a:pt x="1705" y="852"/>
                  </a:lnTo>
                  <a:cubicBezTo>
                    <a:pt x="1705" y="1322"/>
                    <a:pt x="1323" y="1704"/>
                    <a:pt x="852" y="1704"/>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0" name="Freeform 6">
              <a:extLst>
                <a:ext uri="{FF2B5EF4-FFF2-40B4-BE49-F238E27FC236}">
                  <a16:creationId xmlns:a16="http://schemas.microsoft.com/office/drawing/2014/main" id="{A5170830-30EC-4C0B-AEC3-F7002CDD440B}"/>
                </a:ext>
              </a:extLst>
            </p:cNvPr>
            <p:cNvSpPr>
              <a:spLocks/>
            </p:cNvSpPr>
            <p:nvPr/>
          </p:nvSpPr>
          <p:spPr bwMode="auto">
            <a:xfrm>
              <a:off x="616" y="2447"/>
              <a:ext cx="250" cy="307"/>
            </a:xfrm>
            <a:custGeom>
              <a:avLst/>
              <a:gdLst>
                <a:gd name="T0" fmla="*/ 414 w 1001"/>
                <a:gd name="T1" fmla="*/ 1230 h 1230"/>
                <a:gd name="T2" fmla="*/ 414 w 1001"/>
                <a:gd name="T3" fmla="*/ 1230 h 1230"/>
                <a:gd name="T4" fmla="*/ 0 w 1001"/>
                <a:gd name="T5" fmla="*/ 1058 h 1230"/>
                <a:gd name="T6" fmla="*/ 113 w 1001"/>
                <a:gd name="T7" fmla="*/ 945 h 1230"/>
                <a:gd name="T8" fmla="*/ 414 w 1001"/>
                <a:gd name="T9" fmla="*/ 1070 h 1230"/>
                <a:gd name="T10" fmla="*/ 716 w 1001"/>
                <a:gd name="T11" fmla="*/ 945 h 1230"/>
                <a:gd name="T12" fmla="*/ 841 w 1001"/>
                <a:gd name="T13" fmla="*/ 644 h 1230"/>
                <a:gd name="T14" fmla="*/ 716 w 1001"/>
                <a:gd name="T15" fmla="*/ 342 h 1230"/>
                <a:gd name="T16" fmla="*/ 113 w 1001"/>
                <a:gd name="T17" fmla="*/ 342 h 1230"/>
                <a:gd name="T18" fmla="*/ 0 w 1001"/>
                <a:gd name="T19" fmla="*/ 229 h 1230"/>
                <a:gd name="T20" fmla="*/ 829 w 1001"/>
                <a:gd name="T21" fmla="*/ 229 h 1230"/>
                <a:gd name="T22" fmla="*/ 1001 w 1001"/>
                <a:gd name="T23" fmla="*/ 644 h 1230"/>
                <a:gd name="T24" fmla="*/ 829 w 1001"/>
                <a:gd name="T25" fmla="*/ 1058 h 1230"/>
                <a:gd name="T26" fmla="*/ 414 w 1001"/>
                <a:gd name="T27" fmla="*/ 123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1230">
                  <a:moveTo>
                    <a:pt x="414" y="1230"/>
                  </a:moveTo>
                  <a:lnTo>
                    <a:pt x="414" y="1230"/>
                  </a:lnTo>
                  <a:cubicBezTo>
                    <a:pt x="258" y="1230"/>
                    <a:pt x="111" y="1169"/>
                    <a:pt x="0" y="1058"/>
                  </a:cubicBezTo>
                  <a:lnTo>
                    <a:pt x="113" y="945"/>
                  </a:lnTo>
                  <a:cubicBezTo>
                    <a:pt x="194" y="1025"/>
                    <a:pt x="301" y="1070"/>
                    <a:pt x="414" y="1070"/>
                  </a:cubicBezTo>
                  <a:cubicBezTo>
                    <a:pt x="528" y="1070"/>
                    <a:pt x="635" y="1025"/>
                    <a:pt x="716" y="945"/>
                  </a:cubicBezTo>
                  <a:cubicBezTo>
                    <a:pt x="796" y="864"/>
                    <a:pt x="841" y="757"/>
                    <a:pt x="841" y="644"/>
                  </a:cubicBezTo>
                  <a:cubicBezTo>
                    <a:pt x="841" y="530"/>
                    <a:pt x="796" y="423"/>
                    <a:pt x="716" y="342"/>
                  </a:cubicBezTo>
                  <a:cubicBezTo>
                    <a:pt x="550" y="176"/>
                    <a:pt x="279" y="176"/>
                    <a:pt x="113" y="342"/>
                  </a:cubicBezTo>
                  <a:lnTo>
                    <a:pt x="0" y="229"/>
                  </a:lnTo>
                  <a:cubicBezTo>
                    <a:pt x="229" y="0"/>
                    <a:pt x="600" y="0"/>
                    <a:pt x="829" y="229"/>
                  </a:cubicBezTo>
                  <a:cubicBezTo>
                    <a:pt x="940" y="340"/>
                    <a:pt x="1001" y="487"/>
                    <a:pt x="1001" y="644"/>
                  </a:cubicBezTo>
                  <a:cubicBezTo>
                    <a:pt x="1001" y="800"/>
                    <a:pt x="940" y="947"/>
                    <a:pt x="829" y="1058"/>
                  </a:cubicBezTo>
                  <a:cubicBezTo>
                    <a:pt x="718" y="1169"/>
                    <a:pt x="571" y="1230"/>
                    <a:pt x="414" y="1230"/>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1" name="Freeform 7">
              <a:extLst>
                <a:ext uri="{FF2B5EF4-FFF2-40B4-BE49-F238E27FC236}">
                  <a16:creationId xmlns:a16="http://schemas.microsoft.com/office/drawing/2014/main" id="{2497E4C4-3090-4230-9A7C-48098AA664AA}"/>
                </a:ext>
              </a:extLst>
            </p:cNvPr>
            <p:cNvSpPr>
              <a:spLocks/>
            </p:cNvSpPr>
            <p:nvPr/>
          </p:nvSpPr>
          <p:spPr bwMode="auto">
            <a:xfrm>
              <a:off x="640" y="2528"/>
              <a:ext cx="159" cy="160"/>
            </a:xfrm>
            <a:custGeom>
              <a:avLst/>
              <a:gdLst>
                <a:gd name="T0" fmla="*/ 320 w 640"/>
                <a:gd name="T1" fmla="*/ 640 h 640"/>
                <a:gd name="T2" fmla="*/ 320 w 640"/>
                <a:gd name="T3" fmla="*/ 640 h 640"/>
                <a:gd name="T4" fmla="*/ 0 w 640"/>
                <a:gd name="T5" fmla="*/ 320 h 640"/>
                <a:gd name="T6" fmla="*/ 320 w 640"/>
                <a:gd name="T7" fmla="*/ 0 h 640"/>
                <a:gd name="T8" fmla="*/ 320 w 640"/>
                <a:gd name="T9" fmla="*/ 160 h 640"/>
                <a:gd name="T10" fmla="*/ 160 w 640"/>
                <a:gd name="T11" fmla="*/ 320 h 640"/>
                <a:gd name="T12" fmla="*/ 320 w 640"/>
                <a:gd name="T13" fmla="*/ 480 h 640"/>
                <a:gd name="T14" fmla="*/ 480 w 640"/>
                <a:gd name="T15" fmla="*/ 320 h 640"/>
                <a:gd name="T16" fmla="*/ 640 w 640"/>
                <a:gd name="T17" fmla="*/ 320 h 640"/>
                <a:gd name="T18" fmla="*/ 320 w 640"/>
                <a:gd name="T19"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0" h="640">
                  <a:moveTo>
                    <a:pt x="320" y="640"/>
                  </a:moveTo>
                  <a:lnTo>
                    <a:pt x="320" y="640"/>
                  </a:lnTo>
                  <a:cubicBezTo>
                    <a:pt x="144" y="640"/>
                    <a:pt x="0" y="496"/>
                    <a:pt x="0" y="320"/>
                  </a:cubicBezTo>
                  <a:cubicBezTo>
                    <a:pt x="0" y="143"/>
                    <a:pt x="144" y="0"/>
                    <a:pt x="320" y="0"/>
                  </a:cubicBezTo>
                  <a:lnTo>
                    <a:pt x="320" y="160"/>
                  </a:lnTo>
                  <a:cubicBezTo>
                    <a:pt x="232" y="160"/>
                    <a:pt x="160" y="231"/>
                    <a:pt x="160" y="320"/>
                  </a:cubicBezTo>
                  <a:cubicBezTo>
                    <a:pt x="160" y="408"/>
                    <a:pt x="232" y="480"/>
                    <a:pt x="320" y="480"/>
                  </a:cubicBezTo>
                  <a:cubicBezTo>
                    <a:pt x="409" y="480"/>
                    <a:pt x="480" y="408"/>
                    <a:pt x="480" y="320"/>
                  </a:cubicBezTo>
                  <a:lnTo>
                    <a:pt x="640" y="320"/>
                  </a:lnTo>
                  <a:cubicBezTo>
                    <a:pt x="640" y="496"/>
                    <a:pt x="497" y="640"/>
                    <a:pt x="320" y="640"/>
                  </a:cubicBez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42" name="Group 10">
            <a:extLst>
              <a:ext uri="{FF2B5EF4-FFF2-40B4-BE49-F238E27FC236}">
                <a16:creationId xmlns:a16="http://schemas.microsoft.com/office/drawing/2014/main" id="{C3FF9A9C-CAAC-421A-9BE0-C99FC5584010}"/>
              </a:ext>
            </a:extLst>
          </p:cNvPr>
          <p:cNvGrpSpPr>
            <a:grpSpLocks noChangeAspect="1"/>
          </p:cNvGrpSpPr>
          <p:nvPr/>
        </p:nvGrpSpPr>
        <p:grpSpPr bwMode="auto">
          <a:xfrm>
            <a:off x="600779" y="2457634"/>
            <a:ext cx="553847" cy="553847"/>
            <a:chOff x="483" y="1614"/>
            <a:chExt cx="478" cy="478"/>
          </a:xfrm>
        </p:grpSpPr>
        <p:sp>
          <p:nvSpPr>
            <p:cNvPr id="43" name="Freeform 11">
              <a:extLst>
                <a:ext uri="{FF2B5EF4-FFF2-40B4-BE49-F238E27FC236}">
                  <a16:creationId xmlns:a16="http://schemas.microsoft.com/office/drawing/2014/main" id="{8F18887F-A145-4471-B5F3-B45A9FCCE434}"/>
                </a:ext>
              </a:extLst>
            </p:cNvPr>
            <p:cNvSpPr>
              <a:spLocks noEditPoints="1"/>
            </p:cNvSpPr>
            <p:nvPr/>
          </p:nvSpPr>
          <p:spPr bwMode="auto">
            <a:xfrm>
              <a:off x="618" y="1614"/>
              <a:ext cx="343" cy="343"/>
            </a:xfrm>
            <a:custGeom>
              <a:avLst/>
              <a:gdLst>
                <a:gd name="T0" fmla="*/ 984 w 1226"/>
                <a:gd name="T1" fmla="*/ 760 h 1225"/>
                <a:gd name="T2" fmla="*/ 984 w 1226"/>
                <a:gd name="T3" fmla="*/ 760 h 1225"/>
                <a:gd name="T4" fmla="*/ 612 w 1226"/>
                <a:gd name="T5" fmla="*/ 1012 h 1225"/>
                <a:gd name="T6" fmla="*/ 464 w 1226"/>
                <a:gd name="T7" fmla="*/ 984 h 1225"/>
                <a:gd name="T8" fmla="*/ 245 w 1226"/>
                <a:gd name="T9" fmla="*/ 770 h 1225"/>
                <a:gd name="T10" fmla="*/ 241 w 1226"/>
                <a:gd name="T11" fmla="*/ 464 h 1225"/>
                <a:gd name="T12" fmla="*/ 613 w 1226"/>
                <a:gd name="T13" fmla="*/ 212 h 1225"/>
                <a:gd name="T14" fmla="*/ 761 w 1226"/>
                <a:gd name="T15" fmla="*/ 241 h 1225"/>
                <a:gd name="T16" fmla="*/ 980 w 1226"/>
                <a:gd name="T17" fmla="*/ 454 h 1225"/>
                <a:gd name="T18" fmla="*/ 984 w 1226"/>
                <a:gd name="T19" fmla="*/ 760 h 1225"/>
                <a:gd name="T20" fmla="*/ 1226 w 1226"/>
                <a:gd name="T21" fmla="*/ 781 h 1225"/>
                <a:gd name="T22" fmla="*/ 1226 w 1226"/>
                <a:gd name="T23" fmla="*/ 781 h 1225"/>
                <a:gd name="T24" fmla="*/ 1154 w 1226"/>
                <a:gd name="T25" fmla="*/ 753 h 1225"/>
                <a:gd name="T26" fmla="*/ 1151 w 1226"/>
                <a:gd name="T27" fmla="*/ 458 h 1225"/>
                <a:gd name="T28" fmla="*/ 1222 w 1226"/>
                <a:gd name="T29" fmla="*/ 427 h 1225"/>
                <a:gd name="T30" fmla="*/ 1166 w 1226"/>
                <a:gd name="T31" fmla="*/ 298 h 1225"/>
                <a:gd name="T32" fmla="*/ 1095 w 1226"/>
                <a:gd name="T33" fmla="*/ 328 h 1225"/>
                <a:gd name="T34" fmla="*/ 884 w 1226"/>
                <a:gd name="T35" fmla="*/ 122 h 1225"/>
                <a:gd name="T36" fmla="*/ 912 w 1226"/>
                <a:gd name="T37" fmla="*/ 51 h 1225"/>
                <a:gd name="T38" fmla="*/ 782 w 1226"/>
                <a:gd name="T39" fmla="*/ 0 h 1225"/>
                <a:gd name="T40" fmla="*/ 753 w 1226"/>
                <a:gd name="T41" fmla="*/ 70 h 1225"/>
                <a:gd name="T42" fmla="*/ 613 w 1226"/>
                <a:gd name="T43" fmla="*/ 52 h 1225"/>
                <a:gd name="T44" fmla="*/ 458 w 1226"/>
                <a:gd name="T45" fmla="*/ 74 h 1225"/>
                <a:gd name="T46" fmla="*/ 428 w 1226"/>
                <a:gd name="T47" fmla="*/ 4 h 1225"/>
                <a:gd name="T48" fmla="*/ 299 w 1226"/>
                <a:gd name="T49" fmla="*/ 59 h 1225"/>
                <a:gd name="T50" fmla="*/ 329 w 1226"/>
                <a:gd name="T51" fmla="*/ 130 h 1225"/>
                <a:gd name="T52" fmla="*/ 123 w 1226"/>
                <a:gd name="T53" fmla="*/ 341 h 1225"/>
                <a:gd name="T54" fmla="*/ 52 w 1226"/>
                <a:gd name="T55" fmla="*/ 313 h 1225"/>
                <a:gd name="T56" fmla="*/ 0 w 1226"/>
                <a:gd name="T57" fmla="*/ 443 h 1225"/>
                <a:gd name="T58" fmla="*/ 71 w 1226"/>
                <a:gd name="T59" fmla="*/ 472 h 1225"/>
                <a:gd name="T60" fmla="*/ 75 w 1226"/>
                <a:gd name="T61" fmla="*/ 767 h 1225"/>
                <a:gd name="T62" fmla="*/ 4 w 1226"/>
                <a:gd name="T63" fmla="*/ 797 h 1225"/>
                <a:gd name="T64" fmla="*/ 60 w 1226"/>
                <a:gd name="T65" fmla="*/ 926 h 1225"/>
                <a:gd name="T66" fmla="*/ 130 w 1226"/>
                <a:gd name="T67" fmla="*/ 896 h 1225"/>
                <a:gd name="T68" fmla="*/ 342 w 1226"/>
                <a:gd name="T69" fmla="*/ 1102 h 1225"/>
                <a:gd name="T70" fmla="*/ 313 w 1226"/>
                <a:gd name="T71" fmla="*/ 1173 h 1225"/>
                <a:gd name="T72" fmla="*/ 444 w 1226"/>
                <a:gd name="T73" fmla="*/ 1225 h 1225"/>
                <a:gd name="T74" fmla="*/ 472 w 1226"/>
                <a:gd name="T75" fmla="*/ 1154 h 1225"/>
                <a:gd name="T76" fmla="*/ 612 w 1226"/>
                <a:gd name="T77" fmla="*/ 1172 h 1225"/>
                <a:gd name="T78" fmla="*/ 768 w 1226"/>
                <a:gd name="T79" fmla="*/ 1150 h 1225"/>
                <a:gd name="T80" fmla="*/ 798 w 1226"/>
                <a:gd name="T81" fmla="*/ 1221 h 1225"/>
                <a:gd name="T82" fmla="*/ 927 w 1226"/>
                <a:gd name="T83" fmla="*/ 1165 h 1225"/>
                <a:gd name="T84" fmla="*/ 897 w 1226"/>
                <a:gd name="T85" fmla="*/ 1095 h 1225"/>
                <a:gd name="T86" fmla="*/ 1103 w 1226"/>
                <a:gd name="T87" fmla="*/ 883 h 1225"/>
                <a:gd name="T88" fmla="*/ 1174 w 1226"/>
                <a:gd name="T89" fmla="*/ 912 h 1225"/>
                <a:gd name="T90" fmla="*/ 1226 w 1226"/>
                <a:gd name="T91" fmla="*/ 781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6" h="1225">
                  <a:moveTo>
                    <a:pt x="984" y="760"/>
                  </a:moveTo>
                  <a:lnTo>
                    <a:pt x="984" y="760"/>
                  </a:lnTo>
                  <a:cubicBezTo>
                    <a:pt x="923" y="913"/>
                    <a:pt x="777" y="1012"/>
                    <a:pt x="612" y="1012"/>
                  </a:cubicBezTo>
                  <a:cubicBezTo>
                    <a:pt x="562" y="1012"/>
                    <a:pt x="512" y="1003"/>
                    <a:pt x="464" y="984"/>
                  </a:cubicBezTo>
                  <a:cubicBezTo>
                    <a:pt x="365" y="944"/>
                    <a:pt x="287" y="868"/>
                    <a:pt x="245" y="770"/>
                  </a:cubicBezTo>
                  <a:cubicBezTo>
                    <a:pt x="203" y="672"/>
                    <a:pt x="202" y="563"/>
                    <a:pt x="241" y="464"/>
                  </a:cubicBezTo>
                  <a:cubicBezTo>
                    <a:pt x="302" y="311"/>
                    <a:pt x="448" y="212"/>
                    <a:pt x="613" y="212"/>
                  </a:cubicBezTo>
                  <a:cubicBezTo>
                    <a:pt x="663" y="212"/>
                    <a:pt x="713" y="222"/>
                    <a:pt x="761" y="241"/>
                  </a:cubicBezTo>
                  <a:cubicBezTo>
                    <a:pt x="860" y="280"/>
                    <a:pt x="938" y="356"/>
                    <a:pt x="980" y="454"/>
                  </a:cubicBezTo>
                  <a:cubicBezTo>
                    <a:pt x="1022" y="552"/>
                    <a:pt x="1024" y="661"/>
                    <a:pt x="984" y="760"/>
                  </a:cubicBezTo>
                  <a:close/>
                  <a:moveTo>
                    <a:pt x="1226" y="781"/>
                  </a:moveTo>
                  <a:lnTo>
                    <a:pt x="1226" y="781"/>
                  </a:lnTo>
                  <a:lnTo>
                    <a:pt x="1154" y="753"/>
                  </a:lnTo>
                  <a:cubicBezTo>
                    <a:pt x="1180" y="653"/>
                    <a:pt x="1178" y="552"/>
                    <a:pt x="1151" y="458"/>
                  </a:cubicBezTo>
                  <a:lnTo>
                    <a:pt x="1222" y="427"/>
                  </a:lnTo>
                  <a:lnTo>
                    <a:pt x="1166" y="298"/>
                  </a:lnTo>
                  <a:lnTo>
                    <a:pt x="1095" y="328"/>
                  </a:lnTo>
                  <a:cubicBezTo>
                    <a:pt x="1046" y="244"/>
                    <a:pt x="974" y="172"/>
                    <a:pt x="884" y="122"/>
                  </a:cubicBezTo>
                  <a:lnTo>
                    <a:pt x="912" y="51"/>
                  </a:lnTo>
                  <a:lnTo>
                    <a:pt x="782" y="0"/>
                  </a:lnTo>
                  <a:lnTo>
                    <a:pt x="753" y="70"/>
                  </a:lnTo>
                  <a:cubicBezTo>
                    <a:pt x="707" y="58"/>
                    <a:pt x="659" y="52"/>
                    <a:pt x="613" y="52"/>
                  </a:cubicBezTo>
                  <a:cubicBezTo>
                    <a:pt x="560" y="52"/>
                    <a:pt x="508" y="60"/>
                    <a:pt x="458" y="74"/>
                  </a:cubicBezTo>
                  <a:lnTo>
                    <a:pt x="428" y="4"/>
                  </a:lnTo>
                  <a:lnTo>
                    <a:pt x="299" y="59"/>
                  </a:lnTo>
                  <a:lnTo>
                    <a:pt x="329" y="130"/>
                  </a:lnTo>
                  <a:cubicBezTo>
                    <a:pt x="245" y="179"/>
                    <a:pt x="172" y="251"/>
                    <a:pt x="123" y="341"/>
                  </a:cubicBezTo>
                  <a:lnTo>
                    <a:pt x="52" y="313"/>
                  </a:lnTo>
                  <a:lnTo>
                    <a:pt x="0" y="443"/>
                  </a:lnTo>
                  <a:lnTo>
                    <a:pt x="71" y="472"/>
                  </a:lnTo>
                  <a:cubicBezTo>
                    <a:pt x="45" y="571"/>
                    <a:pt x="48" y="673"/>
                    <a:pt x="75" y="767"/>
                  </a:cubicBezTo>
                  <a:lnTo>
                    <a:pt x="4" y="797"/>
                  </a:lnTo>
                  <a:lnTo>
                    <a:pt x="60" y="926"/>
                  </a:lnTo>
                  <a:lnTo>
                    <a:pt x="130" y="896"/>
                  </a:lnTo>
                  <a:cubicBezTo>
                    <a:pt x="180" y="980"/>
                    <a:pt x="252" y="1052"/>
                    <a:pt x="342" y="1102"/>
                  </a:cubicBezTo>
                  <a:lnTo>
                    <a:pt x="313" y="1173"/>
                  </a:lnTo>
                  <a:lnTo>
                    <a:pt x="444" y="1225"/>
                  </a:lnTo>
                  <a:lnTo>
                    <a:pt x="472" y="1154"/>
                  </a:lnTo>
                  <a:cubicBezTo>
                    <a:pt x="519" y="1166"/>
                    <a:pt x="566" y="1172"/>
                    <a:pt x="612" y="1172"/>
                  </a:cubicBezTo>
                  <a:cubicBezTo>
                    <a:pt x="665" y="1172"/>
                    <a:pt x="718" y="1165"/>
                    <a:pt x="768" y="1150"/>
                  </a:cubicBezTo>
                  <a:lnTo>
                    <a:pt x="798" y="1221"/>
                  </a:lnTo>
                  <a:lnTo>
                    <a:pt x="927" y="1165"/>
                  </a:lnTo>
                  <a:lnTo>
                    <a:pt x="897" y="1095"/>
                  </a:lnTo>
                  <a:cubicBezTo>
                    <a:pt x="981" y="1045"/>
                    <a:pt x="1053" y="973"/>
                    <a:pt x="1103" y="883"/>
                  </a:cubicBezTo>
                  <a:lnTo>
                    <a:pt x="1174" y="912"/>
                  </a:lnTo>
                  <a:lnTo>
                    <a:pt x="1226" y="781"/>
                  </a:ln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4" name="Freeform 12">
              <a:extLst>
                <a:ext uri="{FF2B5EF4-FFF2-40B4-BE49-F238E27FC236}">
                  <a16:creationId xmlns:a16="http://schemas.microsoft.com/office/drawing/2014/main" id="{7ACE8270-2EA0-42B6-858A-D30B898B968B}"/>
                </a:ext>
              </a:extLst>
            </p:cNvPr>
            <p:cNvSpPr>
              <a:spLocks noEditPoints="1"/>
            </p:cNvSpPr>
            <p:nvPr/>
          </p:nvSpPr>
          <p:spPr bwMode="auto">
            <a:xfrm>
              <a:off x="483" y="1883"/>
              <a:ext cx="209" cy="209"/>
            </a:xfrm>
            <a:custGeom>
              <a:avLst/>
              <a:gdLst>
                <a:gd name="T0" fmla="*/ 487 w 746"/>
                <a:gd name="T1" fmla="*/ 487 h 746"/>
                <a:gd name="T2" fmla="*/ 487 w 746"/>
                <a:gd name="T3" fmla="*/ 487 h 746"/>
                <a:gd name="T4" fmla="*/ 375 w 746"/>
                <a:gd name="T5" fmla="*/ 535 h 746"/>
                <a:gd name="T6" fmla="*/ 372 w 746"/>
                <a:gd name="T7" fmla="*/ 535 h 746"/>
                <a:gd name="T8" fmla="*/ 212 w 746"/>
                <a:gd name="T9" fmla="*/ 377 h 746"/>
                <a:gd name="T10" fmla="*/ 258 w 746"/>
                <a:gd name="T11" fmla="*/ 263 h 746"/>
                <a:gd name="T12" fmla="*/ 370 w 746"/>
                <a:gd name="T13" fmla="*/ 215 h 746"/>
                <a:gd name="T14" fmla="*/ 373 w 746"/>
                <a:gd name="T15" fmla="*/ 215 h 746"/>
                <a:gd name="T16" fmla="*/ 532 w 746"/>
                <a:gd name="T17" fmla="*/ 373 h 746"/>
                <a:gd name="T18" fmla="*/ 487 w 746"/>
                <a:gd name="T19" fmla="*/ 487 h 746"/>
                <a:gd name="T20" fmla="*/ 690 w 746"/>
                <a:gd name="T21" fmla="*/ 412 h 746"/>
                <a:gd name="T22" fmla="*/ 690 w 746"/>
                <a:gd name="T23" fmla="*/ 412 h 746"/>
                <a:gd name="T24" fmla="*/ 746 w 746"/>
                <a:gd name="T25" fmla="*/ 412 h 746"/>
                <a:gd name="T26" fmla="*/ 745 w 746"/>
                <a:gd name="T27" fmla="*/ 334 h 746"/>
                <a:gd name="T28" fmla="*/ 690 w 746"/>
                <a:gd name="T29" fmla="*/ 335 h 746"/>
                <a:gd name="T30" fmla="*/ 625 w 746"/>
                <a:gd name="T31" fmla="*/ 179 h 746"/>
                <a:gd name="T32" fmla="*/ 664 w 746"/>
                <a:gd name="T33" fmla="*/ 140 h 746"/>
                <a:gd name="T34" fmla="*/ 604 w 746"/>
                <a:gd name="T35" fmla="*/ 83 h 746"/>
                <a:gd name="T36" fmla="*/ 567 w 746"/>
                <a:gd name="T37" fmla="*/ 121 h 746"/>
                <a:gd name="T38" fmla="*/ 406 w 746"/>
                <a:gd name="T39" fmla="*/ 57 h 746"/>
                <a:gd name="T40" fmla="*/ 405 w 746"/>
                <a:gd name="T41" fmla="*/ 0 h 746"/>
                <a:gd name="T42" fmla="*/ 326 w 746"/>
                <a:gd name="T43" fmla="*/ 1 h 746"/>
                <a:gd name="T44" fmla="*/ 327 w 746"/>
                <a:gd name="T45" fmla="*/ 58 h 746"/>
                <a:gd name="T46" fmla="*/ 173 w 746"/>
                <a:gd name="T47" fmla="*/ 125 h 746"/>
                <a:gd name="T48" fmla="*/ 135 w 746"/>
                <a:gd name="T49" fmla="*/ 89 h 746"/>
                <a:gd name="T50" fmla="*/ 78 w 746"/>
                <a:gd name="T51" fmla="*/ 148 h 746"/>
                <a:gd name="T52" fmla="*/ 116 w 746"/>
                <a:gd name="T53" fmla="*/ 184 h 746"/>
                <a:gd name="T54" fmla="*/ 55 w 746"/>
                <a:gd name="T55" fmla="*/ 334 h 746"/>
                <a:gd name="T56" fmla="*/ 0 w 746"/>
                <a:gd name="T57" fmla="*/ 335 h 746"/>
                <a:gd name="T58" fmla="*/ 1 w 746"/>
                <a:gd name="T59" fmla="*/ 412 h 746"/>
                <a:gd name="T60" fmla="*/ 55 w 746"/>
                <a:gd name="T61" fmla="*/ 412 h 746"/>
                <a:gd name="T62" fmla="*/ 120 w 746"/>
                <a:gd name="T63" fmla="*/ 572 h 746"/>
                <a:gd name="T64" fmla="*/ 84 w 746"/>
                <a:gd name="T65" fmla="*/ 608 h 746"/>
                <a:gd name="T66" fmla="*/ 143 w 746"/>
                <a:gd name="T67" fmla="*/ 665 h 746"/>
                <a:gd name="T68" fmla="*/ 178 w 746"/>
                <a:gd name="T69" fmla="*/ 630 h 746"/>
                <a:gd name="T70" fmla="*/ 340 w 746"/>
                <a:gd name="T71" fmla="*/ 693 h 746"/>
                <a:gd name="T72" fmla="*/ 340 w 746"/>
                <a:gd name="T73" fmla="*/ 746 h 746"/>
                <a:gd name="T74" fmla="*/ 419 w 746"/>
                <a:gd name="T75" fmla="*/ 745 h 746"/>
                <a:gd name="T76" fmla="*/ 419 w 746"/>
                <a:gd name="T77" fmla="*/ 692 h 746"/>
                <a:gd name="T78" fmla="*/ 574 w 746"/>
                <a:gd name="T79" fmla="*/ 623 h 746"/>
                <a:gd name="T80" fmla="*/ 612 w 746"/>
                <a:gd name="T81" fmla="*/ 659 h 746"/>
                <a:gd name="T82" fmla="*/ 670 w 746"/>
                <a:gd name="T83" fmla="*/ 601 h 746"/>
                <a:gd name="T84" fmla="*/ 631 w 746"/>
                <a:gd name="T85" fmla="*/ 564 h 746"/>
                <a:gd name="T86" fmla="*/ 690 w 746"/>
                <a:gd name="T87" fmla="*/ 412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46" h="746">
                  <a:moveTo>
                    <a:pt x="487" y="487"/>
                  </a:moveTo>
                  <a:lnTo>
                    <a:pt x="487" y="487"/>
                  </a:lnTo>
                  <a:cubicBezTo>
                    <a:pt x="457" y="517"/>
                    <a:pt x="417" y="535"/>
                    <a:pt x="375" y="535"/>
                  </a:cubicBezTo>
                  <a:lnTo>
                    <a:pt x="372" y="535"/>
                  </a:lnTo>
                  <a:cubicBezTo>
                    <a:pt x="285" y="535"/>
                    <a:pt x="214" y="464"/>
                    <a:pt x="212" y="377"/>
                  </a:cubicBezTo>
                  <a:cubicBezTo>
                    <a:pt x="212" y="334"/>
                    <a:pt x="228" y="294"/>
                    <a:pt x="258" y="263"/>
                  </a:cubicBezTo>
                  <a:cubicBezTo>
                    <a:pt x="288" y="233"/>
                    <a:pt x="328" y="216"/>
                    <a:pt x="370" y="215"/>
                  </a:cubicBezTo>
                  <a:lnTo>
                    <a:pt x="373" y="215"/>
                  </a:lnTo>
                  <a:cubicBezTo>
                    <a:pt x="460" y="215"/>
                    <a:pt x="531" y="286"/>
                    <a:pt x="532" y="373"/>
                  </a:cubicBezTo>
                  <a:cubicBezTo>
                    <a:pt x="533" y="416"/>
                    <a:pt x="517" y="456"/>
                    <a:pt x="487" y="487"/>
                  </a:cubicBezTo>
                  <a:close/>
                  <a:moveTo>
                    <a:pt x="690" y="412"/>
                  </a:moveTo>
                  <a:lnTo>
                    <a:pt x="690" y="412"/>
                  </a:lnTo>
                  <a:lnTo>
                    <a:pt x="746" y="412"/>
                  </a:lnTo>
                  <a:lnTo>
                    <a:pt x="745" y="334"/>
                  </a:lnTo>
                  <a:lnTo>
                    <a:pt x="690" y="335"/>
                  </a:lnTo>
                  <a:cubicBezTo>
                    <a:pt x="682" y="276"/>
                    <a:pt x="660" y="223"/>
                    <a:pt x="625" y="179"/>
                  </a:cubicBezTo>
                  <a:lnTo>
                    <a:pt x="664" y="140"/>
                  </a:lnTo>
                  <a:lnTo>
                    <a:pt x="604" y="83"/>
                  </a:lnTo>
                  <a:lnTo>
                    <a:pt x="567" y="121"/>
                  </a:lnTo>
                  <a:cubicBezTo>
                    <a:pt x="521" y="86"/>
                    <a:pt x="466" y="63"/>
                    <a:pt x="406" y="57"/>
                  </a:cubicBezTo>
                  <a:lnTo>
                    <a:pt x="405" y="0"/>
                  </a:lnTo>
                  <a:lnTo>
                    <a:pt x="326" y="1"/>
                  </a:lnTo>
                  <a:lnTo>
                    <a:pt x="327" y="58"/>
                  </a:lnTo>
                  <a:cubicBezTo>
                    <a:pt x="269" y="67"/>
                    <a:pt x="216" y="90"/>
                    <a:pt x="173" y="125"/>
                  </a:cubicBezTo>
                  <a:lnTo>
                    <a:pt x="135" y="89"/>
                  </a:lnTo>
                  <a:lnTo>
                    <a:pt x="78" y="148"/>
                  </a:lnTo>
                  <a:lnTo>
                    <a:pt x="116" y="184"/>
                  </a:lnTo>
                  <a:cubicBezTo>
                    <a:pt x="84" y="227"/>
                    <a:pt x="62" y="278"/>
                    <a:pt x="55" y="334"/>
                  </a:cubicBezTo>
                  <a:lnTo>
                    <a:pt x="0" y="335"/>
                  </a:lnTo>
                  <a:lnTo>
                    <a:pt x="1" y="412"/>
                  </a:lnTo>
                  <a:lnTo>
                    <a:pt x="55" y="412"/>
                  </a:lnTo>
                  <a:cubicBezTo>
                    <a:pt x="61" y="472"/>
                    <a:pt x="85" y="527"/>
                    <a:pt x="120" y="572"/>
                  </a:cubicBezTo>
                  <a:lnTo>
                    <a:pt x="84" y="608"/>
                  </a:lnTo>
                  <a:lnTo>
                    <a:pt x="143" y="665"/>
                  </a:lnTo>
                  <a:lnTo>
                    <a:pt x="178" y="630"/>
                  </a:lnTo>
                  <a:cubicBezTo>
                    <a:pt x="224" y="664"/>
                    <a:pt x="279" y="687"/>
                    <a:pt x="340" y="693"/>
                  </a:cubicBezTo>
                  <a:lnTo>
                    <a:pt x="340" y="746"/>
                  </a:lnTo>
                  <a:lnTo>
                    <a:pt x="419" y="745"/>
                  </a:lnTo>
                  <a:lnTo>
                    <a:pt x="419" y="692"/>
                  </a:lnTo>
                  <a:cubicBezTo>
                    <a:pt x="477" y="683"/>
                    <a:pt x="531" y="659"/>
                    <a:pt x="574" y="623"/>
                  </a:cubicBezTo>
                  <a:lnTo>
                    <a:pt x="612" y="659"/>
                  </a:lnTo>
                  <a:lnTo>
                    <a:pt x="670" y="601"/>
                  </a:lnTo>
                  <a:lnTo>
                    <a:pt x="631" y="564"/>
                  </a:lnTo>
                  <a:cubicBezTo>
                    <a:pt x="663" y="520"/>
                    <a:pt x="684" y="468"/>
                    <a:pt x="690" y="412"/>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5" name="Freeform 13">
              <a:extLst>
                <a:ext uri="{FF2B5EF4-FFF2-40B4-BE49-F238E27FC236}">
                  <a16:creationId xmlns:a16="http://schemas.microsoft.com/office/drawing/2014/main" id="{949775E1-6A35-4525-92EA-4B96161A4CF8}"/>
                </a:ext>
              </a:extLst>
            </p:cNvPr>
            <p:cNvSpPr>
              <a:spLocks noEditPoints="1"/>
            </p:cNvSpPr>
            <p:nvPr/>
          </p:nvSpPr>
          <p:spPr bwMode="auto">
            <a:xfrm>
              <a:off x="483" y="1748"/>
              <a:ext cx="119" cy="120"/>
            </a:xfrm>
            <a:custGeom>
              <a:avLst/>
              <a:gdLst>
                <a:gd name="T0" fmla="*/ 278 w 426"/>
                <a:gd name="T1" fmla="*/ 278 h 426"/>
                <a:gd name="T2" fmla="*/ 278 w 426"/>
                <a:gd name="T3" fmla="*/ 278 h 426"/>
                <a:gd name="T4" fmla="*/ 214 w 426"/>
                <a:gd name="T5" fmla="*/ 306 h 426"/>
                <a:gd name="T6" fmla="*/ 213 w 426"/>
                <a:gd name="T7" fmla="*/ 306 h 426"/>
                <a:gd name="T8" fmla="*/ 121 w 426"/>
                <a:gd name="T9" fmla="*/ 215 h 426"/>
                <a:gd name="T10" fmla="*/ 147 w 426"/>
                <a:gd name="T11" fmla="*/ 151 h 426"/>
                <a:gd name="T12" fmla="*/ 211 w 426"/>
                <a:gd name="T13" fmla="*/ 123 h 426"/>
                <a:gd name="T14" fmla="*/ 213 w 426"/>
                <a:gd name="T15" fmla="*/ 123 h 426"/>
                <a:gd name="T16" fmla="*/ 304 w 426"/>
                <a:gd name="T17" fmla="*/ 213 h 426"/>
                <a:gd name="T18" fmla="*/ 278 w 426"/>
                <a:gd name="T19" fmla="*/ 278 h 426"/>
                <a:gd name="T20" fmla="*/ 394 w 426"/>
                <a:gd name="T21" fmla="*/ 236 h 426"/>
                <a:gd name="T22" fmla="*/ 394 w 426"/>
                <a:gd name="T23" fmla="*/ 236 h 426"/>
                <a:gd name="T24" fmla="*/ 426 w 426"/>
                <a:gd name="T25" fmla="*/ 235 h 426"/>
                <a:gd name="T26" fmla="*/ 425 w 426"/>
                <a:gd name="T27" fmla="*/ 191 h 426"/>
                <a:gd name="T28" fmla="*/ 394 w 426"/>
                <a:gd name="T29" fmla="*/ 191 h 426"/>
                <a:gd name="T30" fmla="*/ 357 w 426"/>
                <a:gd name="T31" fmla="*/ 102 h 426"/>
                <a:gd name="T32" fmla="*/ 379 w 426"/>
                <a:gd name="T33" fmla="*/ 80 h 426"/>
                <a:gd name="T34" fmla="*/ 345 w 426"/>
                <a:gd name="T35" fmla="*/ 48 h 426"/>
                <a:gd name="T36" fmla="*/ 324 w 426"/>
                <a:gd name="T37" fmla="*/ 69 h 426"/>
                <a:gd name="T38" fmla="*/ 232 w 426"/>
                <a:gd name="T39" fmla="*/ 33 h 426"/>
                <a:gd name="T40" fmla="*/ 231 w 426"/>
                <a:gd name="T41" fmla="*/ 0 h 426"/>
                <a:gd name="T42" fmla="*/ 186 w 426"/>
                <a:gd name="T43" fmla="*/ 1 h 426"/>
                <a:gd name="T44" fmla="*/ 187 w 426"/>
                <a:gd name="T45" fmla="*/ 34 h 426"/>
                <a:gd name="T46" fmla="*/ 99 w 426"/>
                <a:gd name="T47" fmla="*/ 72 h 426"/>
                <a:gd name="T48" fmla="*/ 77 w 426"/>
                <a:gd name="T49" fmla="*/ 51 h 426"/>
                <a:gd name="T50" fmla="*/ 44 w 426"/>
                <a:gd name="T51" fmla="*/ 84 h 426"/>
                <a:gd name="T52" fmla="*/ 66 w 426"/>
                <a:gd name="T53" fmla="*/ 105 h 426"/>
                <a:gd name="T54" fmla="*/ 32 w 426"/>
                <a:gd name="T55" fmla="*/ 191 h 426"/>
                <a:gd name="T56" fmla="*/ 0 w 426"/>
                <a:gd name="T57" fmla="*/ 191 h 426"/>
                <a:gd name="T58" fmla="*/ 0 w 426"/>
                <a:gd name="T59" fmla="*/ 236 h 426"/>
                <a:gd name="T60" fmla="*/ 31 w 426"/>
                <a:gd name="T61" fmla="*/ 235 h 426"/>
                <a:gd name="T62" fmla="*/ 69 w 426"/>
                <a:gd name="T63" fmla="*/ 326 h 426"/>
                <a:gd name="T64" fmla="*/ 48 w 426"/>
                <a:gd name="T65" fmla="*/ 348 h 426"/>
                <a:gd name="T66" fmla="*/ 82 w 426"/>
                <a:gd name="T67" fmla="*/ 380 h 426"/>
                <a:gd name="T68" fmla="*/ 102 w 426"/>
                <a:gd name="T69" fmla="*/ 360 h 426"/>
                <a:gd name="T70" fmla="*/ 194 w 426"/>
                <a:gd name="T71" fmla="*/ 396 h 426"/>
                <a:gd name="T72" fmla="*/ 194 w 426"/>
                <a:gd name="T73" fmla="*/ 426 h 426"/>
                <a:gd name="T74" fmla="*/ 239 w 426"/>
                <a:gd name="T75" fmla="*/ 426 h 426"/>
                <a:gd name="T76" fmla="*/ 239 w 426"/>
                <a:gd name="T77" fmla="*/ 395 h 426"/>
                <a:gd name="T78" fmla="*/ 328 w 426"/>
                <a:gd name="T79" fmla="*/ 356 h 426"/>
                <a:gd name="T80" fmla="*/ 349 w 426"/>
                <a:gd name="T81" fmla="*/ 377 h 426"/>
                <a:gd name="T82" fmla="*/ 382 w 426"/>
                <a:gd name="T83" fmla="*/ 343 h 426"/>
                <a:gd name="T84" fmla="*/ 360 w 426"/>
                <a:gd name="T85" fmla="*/ 322 h 426"/>
                <a:gd name="T86" fmla="*/ 394 w 426"/>
                <a:gd name="T87" fmla="*/ 23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6">
                  <a:moveTo>
                    <a:pt x="278" y="278"/>
                  </a:moveTo>
                  <a:lnTo>
                    <a:pt x="278" y="278"/>
                  </a:lnTo>
                  <a:cubicBezTo>
                    <a:pt x="261" y="296"/>
                    <a:pt x="238" y="305"/>
                    <a:pt x="214" y="306"/>
                  </a:cubicBezTo>
                  <a:lnTo>
                    <a:pt x="213" y="306"/>
                  </a:lnTo>
                  <a:cubicBezTo>
                    <a:pt x="163" y="306"/>
                    <a:pt x="122" y="265"/>
                    <a:pt x="121" y="215"/>
                  </a:cubicBezTo>
                  <a:cubicBezTo>
                    <a:pt x="121" y="191"/>
                    <a:pt x="130" y="168"/>
                    <a:pt x="147" y="151"/>
                  </a:cubicBezTo>
                  <a:cubicBezTo>
                    <a:pt x="164" y="133"/>
                    <a:pt x="187" y="123"/>
                    <a:pt x="211" y="123"/>
                  </a:cubicBezTo>
                  <a:lnTo>
                    <a:pt x="213" y="123"/>
                  </a:lnTo>
                  <a:cubicBezTo>
                    <a:pt x="262" y="123"/>
                    <a:pt x="303" y="163"/>
                    <a:pt x="304" y="213"/>
                  </a:cubicBezTo>
                  <a:cubicBezTo>
                    <a:pt x="304" y="238"/>
                    <a:pt x="295" y="261"/>
                    <a:pt x="278" y="278"/>
                  </a:cubicBezTo>
                  <a:close/>
                  <a:moveTo>
                    <a:pt x="394" y="236"/>
                  </a:moveTo>
                  <a:lnTo>
                    <a:pt x="394" y="236"/>
                  </a:lnTo>
                  <a:lnTo>
                    <a:pt x="426" y="235"/>
                  </a:lnTo>
                  <a:lnTo>
                    <a:pt x="425" y="191"/>
                  </a:lnTo>
                  <a:lnTo>
                    <a:pt x="394" y="191"/>
                  </a:lnTo>
                  <a:cubicBezTo>
                    <a:pt x="390" y="158"/>
                    <a:pt x="376" y="128"/>
                    <a:pt x="357" y="102"/>
                  </a:cubicBezTo>
                  <a:lnTo>
                    <a:pt x="379" y="80"/>
                  </a:lnTo>
                  <a:lnTo>
                    <a:pt x="345" y="48"/>
                  </a:lnTo>
                  <a:lnTo>
                    <a:pt x="324" y="69"/>
                  </a:lnTo>
                  <a:cubicBezTo>
                    <a:pt x="298" y="49"/>
                    <a:pt x="266" y="36"/>
                    <a:pt x="232" y="33"/>
                  </a:cubicBezTo>
                  <a:lnTo>
                    <a:pt x="231" y="0"/>
                  </a:lnTo>
                  <a:lnTo>
                    <a:pt x="186" y="1"/>
                  </a:lnTo>
                  <a:lnTo>
                    <a:pt x="187" y="34"/>
                  </a:lnTo>
                  <a:cubicBezTo>
                    <a:pt x="154" y="38"/>
                    <a:pt x="124" y="52"/>
                    <a:pt x="99" y="72"/>
                  </a:cubicBezTo>
                  <a:lnTo>
                    <a:pt x="77" y="51"/>
                  </a:lnTo>
                  <a:lnTo>
                    <a:pt x="44" y="84"/>
                  </a:lnTo>
                  <a:lnTo>
                    <a:pt x="66" y="105"/>
                  </a:lnTo>
                  <a:cubicBezTo>
                    <a:pt x="48" y="130"/>
                    <a:pt x="36" y="159"/>
                    <a:pt x="32" y="191"/>
                  </a:cubicBezTo>
                  <a:lnTo>
                    <a:pt x="0" y="191"/>
                  </a:lnTo>
                  <a:lnTo>
                    <a:pt x="0" y="236"/>
                  </a:lnTo>
                  <a:lnTo>
                    <a:pt x="31" y="235"/>
                  </a:lnTo>
                  <a:cubicBezTo>
                    <a:pt x="35" y="269"/>
                    <a:pt x="48" y="301"/>
                    <a:pt x="69" y="326"/>
                  </a:cubicBezTo>
                  <a:lnTo>
                    <a:pt x="48" y="348"/>
                  </a:lnTo>
                  <a:lnTo>
                    <a:pt x="82" y="380"/>
                  </a:lnTo>
                  <a:lnTo>
                    <a:pt x="102" y="360"/>
                  </a:lnTo>
                  <a:cubicBezTo>
                    <a:pt x="128" y="379"/>
                    <a:pt x="159" y="393"/>
                    <a:pt x="194" y="396"/>
                  </a:cubicBezTo>
                  <a:lnTo>
                    <a:pt x="194" y="426"/>
                  </a:lnTo>
                  <a:lnTo>
                    <a:pt x="239" y="426"/>
                  </a:lnTo>
                  <a:lnTo>
                    <a:pt x="239" y="395"/>
                  </a:lnTo>
                  <a:cubicBezTo>
                    <a:pt x="272" y="390"/>
                    <a:pt x="303" y="376"/>
                    <a:pt x="328" y="356"/>
                  </a:cubicBezTo>
                  <a:lnTo>
                    <a:pt x="349" y="377"/>
                  </a:lnTo>
                  <a:lnTo>
                    <a:pt x="382" y="343"/>
                  </a:lnTo>
                  <a:lnTo>
                    <a:pt x="360" y="322"/>
                  </a:lnTo>
                  <a:cubicBezTo>
                    <a:pt x="378" y="297"/>
                    <a:pt x="390" y="268"/>
                    <a:pt x="394" y="236"/>
                  </a:cubicBez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46" name="Group 16">
            <a:extLst>
              <a:ext uri="{FF2B5EF4-FFF2-40B4-BE49-F238E27FC236}">
                <a16:creationId xmlns:a16="http://schemas.microsoft.com/office/drawing/2014/main" id="{CFC34279-8394-4ABF-AFB4-D9E948FFC27B}"/>
              </a:ext>
            </a:extLst>
          </p:cNvPr>
          <p:cNvGrpSpPr>
            <a:grpSpLocks noChangeAspect="1"/>
          </p:cNvGrpSpPr>
          <p:nvPr/>
        </p:nvGrpSpPr>
        <p:grpSpPr bwMode="auto">
          <a:xfrm>
            <a:off x="664038" y="5474384"/>
            <a:ext cx="427327" cy="564721"/>
            <a:chOff x="546" y="3178"/>
            <a:chExt cx="367" cy="485"/>
          </a:xfrm>
        </p:grpSpPr>
        <p:sp>
          <p:nvSpPr>
            <p:cNvPr id="47" name="Freeform 17">
              <a:extLst>
                <a:ext uri="{FF2B5EF4-FFF2-40B4-BE49-F238E27FC236}">
                  <a16:creationId xmlns:a16="http://schemas.microsoft.com/office/drawing/2014/main" id="{46B9D3C8-3CC0-480A-868E-DF45373181E0}"/>
                </a:ext>
              </a:extLst>
            </p:cNvPr>
            <p:cNvSpPr>
              <a:spLocks noEditPoints="1"/>
            </p:cNvSpPr>
            <p:nvPr/>
          </p:nvSpPr>
          <p:spPr bwMode="auto">
            <a:xfrm>
              <a:off x="551" y="3180"/>
              <a:ext cx="362" cy="364"/>
            </a:xfrm>
            <a:custGeom>
              <a:avLst/>
              <a:gdLst>
                <a:gd name="T0" fmla="*/ 75 w 1260"/>
                <a:gd name="T1" fmla="*/ 1027 h 1268"/>
                <a:gd name="T2" fmla="*/ 75 w 1260"/>
                <a:gd name="T3" fmla="*/ 1027 h 1268"/>
                <a:gd name="T4" fmla="*/ 538 w 1260"/>
                <a:gd name="T5" fmla="*/ 1214 h 1268"/>
                <a:gd name="T6" fmla="*/ 1206 w 1260"/>
                <a:gd name="T7" fmla="*/ 540 h 1268"/>
                <a:gd name="T8" fmla="*/ 1023 w 1260"/>
                <a:gd name="T9" fmla="*/ 75 h 1268"/>
                <a:gd name="T10" fmla="*/ 75 w 1260"/>
                <a:gd name="T11" fmla="*/ 1027 h 1268"/>
                <a:gd name="T12" fmla="*/ 538 w 1260"/>
                <a:gd name="T13" fmla="*/ 1268 h 1268"/>
                <a:gd name="T14" fmla="*/ 538 w 1260"/>
                <a:gd name="T15" fmla="*/ 1268 h 1268"/>
                <a:gd name="T16" fmla="*/ 18 w 1260"/>
                <a:gd name="T17" fmla="*/ 1046 h 1268"/>
                <a:gd name="T18" fmla="*/ 0 w 1260"/>
                <a:gd name="T19" fmla="*/ 1027 h 1268"/>
                <a:gd name="T20" fmla="*/ 1023 w 1260"/>
                <a:gd name="T21" fmla="*/ 0 h 1268"/>
                <a:gd name="T22" fmla="*/ 1042 w 1260"/>
                <a:gd name="T23" fmla="*/ 18 h 1268"/>
                <a:gd name="T24" fmla="*/ 1260 w 1260"/>
                <a:gd name="T25" fmla="*/ 540 h 1268"/>
                <a:gd name="T26" fmla="*/ 538 w 1260"/>
                <a:gd name="T27" fmla="*/ 1268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0" h="1268">
                  <a:moveTo>
                    <a:pt x="75" y="1027"/>
                  </a:moveTo>
                  <a:lnTo>
                    <a:pt x="75" y="1027"/>
                  </a:lnTo>
                  <a:cubicBezTo>
                    <a:pt x="200" y="1148"/>
                    <a:pt x="363" y="1214"/>
                    <a:pt x="538" y="1214"/>
                  </a:cubicBezTo>
                  <a:cubicBezTo>
                    <a:pt x="906" y="1214"/>
                    <a:pt x="1206" y="912"/>
                    <a:pt x="1206" y="540"/>
                  </a:cubicBezTo>
                  <a:cubicBezTo>
                    <a:pt x="1206" y="365"/>
                    <a:pt x="1141" y="201"/>
                    <a:pt x="1023" y="75"/>
                  </a:cubicBezTo>
                  <a:lnTo>
                    <a:pt x="75" y="1027"/>
                  </a:lnTo>
                  <a:close/>
                  <a:moveTo>
                    <a:pt x="538" y="1268"/>
                  </a:moveTo>
                  <a:lnTo>
                    <a:pt x="538" y="1268"/>
                  </a:lnTo>
                  <a:cubicBezTo>
                    <a:pt x="340" y="1268"/>
                    <a:pt x="156" y="1189"/>
                    <a:pt x="18" y="1046"/>
                  </a:cubicBezTo>
                  <a:lnTo>
                    <a:pt x="0" y="1027"/>
                  </a:lnTo>
                  <a:lnTo>
                    <a:pt x="1023" y="0"/>
                  </a:lnTo>
                  <a:lnTo>
                    <a:pt x="1042" y="18"/>
                  </a:lnTo>
                  <a:cubicBezTo>
                    <a:pt x="1182" y="156"/>
                    <a:pt x="1260" y="341"/>
                    <a:pt x="1260" y="540"/>
                  </a:cubicBezTo>
                  <a:cubicBezTo>
                    <a:pt x="1260" y="941"/>
                    <a:pt x="936" y="1268"/>
                    <a:pt x="538" y="1268"/>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8" name="Freeform 18">
              <a:extLst>
                <a:ext uri="{FF2B5EF4-FFF2-40B4-BE49-F238E27FC236}">
                  <a16:creationId xmlns:a16="http://schemas.microsoft.com/office/drawing/2014/main" id="{81E759E2-6E95-4729-A89C-51600E73B3DB}"/>
                </a:ext>
              </a:extLst>
            </p:cNvPr>
            <p:cNvSpPr>
              <a:spLocks/>
            </p:cNvSpPr>
            <p:nvPr/>
          </p:nvSpPr>
          <p:spPr bwMode="auto">
            <a:xfrm>
              <a:off x="546" y="3178"/>
              <a:ext cx="322" cy="320"/>
            </a:xfrm>
            <a:custGeom>
              <a:avLst/>
              <a:gdLst>
                <a:gd name="T0" fmla="*/ 1119 w 1119"/>
                <a:gd name="T1" fmla="*/ 559 h 1119"/>
                <a:gd name="T2" fmla="*/ 1119 w 1119"/>
                <a:gd name="T3" fmla="*/ 559 h 1119"/>
                <a:gd name="T4" fmla="*/ 559 w 1119"/>
                <a:gd name="T5" fmla="*/ 0 h 1119"/>
                <a:gd name="T6" fmla="*/ 0 w 1119"/>
                <a:gd name="T7" fmla="*/ 559 h 1119"/>
                <a:gd name="T8" fmla="*/ 559 w 1119"/>
                <a:gd name="T9" fmla="*/ 1119 h 1119"/>
                <a:gd name="T10" fmla="*/ 1119 w 1119"/>
                <a:gd name="T11" fmla="*/ 559 h 1119"/>
              </a:gdLst>
              <a:ahLst/>
              <a:cxnLst>
                <a:cxn ang="0">
                  <a:pos x="T0" y="T1"/>
                </a:cxn>
                <a:cxn ang="0">
                  <a:pos x="T2" y="T3"/>
                </a:cxn>
                <a:cxn ang="0">
                  <a:pos x="T4" y="T5"/>
                </a:cxn>
                <a:cxn ang="0">
                  <a:pos x="T6" y="T7"/>
                </a:cxn>
                <a:cxn ang="0">
                  <a:pos x="T8" y="T9"/>
                </a:cxn>
                <a:cxn ang="0">
                  <a:pos x="T10" y="T11"/>
                </a:cxn>
              </a:cxnLst>
              <a:rect l="0" t="0" r="r" b="b"/>
              <a:pathLst>
                <a:path w="1119" h="1119">
                  <a:moveTo>
                    <a:pt x="1119" y="559"/>
                  </a:moveTo>
                  <a:lnTo>
                    <a:pt x="1119" y="559"/>
                  </a:lnTo>
                  <a:cubicBezTo>
                    <a:pt x="1119" y="249"/>
                    <a:pt x="869" y="0"/>
                    <a:pt x="559" y="0"/>
                  </a:cubicBezTo>
                  <a:cubicBezTo>
                    <a:pt x="250" y="0"/>
                    <a:pt x="0" y="249"/>
                    <a:pt x="0" y="559"/>
                  </a:cubicBezTo>
                  <a:cubicBezTo>
                    <a:pt x="0" y="868"/>
                    <a:pt x="250" y="1119"/>
                    <a:pt x="559" y="1119"/>
                  </a:cubicBezTo>
                  <a:cubicBezTo>
                    <a:pt x="869" y="1119"/>
                    <a:pt x="1119" y="868"/>
                    <a:pt x="1119" y="559"/>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2" name="Freeform 19">
              <a:extLst>
                <a:ext uri="{FF2B5EF4-FFF2-40B4-BE49-F238E27FC236}">
                  <a16:creationId xmlns:a16="http://schemas.microsoft.com/office/drawing/2014/main" id="{D7D00F4D-483E-4500-8BEC-6F2511909996}"/>
                </a:ext>
              </a:extLst>
            </p:cNvPr>
            <p:cNvSpPr>
              <a:spLocks/>
            </p:cNvSpPr>
            <p:nvPr/>
          </p:nvSpPr>
          <p:spPr bwMode="auto">
            <a:xfrm>
              <a:off x="718" y="3535"/>
              <a:ext cx="15" cy="117"/>
            </a:xfrm>
            <a:custGeom>
              <a:avLst/>
              <a:gdLst>
                <a:gd name="T0" fmla="*/ 53 w 53"/>
                <a:gd name="T1" fmla="*/ 411 h 411"/>
                <a:gd name="T2" fmla="*/ 53 w 53"/>
                <a:gd name="T3" fmla="*/ 411 h 411"/>
                <a:gd name="T4" fmla="*/ 0 w 53"/>
                <a:gd name="T5" fmla="*/ 411 h 411"/>
                <a:gd name="T6" fmla="*/ 0 w 53"/>
                <a:gd name="T7" fmla="*/ 0 h 411"/>
                <a:gd name="T8" fmla="*/ 53 w 53"/>
                <a:gd name="T9" fmla="*/ 0 h 411"/>
                <a:gd name="T10" fmla="*/ 53 w 53"/>
                <a:gd name="T11" fmla="*/ 411 h 411"/>
              </a:gdLst>
              <a:ahLst/>
              <a:cxnLst>
                <a:cxn ang="0">
                  <a:pos x="T0" y="T1"/>
                </a:cxn>
                <a:cxn ang="0">
                  <a:pos x="T2" y="T3"/>
                </a:cxn>
                <a:cxn ang="0">
                  <a:pos x="T4" y="T5"/>
                </a:cxn>
                <a:cxn ang="0">
                  <a:pos x="T6" y="T7"/>
                </a:cxn>
                <a:cxn ang="0">
                  <a:pos x="T8" y="T9"/>
                </a:cxn>
                <a:cxn ang="0">
                  <a:pos x="T10" y="T11"/>
                </a:cxn>
              </a:cxnLst>
              <a:rect l="0" t="0" r="r" b="b"/>
              <a:pathLst>
                <a:path w="53" h="411">
                  <a:moveTo>
                    <a:pt x="53" y="411"/>
                  </a:moveTo>
                  <a:lnTo>
                    <a:pt x="53" y="411"/>
                  </a:lnTo>
                  <a:lnTo>
                    <a:pt x="0" y="411"/>
                  </a:lnTo>
                  <a:lnTo>
                    <a:pt x="0" y="0"/>
                  </a:lnTo>
                  <a:lnTo>
                    <a:pt x="53" y="0"/>
                  </a:lnTo>
                  <a:lnTo>
                    <a:pt x="53" y="411"/>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3" name="Freeform 20">
              <a:extLst>
                <a:ext uri="{FF2B5EF4-FFF2-40B4-BE49-F238E27FC236}">
                  <a16:creationId xmlns:a16="http://schemas.microsoft.com/office/drawing/2014/main" id="{E38C74F9-F029-4835-974A-0FFC3AB40682}"/>
                </a:ext>
              </a:extLst>
            </p:cNvPr>
            <p:cNvSpPr>
              <a:spLocks/>
            </p:cNvSpPr>
            <p:nvPr/>
          </p:nvSpPr>
          <p:spPr bwMode="auto">
            <a:xfrm>
              <a:off x="678" y="3647"/>
              <a:ext cx="95" cy="16"/>
            </a:xfrm>
            <a:custGeom>
              <a:avLst/>
              <a:gdLst>
                <a:gd name="T0" fmla="*/ 333 w 333"/>
                <a:gd name="T1" fmla="*/ 54 h 54"/>
                <a:gd name="T2" fmla="*/ 333 w 333"/>
                <a:gd name="T3" fmla="*/ 54 h 54"/>
                <a:gd name="T4" fmla="*/ 0 w 333"/>
                <a:gd name="T5" fmla="*/ 54 h 54"/>
                <a:gd name="T6" fmla="*/ 0 w 333"/>
                <a:gd name="T7" fmla="*/ 0 h 54"/>
                <a:gd name="T8" fmla="*/ 333 w 333"/>
                <a:gd name="T9" fmla="*/ 0 h 54"/>
                <a:gd name="T10" fmla="*/ 333 w 333"/>
                <a:gd name="T11" fmla="*/ 54 h 54"/>
              </a:gdLst>
              <a:ahLst/>
              <a:cxnLst>
                <a:cxn ang="0">
                  <a:pos x="T0" y="T1"/>
                </a:cxn>
                <a:cxn ang="0">
                  <a:pos x="T2" y="T3"/>
                </a:cxn>
                <a:cxn ang="0">
                  <a:pos x="T4" y="T5"/>
                </a:cxn>
                <a:cxn ang="0">
                  <a:pos x="T6" y="T7"/>
                </a:cxn>
                <a:cxn ang="0">
                  <a:pos x="T8" y="T9"/>
                </a:cxn>
                <a:cxn ang="0">
                  <a:pos x="T10" y="T11"/>
                </a:cxn>
              </a:cxnLst>
              <a:rect l="0" t="0" r="r" b="b"/>
              <a:pathLst>
                <a:path w="333" h="54">
                  <a:moveTo>
                    <a:pt x="333" y="54"/>
                  </a:moveTo>
                  <a:lnTo>
                    <a:pt x="333" y="54"/>
                  </a:lnTo>
                  <a:lnTo>
                    <a:pt x="0" y="54"/>
                  </a:lnTo>
                  <a:lnTo>
                    <a:pt x="0" y="0"/>
                  </a:lnTo>
                  <a:lnTo>
                    <a:pt x="333" y="0"/>
                  </a:lnTo>
                  <a:lnTo>
                    <a:pt x="333" y="54"/>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7" name="Freeform 21">
              <a:extLst>
                <a:ext uri="{FF2B5EF4-FFF2-40B4-BE49-F238E27FC236}">
                  <a16:creationId xmlns:a16="http://schemas.microsoft.com/office/drawing/2014/main" id="{8FF1B6B6-00B6-438C-9B8E-810F4F56D203}"/>
                </a:ext>
              </a:extLst>
            </p:cNvPr>
            <p:cNvSpPr>
              <a:spLocks/>
            </p:cNvSpPr>
            <p:nvPr/>
          </p:nvSpPr>
          <p:spPr bwMode="auto">
            <a:xfrm>
              <a:off x="679" y="3288"/>
              <a:ext cx="92" cy="110"/>
            </a:xfrm>
            <a:custGeom>
              <a:avLst/>
              <a:gdLst>
                <a:gd name="T0" fmla="*/ 320 w 320"/>
                <a:gd name="T1" fmla="*/ 192 h 384"/>
                <a:gd name="T2" fmla="*/ 320 w 320"/>
                <a:gd name="T3" fmla="*/ 192 h 384"/>
                <a:gd name="T4" fmla="*/ 0 w 320"/>
                <a:gd name="T5" fmla="*/ 384 h 384"/>
                <a:gd name="T6" fmla="*/ 0 w 320"/>
                <a:gd name="T7" fmla="*/ 0 h 384"/>
                <a:gd name="T8" fmla="*/ 320 w 320"/>
                <a:gd name="T9" fmla="*/ 192 h 384"/>
              </a:gdLst>
              <a:ahLst/>
              <a:cxnLst>
                <a:cxn ang="0">
                  <a:pos x="T0" y="T1"/>
                </a:cxn>
                <a:cxn ang="0">
                  <a:pos x="T2" y="T3"/>
                </a:cxn>
                <a:cxn ang="0">
                  <a:pos x="T4" y="T5"/>
                </a:cxn>
                <a:cxn ang="0">
                  <a:pos x="T6" y="T7"/>
                </a:cxn>
                <a:cxn ang="0">
                  <a:pos x="T8" y="T9"/>
                </a:cxn>
              </a:cxnLst>
              <a:rect l="0" t="0" r="r" b="b"/>
              <a:pathLst>
                <a:path w="320" h="384">
                  <a:moveTo>
                    <a:pt x="320" y="192"/>
                  </a:moveTo>
                  <a:lnTo>
                    <a:pt x="320" y="192"/>
                  </a:lnTo>
                  <a:lnTo>
                    <a:pt x="0" y="384"/>
                  </a:lnTo>
                  <a:lnTo>
                    <a:pt x="0" y="0"/>
                  </a:lnTo>
                  <a:lnTo>
                    <a:pt x="320" y="192"/>
                  </a:ln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Tree>
    <p:extLst>
      <p:ext uri="{BB962C8B-B14F-4D97-AF65-F5344CB8AC3E}">
        <p14:creationId xmlns:p14="http://schemas.microsoft.com/office/powerpoint/2010/main" val="364445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8976" y="175642"/>
            <a:ext cx="11652534" cy="565010"/>
          </a:xfrm>
        </p:spPr>
        <p:txBody>
          <a:bodyPr>
            <a:noAutofit/>
          </a:bodyPr>
          <a:lstStyle/>
          <a:p>
            <a:r>
              <a:rPr lang="en-US" sz="3200" spc="-50">
                <a:solidFill>
                  <a:srgbClr val="000000"/>
                </a:solidFill>
              </a:rPr>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72011" y="916468"/>
            <a:ext cx="10952609" cy="350280"/>
          </a:xfrm>
          <a:prstGeom prst="rect">
            <a:avLst/>
          </a:prstGeom>
        </p:spPr>
        <p:txBody>
          <a:bodyPr wrap="square">
            <a:spAutoFit/>
          </a:bodyPr>
          <a:lstStyle/>
          <a:p>
            <a:pPr defTabSz="932418">
              <a:defRPr/>
            </a:pPr>
            <a:r>
              <a:rPr lang="en-US" sz="1632">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98">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809841" y="2721739"/>
            <a:ext cx="2447143" cy="1319358"/>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529324" y="2221083"/>
            <a:ext cx="4452287" cy="2267291"/>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836">
                      <a:gradFill>
                        <a:gsLst>
                          <a:gs pos="2917">
                            <a:srgbClr val="353535"/>
                          </a:gs>
                          <a:gs pos="30000">
                            <a:srgbClr val="353535"/>
                          </a:gs>
                        </a:gsLst>
                        <a:lin ang="5400000" scaled="0"/>
                      </a:gra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63037" y="5176640"/>
            <a:ext cx="2614905" cy="647073"/>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48">
                <a:gradFill>
                  <a:gsLst>
                    <a:gs pos="2917">
                      <a:srgbClr val="353535"/>
                    </a:gs>
                    <a:gs pos="30000">
                      <a:srgbClr val="353535"/>
                    </a:gs>
                  </a:gsLst>
                  <a:lin ang="5400000" scaled="0"/>
                </a:gra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232277" y="5102699"/>
            <a:ext cx="0" cy="788153"/>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787788" y="5176640"/>
            <a:ext cx="2614905" cy="647073"/>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48">
                <a:gradFill>
                  <a:gsLst>
                    <a:gs pos="2917">
                      <a:srgbClr val="353535"/>
                    </a:gs>
                    <a:gs pos="30000">
                      <a:srgbClr val="353535"/>
                    </a:gs>
                  </a:gsLst>
                  <a:lin ang="5400000" scaled="0"/>
                </a:gra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8082385" y="5028758"/>
            <a:ext cx="0" cy="788153"/>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453162" y="5176639"/>
            <a:ext cx="2614905" cy="647073"/>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48">
                <a:gradFill>
                  <a:gsLst>
                    <a:gs pos="2917">
                      <a:srgbClr val="353535"/>
                    </a:gs>
                    <a:gs pos="30000">
                      <a:srgbClr val="353535"/>
                    </a:gs>
                  </a:gsLst>
                  <a:lin ang="5400000" scaled="0"/>
                </a:gra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5489" y="1845130"/>
            <a:ext cx="3709999" cy="2985834"/>
          </a:xfrm>
          <a:prstGeom prst="bracePair">
            <a:avLst/>
          </a:prstGeom>
          <a:noFill/>
          <a:ln w="28575" cap="flat" cmpd="sng" algn="ctr">
            <a:solidFill>
              <a:srgbClr val="505050"/>
            </a:solidFill>
            <a:prstDash val="solid"/>
          </a:ln>
          <a:effectLst/>
        </p:spPr>
        <p:txBody>
          <a:bodyPr rtlCol="0" anchor="ctr"/>
          <a:lstStyle/>
          <a:p>
            <a:pPr algn="ctr" defTabSz="914015">
              <a:defRPr/>
            </a:pPr>
            <a:endParaRPr lang="nb-NO" sz="1763"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38090" y="1891385"/>
            <a:ext cx="2844526" cy="2158458"/>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4098321" y="454415"/>
            <a:ext cx="454334" cy="459075"/>
          </a:xfrm>
          <a:prstGeom prst="rect">
            <a:avLst/>
          </a:prstGeom>
        </p:spPr>
      </p:pic>
      <p:sp>
        <p:nvSpPr>
          <p:cNvPr id="42" name="Rectangle 41">
            <a:extLst>
              <a:ext uri="{FF2B5EF4-FFF2-40B4-BE49-F238E27FC236}">
                <a16:creationId xmlns:a16="http://schemas.microsoft.com/office/drawing/2014/main" id="{73B376F1-1CA6-4531-9D86-8D07B3FE9DE8}"/>
              </a:ext>
            </a:extLst>
          </p:cNvPr>
          <p:cNvSpPr/>
          <p:nvPr/>
        </p:nvSpPr>
        <p:spPr bwMode="auto">
          <a:xfrm rot="5400000">
            <a:off x="2203277" y="3085726"/>
            <a:ext cx="575779" cy="2782898"/>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45" name="Rectangle 44">
            <a:extLst>
              <a:ext uri="{FF2B5EF4-FFF2-40B4-BE49-F238E27FC236}">
                <a16:creationId xmlns:a16="http://schemas.microsoft.com/office/drawing/2014/main" id="{B787CFB0-9326-40E1-A129-8721DBFB4FBB}"/>
              </a:ext>
            </a:extLst>
          </p:cNvPr>
          <p:cNvSpPr/>
          <p:nvPr/>
        </p:nvSpPr>
        <p:spPr bwMode="auto">
          <a:xfrm rot="5400000">
            <a:off x="2141650" y="3012183"/>
            <a:ext cx="575779" cy="2782898"/>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Resource Groups</a:t>
            </a:r>
          </a:p>
        </p:txBody>
      </p:sp>
      <p:sp>
        <p:nvSpPr>
          <p:cNvPr id="3" name="Rectangle 2">
            <a:extLst>
              <a:ext uri="{FF2B5EF4-FFF2-40B4-BE49-F238E27FC236}">
                <a16:creationId xmlns:a16="http://schemas.microsoft.com/office/drawing/2014/main" id="{DD949342-2B0B-40CD-A2DA-17E4F64DC7CE}"/>
              </a:ext>
            </a:extLst>
          </p:cNvPr>
          <p:cNvSpPr/>
          <p:nvPr/>
        </p:nvSpPr>
        <p:spPr bwMode="auto">
          <a:xfrm>
            <a:off x="8082385" y="1635369"/>
            <a:ext cx="2362877" cy="50759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Management groups</a:t>
            </a:r>
          </a:p>
        </p:txBody>
      </p:sp>
    </p:spTree>
    <p:extLst>
      <p:ext uri="{BB962C8B-B14F-4D97-AF65-F5344CB8AC3E}">
        <p14:creationId xmlns:p14="http://schemas.microsoft.com/office/powerpoint/2010/main" val="1793079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F7D6-EC51-4A5D-B947-D35232764DEB}"/>
              </a:ext>
            </a:extLst>
          </p:cNvPr>
          <p:cNvSpPr>
            <a:spLocks noGrp="1"/>
          </p:cNvSpPr>
          <p:nvPr>
            <p:ph type="title"/>
          </p:nvPr>
        </p:nvSpPr>
        <p:spPr/>
        <p:txBody>
          <a:bodyPr/>
          <a:lstStyle/>
          <a:p>
            <a:r>
              <a:rPr lang="en-US" sz="3200">
                <a:latin typeface="Segoe UI Semibold "/>
              </a:rPr>
              <a:t>Deploy the policies using Azure blueprints to </a:t>
            </a:r>
            <a:br>
              <a:rPr lang="en-US" sz="3200">
                <a:latin typeface="Segoe UI Semibold "/>
              </a:rPr>
            </a:br>
            <a:r>
              <a:rPr lang="en-US" sz="3200">
                <a:latin typeface="Segoe UI Semibold "/>
              </a:rPr>
              <a:t>create Governance MVP</a:t>
            </a:r>
          </a:p>
        </p:txBody>
      </p:sp>
      <p:sp>
        <p:nvSpPr>
          <p:cNvPr id="3" name="Text Placeholder 2">
            <a:extLst>
              <a:ext uri="{FF2B5EF4-FFF2-40B4-BE49-F238E27FC236}">
                <a16:creationId xmlns:a16="http://schemas.microsoft.com/office/drawing/2014/main" id="{D8B5D4DC-2A94-41B4-AD1F-6E9A28881949}"/>
              </a:ext>
            </a:extLst>
          </p:cNvPr>
          <p:cNvSpPr>
            <a:spLocks noGrp="1"/>
          </p:cNvSpPr>
          <p:nvPr>
            <p:ph type="body" sz="quarter" idx="10"/>
          </p:nvPr>
        </p:nvSpPr>
        <p:spPr>
          <a:xfrm>
            <a:off x="274604" y="1479374"/>
            <a:ext cx="11885683" cy="1181862"/>
          </a:xfrm>
        </p:spPr>
        <p:txBody>
          <a:bodyPr/>
          <a:lstStyle/>
          <a:p>
            <a:r>
              <a:rPr lang="en-US" sz="2400" i="1">
                <a:solidFill>
                  <a:srgbClr val="353535"/>
                </a:solidFill>
                <a:latin typeface="Segoe UI" panose="020B0502040204020203" pitchFamily="34" charset="0"/>
                <a:cs typeface="Segoe UI" panose="020B0502040204020203" pitchFamily="34" charset="0"/>
              </a:rPr>
              <a:t>Cloud Adoption Framework Foundation blueprint </a:t>
            </a:r>
            <a:r>
              <a:rPr lang="en-US" sz="2400">
                <a:solidFill>
                  <a:srgbClr val="353535"/>
                </a:solidFill>
                <a:latin typeface="Segoe UI" panose="020B0502040204020203" pitchFamily="34" charset="0"/>
                <a:cs typeface="Segoe UI" panose="020B0502040204020203" pitchFamily="34" charset="0"/>
              </a:rPr>
              <a:t>deploys recommended infrastructure resources to put in place the foundation controls necessary to manage the cloud estate.</a:t>
            </a:r>
          </a:p>
        </p:txBody>
      </p:sp>
      <p:pic>
        <p:nvPicPr>
          <p:cNvPr id="5" name="Picture 4" descr="CAF Foundation, image describes what gets installed as part of CAF guidance for creating a foundation to get started with Azure">
            <a:extLst>
              <a:ext uri="{FF2B5EF4-FFF2-40B4-BE49-F238E27FC236}">
                <a16:creationId xmlns:a16="http://schemas.microsoft.com/office/drawing/2014/main" id="{FD70FB82-C376-4BCA-8569-E90958BB55A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5215" y="3223544"/>
            <a:ext cx="4941961" cy="2783599"/>
          </a:xfrm>
          <a:prstGeom prst="rect">
            <a:avLst/>
          </a:prstGeom>
          <a:noFill/>
          <a:ln>
            <a:noFill/>
          </a:ln>
        </p:spPr>
      </p:pic>
      <p:sp>
        <p:nvSpPr>
          <p:cNvPr id="6" name="Rectangle 5">
            <a:extLst>
              <a:ext uri="{FF2B5EF4-FFF2-40B4-BE49-F238E27FC236}">
                <a16:creationId xmlns:a16="http://schemas.microsoft.com/office/drawing/2014/main" id="{92C9A8B0-0B0E-4171-B808-FB7FA14DFC12}"/>
              </a:ext>
            </a:extLst>
          </p:cNvPr>
          <p:cNvSpPr/>
          <p:nvPr/>
        </p:nvSpPr>
        <p:spPr>
          <a:xfrm>
            <a:off x="5970013" y="2501462"/>
            <a:ext cx="6696980" cy="3877985"/>
          </a:xfrm>
          <a:prstGeom prst="rect">
            <a:avLst/>
          </a:prstGeom>
        </p:spPr>
        <p:txBody>
          <a:bodyPr wrap="square">
            <a:spAutoFit/>
          </a:bodyPr>
          <a:lstStyle/>
          <a:p>
            <a:r>
              <a:rPr lang="en-US" sz="1600" dirty="0">
                <a:solidFill>
                  <a:srgbClr val="171717"/>
                </a:solidFill>
                <a:latin typeface="Segoe UI" panose="020B0502040204020203" pitchFamily="34" charset="0"/>
              </a:rPr>
              <a:t>This environment is composed of:</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An </a:t>
            </a:r>
            <a:r>
              <a:rPr lang="en-US" sz="1600" dirty="0">
                <a:solidFill>
                  <a:srgbClr val="171717"/>
                </a:solidFill>
                <a:latin typeface="Segoe UI" panose="020B0502040204020203" pitchFamily="34" charset="0"/>
                <a:hlinkClick r:id="rId4"/>
              </a:rPr>
              <a:t>Azure Key Vault</a:t>
            </a:r>
            <a:endParaRPr lang="en-US" sz="1600" dirty="0">
              <a:solidFill>
                <a:srgbClr val="171717"/>
              </a:solidFill>
              <a:latin typeface="Segoe UI" panose="020B0502040204020203" pitchFamily="34" charset="0"/>
            </a:endParaRP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Deploy </a:t>
            </a:r>
            <a:r>
              <a:rPr lang="en-US" sz="1600" dirty="0">
                <a:solidFill>
                  <a:srgbClr val="171717"/>
                </a:solidFill>
                <a:latin typeface="Segoe UI" panose="020B0502040204020203" pitchFamily="34" charset="0"/>
                <a:hlinkClick r:id="rId5"/>
              </a:rPr>
              <a:t>Log Analytics</a:t>
            </a:r>
            <a:r>
              <a:rPr lang="en-US" sz="1600" dirty="0">
                <a:solidFill>
                  <a:srgbClr val="171717"/>
                </a:solidFill>
                <a:latin typeface="Segoe UI" panose="020B0502040204020203" pitchFamily="34" charset="0"/>
              </a:rPr>
              <a:t> </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Deploy </a:t>
            </a:r>
            <a:r>
              <a:rPr lang="en-US" sz="1600" dirty="0">
                <a:solidFill>
                  <a:srgbClr val="171717"/>
                </a:solidFill>
                <a:latin typeface="Segoe UI" panose="020B0502040204020203" pitchFamily="34" charset="0"/>
                <a:hlinkClick r:id="rId6"/>
              </a:rPr>
              <a:t>Azure Security Center</a:t>
            </a:r>
            <a:r>
              <a:rPr lang="en-US" sz="1600" dirty="0">
                <a:solidFill>
                  <a:srgbClr val="171717"/>
                </a:solidFill>
                <a:latin typeface="Segoe UI" panose="020B0502040204020203" pitchFamily="34" charset="0"/>
              </a:rPr>
              <a:t> (standard version)</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The blueprint also defines and deploys </a:t>
            </a:r>
            <a:r>
              <a:rPr lang="en-US" sz="1600" dirty="0">
                <a:solidFill>
                  <a:srgbClr val="171717"/>
                </a:solidFill>
                <a:latin typeface="Segoe UI" panose="020B0502040204020203" pitchFamily="34" charset="0"/>
                <a:hlinkClick r:id="rId7"/>
              </a:rPr>
              <a:t>Azure Policies</a:t>
            </a:r>
            <a:r>
              <a:rPr lang="en-US" sz="1600" dirty="0">
                <a:solidFill>
                  <a:srgbClr val="171717"/>
                </a:solidFill>
                <a:latin typeface="Segoe UI" panose="020B0502040204020203" pitchFamily="34" charset="0"/>
              </a:rPr>
              <a:t>, for </a:t>
            </a:r>
          </a:p>
          <a:p>
            <a:pPr marL="742950" lvl="1" indent="-285750">
              <a:buFont typeface="Arial" panose="020B0604020202020204" pitchFamily="34" charset="0"/>
              <a:buChar char="•"/>
            </a:pPr>
            <a:r>
              <a:rPr lang="en-US" sz="1600" dirty="0">
                <a:solidFill>
                  <a:srgbClr val="171717"/>
                </a:solidFill>
                <a:latin typeface="Segoe UI" panose="020B0502040204020203" pitchFamily="34" charset="0"/>
              </a:rPr>
              <a:t>Tagging (</a:t>
            </a:r>
            <a:r>
              <a:rPr lang="en-US" sz="1600" dirty="0" err="1">
                <a:solidFill>
                  <a:srgbClr val="171717"/>
                </a:solidFill>
                <a:latin typeface="Segoe UI" panose="020B0502040204020203" pitchFamily="34" charset="0"/>
              </a:rPr>
              <a:t>CostCenter</a:t>
            </a:r>
            <a:r>
              <a:rPr lang="en-US" sz="1600" dirty="0">
                <a:solidFill>
                  <a:srgbClr val="171717"/>
                </a:solidFill>
                <a:latin typeface="Segoe UI" panose="020B0502040204020203" pitchFamily="34" charset="0"/>
              </a:rPr>
              <a:t>) applied to resources groups</a:t>
            </a:r>
          </a:p>
          <a:p>
            <a:pPr marL="742950" lvl="1" indent="-285750">
              <a:buFont typeface="Arial" panose="020B0604020202020204" pitchFamily="34" charset="0"/>
              <a:buChar char="•"/>
            </a:pPr>
            <a:r>
              <a:rPr lang="en-US" sz="1600" dirty="0">
                <a:solidFill>
                  <a:srgbClr val="171717"/>
                </a:solidFill>
                <a:latin typeface="Segoe UI" panose="020B0502040204020203" pitchFamily="34" charset="0"/>
              </a:rPr>
              <a:t>Append resources in resource group with the </a:t>
            </a:r>
            <a:r>
              <a:rPr lang="en-US" sz="1600" dirty="0" err="1">
                <a:solidFill>
                  <a:srgbClr val="171717"/>
                </a:solidFill>
                <a:latin typeface="Segoe UI" panose="020B0502040204020203" pitchFamily="34" charset="0"/>
              </a:rPr>
              <a:t>CostCenter</a:t>
            </a:r>
            <a:r>
              <a:rPr lang="en-US" sz="1600" dirty="0">
                <a:solidFill>
                  <a:srgbClr val="171717"/>
                </a:solidFill>
                <a:latin typeface="Segoe UI" panose="020B0502040204020203" pitchFamily="34" charset="0"/>
              </a:rPr>
              <a:t> Tag</a:t>
            </a:r>
          </a:p>
          <a:p>
            <a:pPr marL="742950" lvl="1" indent="-285750">
              <a:buFont typeface="Arial" panose="020B0604020202020204" pitchFamily="34" charset="0"/>
              <a:buChar char="•"/>
            </a:pPr>
            <a:r>
              <a:rPr lang="en-US" sz="1600" dirty="0">
                <a:solidFill>
                  <a:srgbClr val="171717"/>
                </a:solidFill>
                <a:latin typeface="Segoe UI" panose="020B0502040204020203" pitchFamily="34" charset="0"/>
              </a:rPr>
              <a:t>Allowed Azure Region for Resources and Resource Groups</a:t>
            </a:r>
          </a:p>
          <a:p>
            <a:pPr marL="742950" lvl="1" indent="-285750">
              <a:buFont typeface="Arial" panose="020B0604020202020204" pitchFamily="34" charset="0"/>
              <a:buChar char="•"/>
            </a:pPr>
            <a:r>
              <a:rPr lang="en-US" sz="1600" dirty="0">
                <a:solidFill>
                  <a:srgbClr val="171717"/>
                </a:solidFill>
                <a:latin typeface="Segoe UI" panose="020B0502040204020203" pitchFamily="34" charset="0"/>
              </a:rPr>
              <a:t>Allowed Storage Account SKUs (choose while deploying)</a:t>
            </a:r>
          </a:p>
          <a:p>
            <a:pPr marL="742950" lvl="1" indent="-285750">
              <a:buFont typeface="Arial" panose="020B0604020202020204" pitchFamily="34" charset="0"/>
              <a:buChar char="•"/>
            </a:pPr>
            <a:r>
              <a:rPr lang="en-US" sz="1600" dirty="0">
                <a:solidFill>
                  <a:srgbClr val="171717"/>
                </a:solidFill>
                <a:latin typeface="Segoe UI" panose="020B0502040204020203" pitchFamily="34" charset="0"/>
              </a:rPr>
              <a:t>Allowed Azure VM SKUs (choose while deploying)</a:t>
            </a:r>
          </a:p>
          <a:p>
            <a:pPr marL="742950" lvl="1" indent="-285750">
              <a:buFont typeface="Arial" panose="020B0604020202020204" pitchFamily="34" charset="0"/>
              <a:buChar char="•"/>
            </a:pPr>
            <a:r>
              <a:rPr lang="en-US" sz="1600" dirty="0">
                <a:solidFill>
                  <a:srgbClr val="171717"/>
                </a:solidFill>
                <a:latin typeface="Segoe UI" panose="020B0502040204020203" pitchFamily="34" charset="0"/>
              </a:rPr>
              <a:t>Require Network Watch to be deployed</a:t>
            </a:r>
          </a:p>
          <a:p>
            <a:pPr marL="742950" lvl="1" indent="-285750">
              <a:buFont typeface="Arial" panose="020B0604020202020204" pitchFamily="34" charset="0"/>
              <a:buChar char="•"/>
            </a:pPr>
            <a:r>
              <a:rPr lang="en-US" sz="1600" dirty="0">
                <a:solidFill>
                  <a:srgbClr val="171717"/>
                </a:solidFill>
                <a:latin typeface="Segoe UI" panose="020B0502040204020203" pitchFamily="34" charset="0"/>
              </a:rPr>
              <a:t>Require Azure Storage Account Secure transfer Encryption</a:t>
            </a:r>
          </a:p>
          <a:p>
            <a:pPr marL="742950" lvl="1" indent="-285750">
              <a:buFont typeface="Arial" panose="020B0604020202020204" pitchFamily="34" charset="0"/>
              <a:buChar char="•"/>
            </a:pPr>
            <a:r>
              <a:rPr lang="en-US" sz="1600" dirty="0">
                <a:solidFill>
                  <a:srgbClr val="171717"/>
                </a:solidFill>
                <a:latin typeface="Segoe UI" panose="020B0502040204020203" pitchFamily="34" charset="0"/>
              </a:rPr>
              <a:t>Deny resource types (choose while deploying)</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Initiatives </a:t>
            </a:r>
          </a:p>
          <a:p>
            <a:pPr marL="742950" lvl="1" indent="-285750">
              <a:buFont typeface="Arial" panose="020B0604020202020204" pitchFamily="34" charset="0"/>
              <a:buChar char="•"/>
            </a:pPr>
            <a:r>
              <a:rPr lang="en-US" sz="1600" dirty="0">
                <a:solidFill>
                  <a:srgbClr val="171717"/>
                </a:solidFill>
                <a:latin typeface="Segoe UI" panose="020B0502040204020203" pitchFamily="34" charset="0"/>
              </a:rPr>
              <a:t>Enable Monitoring in Azure Security Center (89 Policies)</a:t>
            </a:r>
            <a:endParaRPr lang="en-US" sz="1600" b="0" i="0" u="none" strike="noStrike"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0845512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1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11.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 id="{9BC1AA81-F21F-47DE-8513-B56C79B28B0C}" vid="{068D2008-A02A-4B93-8B56-18C9E51C0363}"/>
    </a:ext>
  </a:extLst>
</a:theme>
</file>

<file path=ppt/theme/theme1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5.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16.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1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8.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9.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20.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21.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4.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xml><?xml version="1.0" encoding="utf-8"?>
<a:theme xmlns:a="http://schemas.openxmlformats.org/drawingml/2006/main" name="1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7.xml><?xml version="1.0" encoding="utf-8"?>
<a:theme xmlns:a="http://schemas.openxmlformats.org/drawingml/2006/main" name="Azure Theme Master">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9" ma:contentTypeDescription="Create a new document." ma:contentTypeScope="" ma:versionID="5b67d7acbf2ebbb8c4c36172d5369000">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f550dee1b596e397e704720beffbd42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Mike Richter</DisplayName>
        <AccountId>97</AccountId>
        <AccountType/>
      </UserInfo>
      <UserInfo>
        <DisplayName>Darin Shapiro</DisplayName>
        <AccountId>52</AccountId>
        <AccountType/>
      </UserInfo>
      <UserInfo>
        <DisplayName>Thomas Bonefeld Jørgensen</DisplayName>
        <AccountId>25</AccountId>
        <AccountType/>
      </UserInfo>
      <UserInfo>
        <DisplayName>Jan-Willem Ophof</DisplayName>
        <AccountId>113</AccountId>
        <AccountType/>
      </UserInfo>
      <UserInfo>
        <DisplayName>Steve Carbone</DisplayName>
        <AccountId>114</AccountId>
        <AccountType/>
      </UserInfo>
      <UserInfo>
        <DisplayName>Justin Slagle</DisplayName>
        <AccountId>80</AccountId>
        <AccountType/>
      </UserInfo>
      <UserInfo>
        <DisplayName>Elianne Schouten</DisplayName>
        <AccountId>44</AccountId>
        <AccountType/>
      </UserInfo>
      <UserInfo>
        <DisplayName>Jonas Torstendahl</DisplayName>
        <AccountId>526</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FD2640-3115-468B-8672-C05C16CBE2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0d923eac-bfb4-4245-8744-7b25224dfe7c"/>
  </ds:schemaRefs>
</ds:datastoreItem>
</file>

<file path=docProps/app.xml><?xml version="1.0" encoding="utf-8"?>
<Properties xmlns="http://schemas.openxmlformats.org/officeDocument/2006/extended-properties" xmlns:vt="http://schemas.openxmlformats.org/officeDocument/2006/docPropsVTypes">
  <TotalTime>1413</TotalTime>
  <Words>16821</Words>
  <Application>Microsoft Office PowerPoint</Application>
  <PresentationFormat>Custom</PresentationFormat>
  <Paragraphs>1536</Paragraphs>
  <Slides>125</Slides>
  <Notes>89</Notes>
  <HiddenSlides>4</HiddenSlides>
  <MMClips>0</MMClips>
  <ScaleCrop>false</ScaleCrop>
  <HeadingPairs>
    <vt:vector size="4" baseType="variant">
      <vt:variant>
        <vt:lpstr>Theme</vt:lpstr>
      </vt:variant>
      <vt:variant>
        <vt:i4>21</vt:i4>
      </vt:variant>
      <vt:variant>
        <vt:lpstr>Slide Titles</vt:lpstr>
      </vt:variant>
      <vt:variant>
        <vt:i4>125</vt:i4>
      </vt:variant>
    </vt:vector>
  </HeadingPairs>
  <TitlesOfParts>
    <vt:vector size="146" baseType="lpstr">
      <vt:lpstr>WHITE TEMPLATE</vt:lpstr>
      <vt:lpstr>3_WHITE TEMPLATE</vt:lpstr>
      <vt:lpstr>2018 Architect Boot Camp</vt:lpstr>
      <vt:lpstr>Dynamics 365</vt:lpstr>
      <vt:lpstr>4_WHITE TEMPLATE</vt:lpstr>
      <vt:lpstr>1_WHITE TEMPLATE</vt:lpstr>
      <vt:lpstr>Azure Theme Master</vt:lpstr>
      <vt:lpstr>Office Theme</vt:lpstr>
      <vt:lpstr>Azure Sept 2018</vt:lpstr>
      <vt:lpstr>9-51052_Microsoft_Ready_Template_Light</vt:lpstr>
      <vt:lpstr>1_5-50201_Microsoft_Ready_Template</vt:lpstr>
      <vt:lpstr>C+E Azure 2018</vt:lpstr>
      <vt:lpstr>1_5-50091_TR24_BO_CT_Template</vt:lpstr>
      <vt:lpstr>5-50203_Microsoft_Ignite_Template</vt:lpstr>
      <vt:lpstr>5-50091_TR24_BO_CT_Template</vt:lpstr>
      <vt:lpstr>1_Services4x3</vt:lpstr>
      <vt:lpstr>2_WHITE TEMPLATE</vt:lpstr>
      <vt:lpstr>Azure 1</vt:lpstr>
      <vt:lpstr>1_Azure PPT Template - 2018</vt:lpstr>
      <vt:lpstr>9-51120_Microsoft_Ready_Template_Light</vt:lpstr>
      <vt:lpstr>1_Dynamics 365</vt:lpstr>
      <vt:lpstr>Workshop (hidden slide)</vt:lpstr>
      <vt:lpstr>Best practices for planning and running workshops</vt:lpstr>
      <vt:lpstr>Basic structure of the workshop</vt:lpstr>
      <vt:lpstr>Workshop Planning</vt:lpstr>
      <vt:lpstr>Cloud Adoption Framework for Azure | Governance Workshop</vt:lpstr>
      <vt:lpstr>Microsoft  Cloud Adoption Framework</vt:lpstr>
      <vt:lpstr>Microsoft Cloud Adoption Framework for Azure</vt:lpstr>
      <vt:lpstr>Microsoft Cloud Adoption Framework for Azure</vt:lpstr>
      <vt:lpstr>Microsoft  Cloud Adoption Framework</vt:lpstr>
      <vt:lpstr>Objective of this Model: Create Balance</vt:lpstr>
      <vt:lpstr>Get started with cloud governance</vt:lpstr>
      <vt:lpstr>PowerPoint Presentation</vt:lpstr>
      <vt:lpstr>PowerPoint Presentation</vt:lpstr>
      <vt:lpstr>PowerPoint Presentation</vt:lpstr>
      <vt:lpstr>PowerPoint Presentation</vt:lpstr>
      <vt:lpstr>PowerPoint Presentation</vt:lpstr>
      <vt:lpstr>Before we begin…..</vt:lpstr>
      <vt:lpstr>Workshop segment #1 Engage stakeholders to understand business risks</vt:lpstr>
      <vt:lpstr>Workshop Lab A - Govern Governance Assessment</vt:lpstr>
      <vt:lpstr>Defining Initial Governance for your organization</vt:lpstr>
      <vt:lpstr>Building the Governance MVP for your organization</vt:lpstr>
      <vt:lpstr>Build the Resource Consistency</vt:lpstr>
      <vt:lpstr>Workshop | Creating the resource mgmt. baseline</vt:lpstr>
      <vt:lpstr>PowerPoint Presentation</vt:lpstr>
      <vt:lpstr>What is Resource Consistency?</vt:lpstr>
      <vt:lpstr>Governance MVP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policies </vt:lpstr>
      <vt:lpstr>Deploy the policies using Azure blueprints to  create Governance MVP</vt:lpstr>
      <vt:lpstr>Where to go for  more information</vt:lpstr>
      <vt:lpstr>Resource Consistency Discipline Activities </vt:lpstr>
      <vt:lpstr>Workshop Lab B - Govern Building a Cloud Governance MVP</vt:lpstr>
      <vt:lpstr>Customer Needs—Resource Consistency</vt:lpstr>
      <vt:lpstr>Customer Needs—Resource Consistency Control Backlog</vt:lpstr>
      <vt:lpstr>Cost Management</vt:lpstr>
      <vt:lpstr>Workshop | Creating the cost mgmt. baseline</vt:lpstr>
      <vt:lpstr>Let’s outline cost management</vt:lpstr>
      <vt:lpstr>Azure Cost Management</vt:lpstr>
      <vt:lpstr>Bring the best together in Azure Portal</vt:lpstr>
      <vt:lpstr>Cost management solutions for a variety of needs</vt:lpstr>
      <vt:lpstr>Cost Management tools in Azure</vt:lpstr>
      <vt:lpstr>Exercise | Defining cost policies</vt:lpstr>
      <vt:lpstr>Sample policies </vt:lpstr>
      <vt:lpstr>Where to go for  more information</vt:lpstr>
      <vt:lpstr>Cost Management Discipline Activities </vt:lpstr>
      <vt:lpstr>Workshop Lab B - Govern Building a Cloud Governance MVP</vt:lpstr>
      <vt:lpstr>Customer Needs—Cost Management</vt:lpstr>
      <vt:lpstr>Customer Needs—Cost Management Controls Backlog</vt:lpstr>
      <vt:lpstr>Build the Identity Baseline</vt:lpstr>
      <vt:lpstr>Workshop | Creating the Identity mgmt. baseline</vt:lpstr>
      <vt:lpstr>Identity Management and Access Control Best Practices</vt:lpstr>
      <vt:lpstr>Identity management decision guide</vt:lpstr>
      <vt:lpstr>Identity management patterns</vt:lpstr>
      <vt:lpstr>Determine Identity Integration Requirements</vt:lpstr>
      <vt:lpstr>Azure Role-Based Access Control (RBAC)</vt:lpstr>
      <vt:lpstr>Role Based Access Control</vt:lpstr>
      <vt:lpstr>Resource Lock</vt:lpstr>
      <vt:lpstr>Workshop | Defining Identity baseline policies</vt:lpstr>
      <vt:lpstr>Sample policies </vt:lpstr>
      <vt:lpstr>Where to go for  more information</vt:lpstr>
      <vt:lpstr>Identity Baseline Discipline Activities </vt:lpstr>
      <vt:lpstr>Workshop Lab B - Govern Building a Cloud Governance MVP</vt:lpstr>
      <vt:lpstr>Customer Needs—Identity Baseline</vt:lpstr>
      <vt:lpstr>Customer Needs—Identity Baseline Controls Backlog</vt:lpstr>
      <vt:lpstr>Build the Security Baseline</vt:lpstr>
      <vt:lpstr>Workshop | Implementing security baseline</vt:lpstr>
      <vt:lpstr>What is Security Baseline?</vt:lpstr>
      <vt:lpstr>Potential activities to create security baseline</vt:lpstr>
      <vt:lpstr>Network Security | Secure hybrid VNet</vt:lpstr>
      <vt:lpstr>Cloud DMZ networking pattern A pattern for  a “maturing” security baseline</vt:lpstr>
      <vt:lpstr>Identity management | Decision guide</vt:lpstr>
      <vt:lpstr>Identity management patterns</vt:lpstr>
      <vt:lpstr>Encryption | Best practices</vt:lpstr>
      <vt:lpstr>Data protection</vt:lpstr>
      <vt:lpstr>Security baseline tools in Azure </vt:lpstr>
      <vt:lpstr>Establish security compliance processes</vt:lpstr>
      <vt:lpstr>Exercise | Defining security baseline policies</vt:lpstr>
      <vt:lpstr>Sample policies </vt:lpstr>
      <vt:lpstr>Where to go for  more information</vt:lpstr>
      <vt:lpstr>Security Baseline Discipline Activities  </vt:lpstr>
      <vt:lpstr>Workshop Lab B - Govern Building a Cloud Governance MVP</vt:lpstr>
      <vt:lpstr>Customer Needs—Security Baseline</vt:lpstr>
      <vt:lpstr>Customer Needs—Security Baseline</vt:lpstr>
      <vt:lpstr>Customer Needs—Security Baseline Controls Backlog</vt:lpstr>
      <vt:lpstr>Build the Deployment Acceleration</vt:lpstr>
      <vt:lpstr>Workshop | Creating the Deployment Acceleration baseline</vt:lpstr>
      <vt:lpstr>Deployment Acceleration Overview</vt:lpstr>
      <vt:lpstr>Policy enforcement decision guide</vt:lpstr>
      <vt:lpstr>Infrastructure as code</vt:lpstr>
      <vt:lpstr>CI / CD Pipeline</vt:lpstr>
      <vt:lpstr>Azure Blueprints</vt:lpstr>
      <vt:lpstr>Deploy the policies using Azure blueprints to  create Governance MVP</vt:lpstr>
      <vt:lpstr>Azure Terraform landing zones - Value proposition </vt:lpstr>
      <vt:lpstr>Terraform landing zone  blueprint</vt:lpstr>
      <vt:lpstr>Potential activities to create deployment acceleration baseline</vt:lpstr>
      <vt:lpstr>Deployment Acceleration tools in Azure</vt:lpstr>
      <vt:lpstr>Workshop | Defining deployment acceleration policies</vt:lpstr>
      <vt:lpstr>Sample policies </vt:lpstr>
      <vt:lpstr>Where to go for  more information</vt:lpstr>
      <vt:lpstr>Deployment Acceleration Discipline Activities </vt:lpstr>
      <vt:lpstr>Workshop Lab B - Govern Building a Cloud Governance MVP</vt:lpstr>
      <vt:lpstr>Customer Needs—Deployment Acceleration</vt:lpstr>
      <vt:lpstr>Customer Needs—Deployment Acceleration Controls Backlog</vt:lpstr>
      <vt:lpstr>Next Steps</vt:lpstr>
      <vt:lpstr>Next Steps</vt:lpstr>
      <vt:lpstr>Appendix</vt:lpstr>
      <vt:lpstr>Best practices by security area for Azure SQL</vt:lpstr>
      <vt:lpstr>Best practices by security area for Azure SQL (cont.)</vt:lpstr>
      <vt:lpstr>PowerPoint Presentation</vt:lpstr>
      <vt:lpstr>Customer situation </vt:lpstr>
      <vt:lpstr>Customer situation - Leadership</vt:lpstr>
      <vt:lpstr>Customer situation - Business strategy and focus </vt:lpstr>
      <vt:lpstr>Customer situation - Business justification </vt:lpstr>
      <vt:lpstr>Customer situation - Organizational alignment </vt:lpstr>
      <vt:lpstr>IT organization</vt:lpstr>
      <vt:lpstr>Customer situation </vt:lpstr>
      <vt:lpstr>Customer objections </vt:lpstr>
      <vt:lpstr>Customer objections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Wayne Meyer</dc:creator>
  <cp:lastModifiedBy>Kristen Baker (Red Door Collaborative LLC)</cp:lastModifiedBy>
  <cp:revision>4</cp:revision>
  <dcterms:created xsi:type="dcterms:W3CDTF">2019-10-01T03:38:26Z</dcterms:created>
  <dcterms:modified xsi:type="dcterms:W3CDTF">2020-04-30T20:01:37Z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y fmtid="{D5CDD505-2E9C-101B-9397-08002B2CF9AE}" pid="3" name="MSIP_Label_f42aa342-8706-4288-bd11-ebb85995028c_Enabled">
    <vt:lpwstr>True</vt:lpwstr>
  </property>
  <property fmtid="{D5CDD505-2E9C-101B-9397-08002B2CF9AE}" pid="4" name="MSIP_Label_f42aa342-8706-4288-bd11-ebb85995028c_SetDate">
    <vt:lpwstr>2019-10-24T20:30:38.8731493Z</vt:lpwstr>
  </property>
  <property fmtid="{D5CDD505-2E9C-101B-9397-08002B2CF9AE}" pid="5" name="Sensitivity">
    <vt:lpwstr>General</vt:lpwstr>
  </property>
  <property fmtid="{D5CDD505-2E9C-101B-9397-08002B2CF9AE}" pid="6" name="MSIP_Label_f42aa342-8706-4288-bd11-ebb85995028c_Application">
    <vt:lpwstr>Microsoft Azure Information Protection</vt:lpwstr>
  </property>
  <property fmtid="{D5CDD505-2E9C-101B-9397-08002B2CF9AE}" pid="7" name="MSIP_Label_f42aa342-8706-4288-bd11-ebb85995028c_ActionId">
    <vt:lpwstr>3e377364-54ab-477b-8edf-b044151eeee4</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brblanch@microsoft.com</vt:lpwstr>
  </property>
  <property fmtid="{D5CDD505-2E9C-101B-9397-08002B2CF9AE}" pid="11" name="MSIP_Label_f42aa342-8706-4288-bd11-ebb85995028c_Extended_MSFT_Method">
    <vt:lpwstr>Automatic</vt:lpwstr>
  </property>
</Properties>
</file>